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1" r:id="rId2"/>
    <p:sldId id="262" r:id="rId3"/>
    <p:sldId id="287" r:id="rId4"/>
    <p:sldId id="263" r:id="rId5"/>
    <p:sldId id="276" r:id="rId6"/>
    <p:sldId id="283" r:id="rId7"/>
    <p:sldId id="290" r:id="rId8"/>
    <p:sldId id="289" r:id="rId9"/>
    <p:sldId id="279" r:id="rId10"/>
    <p:sldId id="280" r:id="rId11"/>
    <p:sldId id="286" r:id="rId12"/>
    <p:sldId id="288" r:id="rId13"/>
    <p:sldId id="264" r:id="rId14"/>
    <p:sldId id="28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0DA3254-565B-4FD1-8F80-54C05168282F}">
          <p14:sldIdLst>
            <p14:sldId id="271"/>
            <p14:sldId id="262"/>
            <p14:sldId id="287"/>
            <p14:sldId id="263"/>
            <p14:sldId id="276"/>
            <p14:sldId id="283"/>
            <p14:sldId id="290"/>
            <p14:sldId id="289"/>
            <p14:sldId id="279"/>
            <p14:sldId id="280"/>
            <p14:sldId id="286"/>
            <p14:sldId id="288"/>
            <p14:sldId id="264"/>
          </p14:sldIdLst>
        </p14:section>
        <p14:section name="Appendix" id="{611FA71E-A58A-4501-9F30-A839E8C5BCBD}">
          <p14:sldIdLst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pos="3984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oss, Sarah" initials="SG" lastIdx="2" clrIdx="0">
    <p:extLst/>
  </p:cmAuthor>
  <p:cmAuthor id="2" name="Anamelechi, Charles" initials="CA" lastIdx="4" clrIdx="1">
    <p:extLst/>
  </p:cmAuthor>
  <p:cmAuthor id="3" name="Bond, Jackie" initials="JB" lastIdx="1" clrIdx="2">
    <p:extLst>
      <p:ext uri="{19B8F6BF-5375-455C-9EA6-DF929625EA0E}">
        <p15:presenceInfo xmlns:p15="http://schemas.microsoft.com/office/powerpoint/2012/main" userId="Bond, Jacki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FFCC"/>
    <a:srgbClr val="E9C46A"/>
    <a:srgbClr val="DEA721"/>
    <a:srgbClr val="C9981D"/>
    <a:srgbClr val="D3A01F"/>
    <a:srgbClr val="CE401C"/>
    <a:srgbClr val="E76F51"/>
    <a:srgbClr val="F1A997"/>
    <a:srgbClr val="154E47"/>
    <a:srgbClr val="1F7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07" autoAdjust="0"/>
    <p:restoredTop sz="87327" autoAdjust="0"/>
  </p:normalViewPr>
  <p:slideViewPr>
    <p:cSldViewPr snapToGrid="0">
      <p:cViewPr varScale="1">
        <p:scale>
          <a:sx n="75" d="100"/>
          <a:sy n="75" d="100"/>
        </p:scale>
        <p:origin x="1212" y="66"/>
      </p:cViewPr>
      <p:guideLst>
        <p:guide pos="3984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542A322-84FA-4C13-ACCF-65BACD74C25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6C6DD2-3AFD-4545-8450-884C4C414D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A5937-D1C1-40A8-B588-60A8B8DBF425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2A6F6A-0236-4944-B34B-19ECB14C8C2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F43AF4-2E3C-4F44-BF79-0CDEDE7E417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E84BD-2556-4730-B921-935F49548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78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071D6-701D-406E-90C2-4E70E0B73AC7}" type="datetimeFigureOut">
              <a:rPr lang="en-US" smtClean="0"/>
              <a:t>9/28/2018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00F6C4-F358-43FD-92EB-9B2605A3A8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130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0F6C4-F358-43FD-92EB-9B2605A3A82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5353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0F6C4-F358-43FD-92EB-9B2605A3A82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6420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 eaLnBrk="1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0F6C4-F358-43FD-92EB-9B2605A3A82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066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0F6C4-F358-43FD-92EB-9B2605A3A82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88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0F6C4-F358-43FD-92EB-9B2605A3A82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044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0F6C4-F358-43FD-92EB-9B2605A3A82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785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0F6C4-F358-43FD-92EB-9B2605A3A82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048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0F6C4-F358-43FD-92EB-9B2605A3A82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8406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0F6C4-F358-43FD-92EB-9B2605A3A82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8898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0F6C4-F358-43FD-92EB-9B2605A3A82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909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0F6C4-F358-43FD-92EB-9B2605A3A82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951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 userDrawn="1"/>
        </p:nvSpPr>
        <p:spPr>
          <a:xfrm flipH="1">
            <a:off x="6207889" y="0"/>
            <a:ext cx="5984111" cy="68580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295399" y="4418239"/>
            <a:ext cx="4912489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2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295399" y="4806037"/>
            <a:ext cx="491248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2000" b="0" baseline="0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Presenter Title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1295399" y="5469977"/>
            <a:ext cx="491248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2000" b="0" baseline="0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Date (Month DD, YYYY)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1FD5429-2C3F-4AF5-A336-8E571B6008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21" y="686976"/>
            <a:ext cx="4393431" cy="362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0537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64">
          <p15:clr>
            <a:srgbClr val="FBAE40"/>
          </p15:clr>
        </p15:guide>
        <p15:guide id="2" pos="264">
          <p15:clr>
            <a:srgbClr val="FBAE40"/>
          </p15:clr>
        </p15:guide>
        <p15:guide id="3" orient="horz" pos="4056">
          <p15:clr>
            <a:srgbClr val="FBAE40"/>
          </p15:clr>
        </p15:guide>
        <p15:guide id="4" pos="741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- R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 userDrawn="1"/>
        </p:nvSpPr>
        <p:spPr>
          <a:xfrm>
            <a:off x="11144250" y="6438900"/>
            <a:ext cx="636544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D3F79F34-7F37-4D14-A37F-6D41868FD879}" type="slidenum">
              <a:rPr lang="en-US" sz="1100" smtClean="0">
                <a:latin typeface="Calibri Light" panose="020F0302020204030204" pitchFamily="34" charset="0"/>
                <a:cs typeface="Calibri Light" panose="020F0302020204030204" pitchFamily="34" charset="0"/>
              </a:rPr>
              <a:pPr algn="r"/>
              <a:t>‹#›</a:t>
            </a:fld>
            <a:endParaRPr lang="en-U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5722694" y="2636837"/>
            <a:ext cx="4131415" cy="1767678"/>
            <a:chOff x="5717171" y="2645228"/>
            <a:chExt cx="4131415" cy="1767678"/>
          </a:xfrm>
        </p:grpSpPr>
        <p:grpSp>
          <p:nvGrpSpPr>
            <p:cNvPr id="5" name="Group 4"/>
            <p:cNvGrpSpPr/>
            <p:nvPr/>
          </p:nvGrpSpPr>
          <p:grpSpPr>
            <a:xfrm>
              <a:off x="6301567" y="2645228"/>
              <a:ext cx="3547019" cy="1767678"/>
              <a:chOff x="5950297" y="2812505"/>
              <a:chExt cx="3547019" cy="1767678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5998195" y="2812505"/>
                <a:ext cx="3499121" cy="523220"/>
                <a:chOff x="5998195" y="2899592"/>
                <a:chExt cx="3499121" cy="523220"/>
              </a:xfrm>
            </p:grpSpPr>
            <p:sp>
              <p:nvSpPr>
                <p:cNvPr id="15" name="Freeform 33"/>
                <p:cNvSpPr>
                  <a:spLocks noChangeAspect="1" noEditPoints="1"/>
                </p:cNvSpPr>
                <p:nvPr/>
              </p:nvSpPr>
              <p:spPr bwMode="auto">
                <a:xfrm>
                  <a:off x="5998195" y="2978791"/>
                  <a:ext cx="353906" cy="364823"/>
                </a:xfrm>
                <a:custGeom>
                  <a:avLst/>
                  <a:gdLst>
                    <a:gd name="T0" fmla="*/ 496 w 626"/>
                    <a:gd name="T1" fmla="*/ 549 h 658"/>
                    <a:gd name="T2" fmla="*/ 554 w 626"/>
                    <a:gd name="T3" fmla="*/ 576 h 658"/>
                    <a:gd name="T4" fmla="*/ 445 w 626"/>
                    <a:gd name="T5" fmla="*/ 549 h 658"/>
                    <a:gd name="T6" fmla="*/ 482 w 626"/>
                    <a:gd name="T7" fmla="*/ 576 h 658"/>
                    <a:gd name="T8" fmla="*/ 460 w 626"/>
                    <a:gd name="T9" fmla="*/ 499 h 658"/>
                    <a:gd name="T10" fmla="*/ 432 w 626"/>
                    <a:gd name="T11" fmla="*/ 527 h 658"/>
                    <a:gd name="T12" fmla="*/ 152 w 626"/>
                    <a:gd name="T13" fmla="*/ 549 h 658"/>
                    <a:gd name="T14" fmla="*/ 431 w 626"/>
                    <a:gd name="T15" fmla="*/ 576 h 658"/>
                    <a:gd name="T16" fmla="*/ 119 w 626"/>
                    <a:gd name="T17" fmla="*/ 505 h 658"/>
                    <a:gd name="T18" fmla="*/ 146 w 626"/>
                    <a:gd name="T19" fmla="*/ 533 h 658"/>
                    <a:gd name="T20" fmla="*/ 100 w 626"/>
                    <a:gd name="T21" fmla="*/ 571 h 658"/>
                    <a:gd name="T22" fmla="*/ 140 w 626"/>
                    <a:gd name="T23" fmla="*/ 571 h 658"/>
                    <a:gd name="T24" fmla="*/ 62 w 626"/>
                    <a:gd name="T25" fmla="*/ 571 h 658"/>
                    <a:gd name="T26" fmla="*/ 89 w 626"/>
                    <a:gd name="T27" fmla="*/ 571 h 658"/>
                    <a:gd name="T28" fmla="*/ 109 w 626"/>
                    <a:gd name="T29" fmla="*/ 505 h 658"/>
                    <a:gd name="T30" fmla="*/ 69 w 626"/>
                    <a:gd name="T31" fmla="*/ 505 h 658"/>
                    <a:gd name="T32" fmla="*/ 108 w 626"/>
                    <a:gd name="T33" fmla="*/ 461 h 658"/>
                    <a:gd name="T34" fmla="*/ 74 w 626"/>
                    <a:gd name="T35" fmla="*/ 461 h 658"/>
                    <a:gd name="T36" fmla="*/ 120 w 626"/>
                    <a:gd name="T37" fmla="*/ 489 h 658"/>
                    <a:gd name="T38" fmla="*/ 152 w 626"/>
                    <a:gd name="T39" fmla="*/ 461 h 658"/>
                    <a:gd name="T40" fmla="*/ 190 w 626"/>
                    <a:gd name="T41" fmla="*/ 456 h 658"/>
                    <a:gd name="T42" fmla="*/ 160 w 626"/>
                    <a:gd name="T43" fmla="*/ 484 h 658"/>
                    <a:gd name="T44" fmla="*/ 198 w 626"/>
                    <a:gd name="T45" fmla="*/ 505 h 658"/>
                    <a:gd name="T46" fmla="*/ 164 w 626"/>
                    <a:gd name="T47" fmla="*/ 505 h 658"/>
                    <a:gd name="T48" fmla="*/ 234 w 626"/>
                    <a:gd name="T49" fmla="*/ 456 h 658"/>
                    <a:gd name="T50" fmla="*/ 204 w 626"/>
                    <a:gd name="T51" fmla="*/ 484 h 658"/>
                    <a:gd name="T52" fmla="*/ 243 w 626"/>
                    <a:gd name="T53" fmla="*/ 505 h 658"/>
                    <a:gd name="T54" fmla="*/ 208 w 626"/>
                    <a:gd name="T55" fmla="*/ 505 h 658"/>
                    <a:gd name="T56" fmla="*/ 277 w 626"/>
                    <a:gd name="T57" fmla="*/ 456 h 658"/>
                    <a:gd name="T58" fmla="*/ 248 w 626"/>
                    <a:gd name="T59" fmla="*/ 484 h 658"/>
                    <a:gd name="T60" fmla="*/ 288 w 626"/>
                    <a:gd name="T61" fmla="*/ 505 h 658"/>
                    <a:gd name="T62" fmla="*/ 253 w 626"/>
                    <a:gd name="T63" fmla="*/ 505 h 658"/>
                    <a:gd name="T64" fmla="*/ 297 w 626"/>
                    <a:gd name="T65" fmla="*/ 456 h 658"/>
                    <a:gd name="T66" fmla="*/ 297 w 626"/>
                    <a:gd name="T67" fmla="*/ 489 h 658"/>
                    <a:gd name="T68" fmla="*/ 332 w 626"/>
                    <a:gd name="T69" fmla="*/ 505 h 658"/>
                    <a:gd name="T70" fmla="*/ 297 w 626"/>
                    <a:gd name="T71" fmla="*/ 505 h 658"/>
                    <a:gd name="T72" fmla="*/ 341 w 626"/>
                    <a:gd name="T73" fmla="*/ 456 h 658"/>
                    <a:gd name="T74" fmla="*/ 341 w 626"/>
                    <a:gd name="T75" fmla="*/ 489 h 658"/>
                    <a:gd name="T76" fmla="*/ 377 w 626"/>
                    <a:gd name="T77" fmla="*/ 527 h 658"/>
                    <a:gd name="T78" fmla="*/ 347 w 626"/>
                    <a:gd name="T79" fmla="*/ 499 h 658"/>
                    <a:gd name="T80" fmla="*/ 384 w 626"/>
                    <a:gd name="T81" fmla="*/ 456 h 658"/>
                    <a:gd name="T82" fmla="*/ 386 w 626"/>
                    <a:gd name="T83" fmla="*/ 489 h 658"/>
                    <a:gd name="T84" fmla="*/ 422 w 626"/>
                    <a:gd name="T85" fmla="*/ 527 h 658"/>
                    <a:gd name="T86" fmla="*/ 392 w 626"/>
                    <a:gd name="T87" fmla="*/ 499 h 658"/>
                    <a:gd name="T88" fmla="*/ 424 w 626"/>
                    <a:gd name="T89" fmla="*/ 484 h 658"/>
                    <a:gd name="T90" fmla="*/ 459 w 626"/>
                    <a:gd name="T91" fmla="*/ 484 h 658"/>
                    <a:gd name="T92" fmla="*/ 535 w 626"/>
                    <a:gd name="T93" fmla="*/ 43 h 658"/>
                    <a:gd name="T94" fmla="*/ 84 w 626"/>
                    <a:gd name="T95" fmla="*/ 43 h 658"/>
                    <a:gd name="T96" fmla="*/ 471 w 626"/>
                    <a:gd name="T97" fmla="*/ 456 h 658"/>
                    <a:gd name="T98" fmla="*/ 474 w 626"/>
                    <a:gd name="T99" fmla="*/ 489 h 658"/>
                    <a:gd name="T100" fmla="*/ 513 w 626"/>
                    <a:gd name="T101" fmla="*/ 527 h 658"/>
                    <a:gd name="T102" fmla="*/ 481 w 626"/>
                    <a:gd name="T103" fmla="*/ 499 h 658"/>
                    <a:gd name="T104" fmla="*/ 520 w 626"/>
                    <a:gd name="T105" fmla="*/ 489 h 658"/>
                    <a:gd name="T106" fmla="*/ 546 w 626"/>
                    <a:gd name="T107" fmla="*/ 461 h 658"/>
                    <a:gd name="T108" fmla="*/ 528 w 626"/>
                    <a:gd name="T109" fmla="*/ 533 h 658"/>
                    <a:gd name="T110" fmla="*/ 551 w 626"/>
                    <a:gd name="T111" fmla="*/ 505 h 658"/>
                    <a:gd name="T112" fmla="*/ 584 w 626"/>
                    <a:gd name="T113" fmla="*/ 33 h 658"/>
                    <a:gd name="T114" fmla="*/ 37 w 626"/>
                    <a:gd name="T115" fmla="*/ 402 h 6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626" h="658">
                      <a:moveTo>
                        <a:pt x="554" y="576"/>
                      </a:moveTo>
                      <a:lnTo>
                        <a:pt x="554" y="576"/>
                      </a:lnTo>
                      <a:lnTo>
                        <a:pt x="504" y="576"/>
                      </a:lnTo>
                      <a:cubicBezTo>
                        <a:pt x="501" y="576"/>
                        <a:pt x="498" y="574"/>
                        <a:pt x="498" y="571"/>
                      </a:cubicBezTo>
                      <a:lnTo>
                        <a:pt x="496" y="549"/>
                      </a:lnTo>
                      <a:cubicBezTo>
                        <a:pt x="496" y="545"/>
                        <a:pt x="498" y="543"/>
                        <a:pt x="501" y="543"/>
                      </a:cubicBezTo>
                      <a:lnTo>
                        <a:pt x="550" y="543"/>
                      </a:lnTo>
                      <a:cubicBezTo>
                        <a:pt x="553" y="543"/>
                        <a:pt x="556" y="545"/>
                        <a:pt x="556" y="549"/>
                      </a:cubicBezTo>
                      <a:lnTo>
                        <a:pt x="559" y="571"/>
                      </a:lnTo>
                      <a:cubicBezTo>
                        <a:pt x="559" y="574"/>
                        <a:pt x="557" y="576"/>
                        <a:pt x="554" y="576"/>
                      </a:cubicBezTo>
                      <a:close/>
                      <a:moveTo>
                        <a:pt x="482" y="576"/>
                      </a:moveTo>
                      <a:lnTo>
                        <a:pt x="482" y="576"/>
                      </a:lnTo>
                      <a:lnTo>
                        <a:pt x="453" y="576"/>
                      </a:lnTo>
                      <a:cubicBezTo>
                        <a:pt x="450" y="576"/>
                        <a:pt x="447" y="574"/>
                        <a:pt x="447" y="571"/>
                      </a:cubicBezTo>
                      <a:lnTo>
                        <a:pt x="445" y="549"/>
                      </a:lnTo>
                      <a:cubicBezTo>
                        <a:pt x="445" y="545"/>
                        <a:pt x="447" y="543"/>
                        <a:pt x="450" y="543"/>
                      </a:cubicBezTo>
                      <a:lnTo>
                        <a:pt x="480" y="543"/>
                      </a:lnTo>
                      <a:cubicBezTo>
                        <a:pt x="483" y="543"/>
                        <a:pt x="485" y="545"/>
                        <a:pt x="486" y="549"/>
                      </a:cubicBezTo>
                      <a:lnTo>
                        <a:pt x="488" y="571"/>
                      </a:lnTo>
                      <a:cubicBezTo>
                        <a:pt x="488" y="574"/>
                        <a:pt x="486" y="576"/>
                        <a:pt x="482" y="576"/>
                      </a:cubicBezTo>
                      <a:close/>
                      <a:moveTo>
                        <a:pt x="432" y="527"/>
                      </a:moveTo>
                      <a:lnTo>
                        <a:pt x="432" y="527"/>
                      </a:lnTo>
                      <a:lnTo>
                        <a:pt x="431" y="505"/>
                      </a:lnTo>
                      <a:cubicBezTo>
                        <a:pt x="431" y="502"/>
                        <a:pt x="433" y="499"/>
                        <a:pt x="436" y="499"/>
                      </a:cubicBezTo>
                      <a:lnTo>
                        <a:pt x="460" y="499"/>
                      </a:lnTo>
                      <a:cubicBezTo>
                        <a:pt x="463" y="499"/>
                        <a:pt x="466" y="502"/>
                        <a:pt x="466" y="505"/>
                      </a:cubicBezTo>
                      <a:lnTo>
                        <a:pt x="468" y="527"/>
                      </a:lnTo>
                      <a:cubicBezTo>
                        <a:pt x="468" y="530"/>
                        <a:pt x="466" y="533"/>
                        <a:pt x="463" y="533"/>
                      </a:cubicBezTo>
                      <a:lnTo>
                        <a:pt x="438" y="533"/>
                      </a:lnTo>
                      <a:cubicBezTo>
                        <a:pt x="435" y="533"/>
                        <a:pt x="433" y="530"/>
                        <a:pt x="432" y="527"/>
                      </a:cubicBezTo>
                      <a:close/>
                      <a:moveTo>
                        <a:pt x="431" y="576"/>
                      </a:moveTo>
                      <a:lnTo>
                        <a:pt x="431" y="576"/>
                      </a:lnTo>
                      <a:lnTo>
                        <a:pt x="156" y="576"/>
                      </a:lnTo>
                      <a:cubicBezTo>
                        <a:pt x="153" y="576"/>
                        <a:pt x="150" y="574"/>
                        <a:pt x="151" y="571"/>
                      </a:cubicBezTo>
                      <a:lnTo>
                        <a:pt x="152" y="549"/>
                      </a:lnTo>
                      <a:cubicBezTo>
                        <a:pt x="153" y="545"/>
                        <a:pt x="155" y="543"/>
                        <a:pt x="158" y="543"/>
                      </a:cubicBezTo>
                      <a:lnTo>
                        <a:pt x="429" y="543"/>
                      </a:lnTo>
                      <a:cubicBezTo>
                        <a:pt x="432" y="543"/>
                        <a:pt x="435" y="545"/>
                        <a:pt x="435" y="549"/>
                      </a:cubicBezTo>
                      <a:lnTo>
                        <a:pt x="437" y="571"/>
                      </a:lnTo>
                      <a:cubicBezTo>
                        <a:pt x="437" y="574"/>
                        <a:pt x="434" y="576"/>
                        <a:pt x="431" y="576"/>
                      </a:cubicBezTo>
                      <a:close/>
                      <a:moveTo>
                        <a:pt x="146" y="533"/>
                      </a:moveTo>
                      <a:lnTo>
                        <a:pt x="146" y="533"/>
                      </a:lnTo>
                      <a:lnTo>
                        <a:pt x="122" y="533"/>
                      </a:lnTo>
                      <a:cubicBezTo>
                        <a:pt x="119" y="533"/>
                        <a:pt x="117" y="530"/>
                        <a:pt x="117" y="527"/>
                      </a:cubicBezTo>
                      <a:lnTo>
                        <a:pt x="119" y="505"/>
                      </a:lnTo>
                      <a:cubicBezTo>
                        <a:pt x="119" y="502"/>
                        <a:pt x="122" y="499"/>
                        <a:pt x="125" y="499"/>
                      </a:cubicBezTo>
                      <a:lnTo>
                        <a:pt x="149" y="499"/>
                      </a:lnTo>
                      <a:cubicBezTo>
                        <a:pt x="152" y="499"/>
                        <a:pt x="154" y="502"/>
                        <a:pt x="154" y="505"/>
                      </a:cubicBezTo>
                      <a:lnTo>
                        <a:pt x="152" y="527"/>
                      </a:lnTo>
                      <a:cubicBezTo>
                        <a:pt x="152" y="530"/>
                        <a:pt x="149" y="533"/>
                        <a:pt x="146" y="533"/>
                      </a:cubicBezTo>
                      <a:close/>
                      <a:moveTo>
                        <a:pt x="140" y="571"/>
                      </a:moveTo>
                      <a:lnTo>
                        <a:pt x="140" y="571"/>
                      </a:lnTo>
                      <a:cubicBezTo>
                        <a:pt x="140" y="574"/>
                        <a:pt x="137" y="576"/>
                        <a:pt x="134" y="576"/>
                      </a:cubicBezTo>
                      <a:lnTo>
                        <a:pt x="105" y="576"/>
                      </a:lnTo>
                      <a:cubicBezTo>
                        <a:pt x="102" y="576"/>
                        <a:pt x="99" y="574"/>
                        <a:pt x="100" y="571"/>
                      </a:cubicBezTo>
                      <a:lnTo>
                        <a:pt x="102" y="549"/>
                      </a:lnTo>
                      <a:cubicBezTo>
                        <a:pt x="102" y="545"/>
                        <a:pt x="105" y="543"/>
                        <a:pt x="108" y="543"/>
                      </a:cubicBezTo>
                      <a:lnTo>
                        <a:pt x="137" y="543"/>
                      </a:lnTo>
                      <a:cubicBezTo>
                        <a:pt x="140" y="543"/>
                        <a:pt x="142" y="545"/>
                        <a:pt x="142" y="549"/>
                      </a:cubicBezTo>
                      <a:lnTo>
                        <a:pt x="140" y="571"/>
                      </a:lnTo>
                      <a:close/>
                      <a:moveTo>
                        <a:pt x="89" y="571"/>
                      </a:moveTo>
                      <a:lnTo>
                        <a:pt x="89" y="571"/>
                      </a:lnTo>
                      <a:cubicBezTo>
                        <a:pt x="89" y="574"/>
                        <a:pt x="86" y="576"/>
                        <a:pt x="83" y="576"/>
                      </a:cubicBezTo>
                      <a:lnTo>
                        <a:pt x="66" y="576"/>
                      </a:lnTo>
                      <a:cubicBezTo>
                        <a:pt x="63" y="576"/>
                        <a:pt x="61" y="574"/>
                        <a:pt x="62" y="571"/>
                      </a:cubicBezTo>
                      <a:lnTo>
                        <a:pt x="64" y="549"/>
                      </a:lnTo>
                      <a:cubicBezTo>
                        <a:pt x="65" y="545"/>
                        <a:pt x="67" y="543"/>
                        <a:pt x="70" y="543"/>
                      </a:cubicBezTo>
                      <a:lnTo>
                        <a:pt x="87" y="543"/>
                      </a:lnTo>
                      <a:cubicBezTo>
                        <a:pt x="90" y="543"/>
                        <a:pt x="92" y="545"/>
                        <a:pt x="92" y="549"/>
                      </a:cubicBezTo>
                      <a:lnTo>
                        <a:pt x="89" y="571"/>
                      </a:lnTo>
                      <a:close/>
                      <a:moveTo>
                        <a:pt x="69" y="505"/>
                      </a:moveTo>
                      <a:lnTo>
                        <a:pt x="69" y="505"/>
                      </a:lnTo>
                      <a:cubicBezTo>
                        <a:pt x="70" y="502"/>
                        <a:pt x="72" y="499"/>
                        <a:pt x="75" y="499"/>
                      </a:cubicBezTo>
                      <a:lnTo>
                        <a:pt x="105" y="499"/>
                      </a:lnTo>
                      <a:cubicBezTo>
                        <a:pt x="107" y="499"/>
                        <a:pt x="110" y="502"/>
                        <a:pt x="109" y="505"/>
                      </a:cubicBezTo>
                      <a:lnTo>
                        <a:pt x="107" y="527"/>
                      </a:lnTo>
                      <a:cubicBezTo>
                        <a:pt x="107" y="530"/>
                        <a:pt x="104" y="533"/>
                        <a:pt x="101" y="533"/>
                      </a:cubicBezTo>
                      <a:lnTo>
                        <a:pt x="71" y="533"/>
                      </a:lnTo>
                      <a:cubicBezTo>
                        <a:pt x="69" y="533"/>
                        <a:pt x="66" y="530"/>
                        <a:pt x="67" y="527"/>
                      </a:cubicBezTo>
                      <a:lnTo>
                        <a:pt x="69" y="505"/>
                      </a:lnTo>
                      <a:close/>
                      <a:moveTo>
                        <a:pt x="74" y="461"/>
                      </a:moveTo>
                      <a:lnTo>
                        <a:pt x="74" y="461"/>
                      </a:lnTo>
                      <a:cubicBezTo>
                        <a:pt x="75" y="458"/>
                        <a:pt x="77" y="456"/>
                        <a:pt x="80" y="456"/>
                      </a:cubicBezTo>
                      <a:lnTo>
                        <a:pt x="103" y="456"/>
                      </a:lnTo>
                      <a:cubicBezTo>
                        <a:pt x="106" y="456"/>
                        <a:pt x="108" y="458"/>
                        <a:pt x="108" y="461"/>
                      </a:cubicBezTo>
                      <a:lnTo>
                        <a:pt x="106" y="484"/>
                      </a:lnTo>
                      <a:cubicBezTo>
                        <a:pt x="105" y="487"/>
                        <a:pt x="103" y="489"/>
                        <a:pt x="100" y="489"/>
                      </a:cubicBezTo>
                      <a:lnTo>
                        <a:pt x="77" y="489"/>
                      </a:lnTo>
                      <a:cubicBezTo>
                        <a:pt x="74" y="489"/>
                        <a:pt x="72" y="487"/>
                        <a:pt x="72" y="484"/>
                      </a:cubicBezTo>
                      <a:lnTo>
                        <a:pt x="74" y="461"/>
                      </a:lnTo>
                      <a:close/>
                      <a:moveTo>
                        <a:pt x="152" y="461"/>
                      </a:moveTo>
                      <a:lnTo>
                        <a:pt x="152" y="461"/>
                      </a:lnTo>
                      <a:lnTo>
                        <a:pt x="150" y="484"/>
                      </a:lnTo>
                      <a:cubicBezTo>
                        <a:pt x="150" y="487"/>
                        <a:pt x="147" y="489"/>
                        <a:pt x="144" y="489"/>
                      </a:cubicBezTo>
                      <a:lnTo>
                        <a:pt x="120" y="489"/>
                      </a:lnTo>
                      <a:cubicBezTo>
                        <a:pt x="117" y="489"/>
                        <a:pt x="115" y="487"/>
                        <a:pt x="115" y="484"/>
                      </a:cubicBezTo>
                      <a:lnTo>
                        <a:pt x="118" y="461"/>
                      </a:lnTo>
                      <a:cubicBezTo>
                        <a:pt x="118" y="458"/>
                        <a:pt x="121" y="456"/>
                        <a:pt x="123" y="456"/>
                      </a:cubicBezTo>
                      <a:lnTo>
                        <a:pt x="147" y="456"/>
                      </a:lnTo>
                      <a:cubicBezTo>
                        <a:pt x="150" y="456"/>
                        <a:pt x="152" y="458"/>
                        <a:pt x="152" y="461"/>
                      </a:cubicBezTo>
                      <a:close/>
                      <a:moveTo>
                        <a:pt x="160" y="484"/>
                      </a:moveTo>
                      <a:lnTo>
                        <a:pt x="160" y="484"/>
                      </a:lnTo>
                      <a:lnTo>
                        <a:pt x="161" y="461"/>
                      </a:lnTo>
                      <a:cubicBezTo>
                        <a:pt x="161" y="458"/>
                        <a:pt x="164" y="456"/>
                        <a:pt x="167" y="456"/>
                      </a:cubicBezTo>
                      <a:lnTo>
                        <a:pt x="190" y="456"/>
                      </a:lnTo>
                      <a:cubicBezTo>
                        <a:pt x="193" y="456"/>
                        <a:pt x="195" y="458"/>
                        <a:pt x="195" y="461"/>
                      </a:cubicBezTo>
                      <a:lnTo>
                        <a:pt x="194" y="484"/>
                      </a:lnTo>
                      <a:cubicBezTo>
                        <a:pt x="194" y="487"/>
                        <a:pt x="191" y="489"/>
                        <a:pt x="188" y="489"/>
                      </a:cubicBezTo>
                      <a:lnTo>
                        <a:pt x="165" y="489"/>
                      </a:lnTo>
                      <a:cubicBezTo>
                        <a:pt x="162" y="489"/>
                        <a:pt x="159" y="487"/>
                        <a:pt x="160" y="484"/>
                      </a:cubicBezTo>
                      <a:close/>
                      <a:moveTo>
                        <a:pt x="164" y="505"/>
                      </a:moveTo>
                      <a:lnTo>
                        <a:pt x="164" y="505"/>
                      </a:lnTo>
                      <a:cubicBezTo>
                        <a:pt x="164" y="502"/>
                        <a:pt x="167" y="499"/>
                        <a:pt x="170" y="499"/>
                      </a:cubicBezTo>
                      <a:lnTo>
                        <a:pt x="193" y="499"/>
                      </a:lnTo>
                      <a:cubicBezTo>
                        <a:pt x="196" y="499"/>
                        <a:pt x="199" y="502"/>
                        <a:pt x="198" y="505"/>
                      </a:cubicBezTo>
                      <a:lnTo>
                        <a:pt x="197" y="527"/>
                      </a:lnTo>
                      <a:cubicBezTo>
                        <a:pt x="197" y="530"/>
                        <a:pt x="194" y="533"/>
                        <a:pt x="191" y="533"/>
                      </a:cubicBezTo>
                      <a:lnTo>
                        <a:pt x="167" y="533"/>
                      </a:lnTo>
                      <a:cubicBezTo>
                        <a:pt x="164" y="533"/>
                        <a:pt x="162" y="530"/>
                        <a:pt x="162" y="527"/>
                      </a:cubicBezTo>
                      <a:lnTo>
                        <a:pt x="164" y="505"/>
                      </a:lnTo>
                      <a:close/>
                      <a:moveTo>
                        <a:pt x="204" y="484"/>
                      </a:moveTo>
                      <a:lnTo>
                        <a:pt x="204" y="484"/>
                      </a:lnTo>
                      <a:lnTo>
                        <a:pt x="205" y="461"/>
                      </a:lnTo>
                      <a:cubicBezTo>
                        <a:pt x="205" y="458"/>
                        <a:pt x="208" y="456"/>
                        <a:pt x="210" y="456"/>
                      </a:cubicBezTo>
                      <a:lnTo>
                        <a:pt x="234" y="456"/>
                      </a:lnTo>
                      <a:cubicBezTo>
                        <a:pt x="237" y="456"/>
                        <a:pt x="239" y="458"/>
                        <a:pt x="239" y="461"/>
                      </a:cubicBezTo>
                      <a:lnTo>
                        <a:pt x="238" y="484"/>
                      </a:lnTo>
                      <a:cubicBezTo>
                        <a:pt x="238" y="487"/>
                        <a:pt x="235" y="489"/>
                        <a:pt x="232" y="489"/>
                      </a:cubicBezTo>
                      <a:lnTo>
                        <a:pt x="209" y="489"/>
                      </a:lnTo>
                      <a:cubicBezTo>
                        <a:pt x="206" y="489"/>
                        <a:pt x="204" y="487"/>
                        <a:pt x="204" y="484"/>
                      </a:cubicBezTo>
                      <a:close/>
                      <a:moveTo>
                        <a:pt x="208" y="505"/>
                      </a:moveTo>
                      <a:lnTo>
                        <a:pt x="208" y="505"/>
                      </a:lnTo>
                      <a:cubicBezTo>
                        <a:pt x="208" y="502"/>
                        <a:pt x="211" y="499"/>
                        <a:pt x="214" y="499"/>
                      </a:cubicBezTo>
                      <a:lnTo>
                        <a:pt x="238" y="499"/>
                      </a:lnTo>
                      <a:cubicBezTo>
                        <a:pt x="241" y="499"/>
                        <a:pt x="243" y="502"/>
                        <a:pt x="243" y="505"/>
                      </a:cubicBezTo>
                      <a:lnTo>
                        <a:pt x="242" y="527"/>
                      </a:lnTo>
                      <a:cubicBezTo>
                        <a:pt x="242" y="530"/>
                        <a:pt x="240" y="533"/>
                        <a:pt x="237" y="533"/>
                      </a:cubicBezTo>
                      <a:lnTo>
                        <a:pt x="212" y="533"/>
                      </a:lnTo>
                      <a:cubicBezTo>
                        <a:pt x="209" y="533"/>
                        <a:pt x="207" y="530"/>
                        <a:pt x="207" y="527"/>
                      </a:cubicBezTo>
                      <a:lnTo>
                        <a:pt x="208" y="505"/>
                      </a:lnTo>
                      <a:close/>
                      <a:moveTo>
                        <a:pt x="248" y="484"/>
                      </a:moveTo>
                      <a:lnTo>
                        <a:pt x="248" y="484"/>
                      </a:lnTo>
                      <a:lnTo>
                        <a:pt x="248" y="461"/>
                      </a:lnTo>
                      <a:cubicBezTo>
                        <a:pt x="249" y="458"/>
                        <a:pt x="251" y="456"/>
                        <a:pt x="254" y="456"/>
                      </a:cubicBezTo>
                      <a:lnTo>
                        <a:pt x="277" y="456"/>
                      </a:lnTo>
                      <a:cubicBezTo>
                        <a:pt x="280" y="456"/>
                        <a:pt x="282" y="458"/>
                        <a:pt x="282" y="461"/>
                      </a:cubicBezTo>
                      <a:lnTo>
                        <a:pt x="282" y="484"/>
                      </a:lnTo>
                      <a:cubicBezTo>
                        <a:pt x="282" y="487"/>
                        <a:pt x="280" y="489"/>
                        <a:pt x="277" y="489"/>
                      </a:cubicBezTo>
                      <a:lnTo>
                        <a:pt x="253" y="489"/>
                      </a:lnTo>
                      <a:cubicBezTo>
                        <a:pt x="250" y="489"/>
                        <a:pt x="248" y="487"/>
                        <a:pt x="248" y="484"/>
                      </a:cubicBezTo>
                      <a:close/>
                      <a:moveTo>
                        <a:pt x="253" y="505"/>
                      </a:moveTo>
                      <a:lnTo>
                        <a:pt x="253" y="505"/>
                      </a:lnTo>
                      <a:cubicBezTo>
                        <a:pt x="253" y="502"/>
                        <a:pt x="255" y="499"/>
                        <a:pt x="258" y="499"/>
                      </a:cubicBezTo>
                      <a:lnTo>
                        <a:pt x="282" y="499"/>
                      </a:lnTo>
                      <a:cubicBezTo>
                        <a:pt x="285" y="499"/>
                        <a:pt x="288" y="502"/>
                        <a:pt x="288" y="505"/>
                      </a:cubicBezTo>
                      <a:lnTo>
                        <a:pt x="287" y="527"/>
                      </a:lnTo>
                      <a:cubicBezTo>
                        <a:pt x="287" y="530"/>
                        <a:pt x="285" y="533"/>
                        <a:pt x="282" y="533"/>
                      </a:cubicBezTo>
                      <a:lnTo>
                        <a:pt x="258" y="533"/>
                      </a:lnTo>
                      <a:cubicBezTo>
                        <a:pt x="255" y="533"/>
                        <a:pt x="252" y="530"/>
                        <a:pt x="252" y="527"/>
                      </a:cubicBezTo>
                      <a:lnTo>
                        <a:pt x="253" y="505"/>
                      </a:lnTo>
                      <a:close/>
                      <a:moveTo>
                        <a:pt x="297" y="489"/>
                      </a:moveTo>
                      <a:lnTo>
                        <a:pt x="297" y="489"/>
                      </a:lnTo>
                      <a:cubicBezTo>
                        <a:pt x="294" y="489"/>
                        <a:pt x="292" y="487"/>
                        <a:pt x="292" y="484"/>
                      </a:cubicBezTo>
                      <a:lnTo>
                        <a:pt x="292" y="461"/>
                      </a:lnTo>
                      <a:cubicBezTo>
                        <a:pt x="292" y="458"/>
                        <a:pt x="294" y="456"/>
                        <a:pt x="297" y="456"/>
                      </a:cubicBezTo>
                      <a:lnTo>
                        <a:pt x="321" y="456"/>
                      </a:lnTo>
                      <a:cubicBezTo>
                        <a:pt x="324" y="456"/>
                        <a:pt x="326" y="458"/>
                        <a:pt x="326" y="461"/>
                      </a:cubicBezTo>
                      <a:lnTo>
                        <a:pt x="326" y="484"/>
                      </a:lnTo>
                      <a:cubicBezTo>
                        <a:pt x="326" y="487"/>
                        <a:pt x="324" y="489"/>
                        <a:pt x="321" y="489"/>
                      </a:cubicBezTo>
                      <a:lnTo>
                        <a:pt x="297" y="489"/>
                      </a:lnTo>
                      <a:close/>
                      <a:moveTo>
                        <a:pt x="297" y="505"/>
                      </a:moveTo>
                      <a:lnTo>
                        <a:pt x="297" y="505"/>
                      </a:lnTo>
                      <a:cubicBezTo>
                        <a:pt x="297" y="502"/>
                        <a:pt x="300" y="499"/>
                        <a:pt x="303" y="499"/>
                      </a:cubicBezTo>
                      <a:lnTo>
                        <a:pt x="327" y="499"/>
                      </a:lnTo>
                      <a:cubicBezTo>
                        <a:pt x="330" y="499"/>
                        <a:pt x="332" y="502"/>
                        <a:pt x="332" y="505"/>
                      </a:cubicBezTo>
                      <a:lnTo>
                        <a:pt x="332" y="527"/>
                      </a:lnTo>
                      <a:cubicBezTo>
                        <a:pt x="332" y="530"/>
                        <a:pt x="330" y="533"/>
                        <a:pt x="327" y="533"/>
                      </a:cubicBezTo>
                      <a:lnTo>
                        <a:pt x="303" y="533"/>
                      </a:lnTo>
                      <a:cubicBezTo>
                        <a:pt x="300" y="533"/>
                        <a:pt x="297" y="530"/>
                        <a:pt x="297" y="527"/>
                      </a:cubicBezTo>
                      <a:lnTo>
                        <a:pt x="297" y="505"/>
                      </a:lnTo>
                      <a:close/>
                      <a:moveTo>
                        <a:pt x="341" y="489"/>
                      </a:moveTo>
                      <a:lnTo>
                        <a:pt x="341" y="489"/>
                      </a:lnTo>
                      <a:cubicBezTo>
                        <a:pt x="338" y="489"/>
                        <a:pt x="336" y="487"/>
                        <a:pt x="336" y="484"/>
                      </a:cubicBezTo>
                      <a:lnTo>
                        <a:pt x="336" y="461"/>
                      </a:lnTo>
                      <a:cubicBezTo>
                        <a:pt x="336" y="458"/>
                        <a:pt x="338" y="456"/>
                        <a:pt x="341" y="456"/>
                      </a:cubicBezTo>
                      <a:lnTo>
                        <a:pt x="364" y="456"/>
                      </a:lnTo>
                      <a:cubicBezTo>
                        <a:pt x="367" y="456"/>
                        <a:pt x="370" y="458"/>
                        <a:pt x="370" y="461"/>
                      </a:cubicBezTo>
                      <a:lnTo>
                        <a:pt x="370" y="484"/>
                      </a:lnTo>
                      <a:cubicBezTo>
                        <a:pt x="370" y="487"/>
                        <a:pt x="368" y="489"/>
                        <a:pt x="365" y="489"/>
                      </a:cubicBezTo>
                      <a:lnTo>
                        <a:pt x="341" y="489"/>
                      </a:lnTo>
                      <a:close/>
                      <a:moveTo>
                        <a:pt x="347" y="499"/>
                      </a:moveTo>
                      <a:lnTo>
                        <a:pt x="347" y="499"/>
                      </a:lnTo>
                      <a:lnTo>
                        <a:pt x="371" y="499"/>
                      </a:lnTo>
                      <a:cubicBezTo>
                        <a:pt x="374" y="499"/>
                        <a:pt x="377" y="502"/>
                        <a:pt x="377" y="505"/>
                      </a:cubicBezTo>
                      <a:lnTo>
                        <a:pt x="377" y="527"/>
                      </a:lnTo>
                      <a:cubicBezTo>
                        <a:pt x="378" y="530"/>
                        <a:pt x="375" y="533"/>
                        <a:pt x="372" y="533"/>
                      </a:cubicBezTo>
                      <a:lnTo>
                        <a:pt x="348" y="533"/>
                      </a:lnTo>
                      <a:cubicBezTo>
                        <a:pt x="345" y="533"/>
                        <a:pt x="342" y="530"/>
                        <a:pt x="342" y="527"/>
                      </a:cubicBezTo>
                      <a:lnTo>
                        <a:pt x="342" y="505"/>
                      </a:lnTo>
                      <a:cubicBezTo>
                        <a:pt x="342" y="502"/>
                        <a:pt x="344" y="499"/>
                        <a:pt x="347" y="499"/>
                      </a:cubicBezTo>
                      <a:close/>
                      <a:moveTo>
                        <a:pt x="386" y="489"/>
                      </a:moveTo>
                      <a:lnTo>
                        <a:pt x="386" y="489"/>
                      </a:lnTo>
                      <a:cubicBezTo>
                        <a:pt x="383" y="489"/>
                        <a:pt x="380" y="487"/>
                        <a:pt x="380" y="484"/>
                      </a:cubicBezTo>
                      <a:lnTo>
                        <a:pt x="379" y="461"/>
                      </a:lnTo>
                      <a:cubicBezTo>
                        <a:pt x="379" y="458"/>
                        <a:pt x="381" y="456"/>
                        <a:pt x="384" y="456"/>
                      </a:cubicBezTo>
                      <a:lnTo>
                        <a:pt x="408" y="456"/>
                      </a:lnTo>
                      <a:cubicBezTo>
                        <a:pt x="411" y="456"/>
                        <a:pt x="413" y="458"/>
                        <a:pt x="413" y="461"/>
                      </a:cubicBezTo>
                      <a:lnTo>
                        <a:pt x="414" y="484"/>
                      </a:lnTo>
                      <a:cubicBezTo>
                        <a:pt x="415" y="487"/>
                        <a:pt x="412" y="489"/>
                        <a:pt x="409" y="489"/>
                      </a:cubicBezTo>
                      <a:lnTo>
                        <a:pt x="386" y="489"/>
                      </a:lnTo>
                      <a:close/>
                      <a:moveTo>
                        <a:pt x="392" y="499"/>
                      </a:moveTo>
                      <a:lnTo>
                        <a:pt x="392" y="499"/>
                      </a:lnTo>
                      <a:lnTo>
                        <a:pt x="416" y="499"/>
                      </a:lnTo>
                      <a:cubicBezTo>
                        <a:pt x="419" y="499"/>
                        <a:pt x="421" y="502"/>
                        <a:pt x="421" y="505"/>
                      </a:cubicBezTo>
                      <a:lnTo>
                        <a:pt x="422" y="527"/>
                      </a:lnTo>
                      <a:cubicBezTo>
                        <a:pt x="423" y="530"/>
                        <a:pt x="420" y="533"/>
                        <a:pt x="417" y="533"/>
                      </a:cubicBezTo>
                      <a:lnTo>
                        <a:pt x="393" y="533"/>
                      </a:lnTo>
                      <a:cubicBezTo>
                        <a:pt x="390" y="533"/>
                        <a:pt x="388" y="530"/>
                        <a:pt x="387" y="527"/>
                      </a:cubicBezTo>
                      <a:lnTo>
                        <a:pt x="387" y="505"/>
                      </a:lnTo>
                      <a:cubicBezTo>
                        <a:pt x="386" y="502"/>
                        <a:pt x="389" y="499"/>
                        <a:pt x="392" y="499"/>
                      </a:cubicBezTo>
                      <a:close/>
                      <a:moveTo>
                        <a:pt x="459" y="484"/>
                      </a:moveTo>
                      <a:lnTo>
                        <a:pt x="459" y="484"/>
                      </a:lnTo>
                      <a:cubicBezTo>
                        <a:pt x="459" y="487"/>
                        <a:pt x="457" y="489"/>
                        <a:pt x="454" y="489"/>
                      </a:cubicBezTo>
                      <a:lnTo>
                        <a:pt x="430" y="489"/>
                      </a:lnTo>
                      <a:cubicBezTo>
                        <a:pt x="427" y="489"/>
                        <a:pt x="424" y="487"/>
                        <a:pt x="424" y="484"/>
                      </a:cubicBezTo>
                      <a:lnTo>
                        <a:pt x="423" y="461"/>
                      </a:lnTo>
                      <a:cubicBezTo>
                        <a:pt x="423" y="458"/>
                        <a:pt x="425" y="456"/>
                        <a:pt x="428" y="456"/>
                      </a:cubicBezTo>
                      <a:lnTo>
                        <a:pt x="451" y="456"/>
                      </a:lnTo>
                      <a:cubicBezTo>
                        <a:pt x="454" y="456"/>
                        <a:pt x="457" y="458"/>
                        <a:pt x="457" y="461"/>
                      </a:cubicBezTo>
                      <a:lnTo>
                        <a:pt x="459" y="484"/>
                      </a:lnTo>
                      <a:close/>
                      <a:moveTo>
                        <a:pt x="84" y="43"/>
                      </a:moveTo>
                      <a:lnTo>
                        <a:pt x="84" y="43"/>
                      </a:lnTo>
                      <a:cubicBezTo>
                        <a:pt x="84" y="41"/>
                        <a:pt x="86" y="39"/>
                        <a:pt x="88" y="39"/>
                      </a:cubicBezTo>
                      <a:lnTo>
                        <a:pt x="530" y="39"/>
                      </a:lnTo>
                      <a:cubicBezTo>
                        <a:pt x="533" y="39"/>
                        <a:pt x="535" y="41"/>
                        <a:pt x="535" y="43"/>
                      </a:cubicBezTo>
                      <a:lnTo>
                        <a:pt x="535" y="358"/>
                      </a:lnTo>
                      <a:cubicBezTo>
                        <a:pt x="535" y="360"/>
                        <a:pt x="533" y="362"/>
                        <a:pt x="530" y="362"/>
                      </a:cubicBezTo>
                      <a:lnTo>
                        <a:pt x="88" y="362"/>
                      </a:lnTo>
                      <a:cubicBezTo>
                        <a:pt x="86" y="362"/>
                        <a:pt x="84" y="360"/>
                        <a:pt x="84" y="358"/>
                      </a:cubicBezTo>
                      <a:lnTo>
                        <a:pt x="84" y="43"/>
                      </a:lnTo>
                      <a:close/>
                      <a:moveTo>
                        <a:pt x="474" y="489"/>
                      </a:moveTo>
                      <a:lnTo>
                        <a:pt x="474" y="489"/>
                      </a:lnTo>
                      <a:cubicBezTo>
                        <a:pt x="471" y="489"/>
                        <a:pt x="469" y="487"/>
                        <a:pt x="468" y="484"/>
                      </a:cubicBezTo>
                      <a:lnTo>
                        <a:pt x="467" y="461"/>
                      </a:lnTo>
                      <a:cubicBezTo>
                        <a:pt x="466" y="458"/>
                        <a:pt x="468" y="456"/>
                        <a:pt x="471" y="456"/>
                      </a:cubicBezTo>
                      <a:lnTo>
                        <a:pt x="495" y="456"/>
                      </a:lnTo>
                      <a:cubicBezTo>
                        <a:pt x="498" y="456"/>
                        <a:pt x="500" y="458"/>
                        <a:pt x="500" y="461"/>
                      </a:cubicBezTo>
                      <a:lnTo>
                        <a:pt x="503" y="484"/>
                      </a:lnTo>
                      <a:cubicBezTo>
                        <a:pt x="503" y="487"/>
                        <a:pt x="501" y="489"/>
                        <a:pt x="498" y="489"/>
                      </a:cubicBezTo>
                      <a:lnTo>
                        <a:pt x="474" y="489"/>
                      </a:lnTo>
                      <a:close/>
                      <a:moveTo>
                        <a:pt x="481" y="499"/>
                      </a:moveTo>
                      <a:lnTo>
                        <a:pt x="481" y="499"/>
                      </a:lnTo>
                      <a:lnTo>
                        <a:pt x="505" y="499"/>
                      </a:lnTo>
                      <a:cubicBezTo>
                        <a:pt x="507" y="499"/>
                        <a:pt x="510" y="502"/>
                        <a:pt x="510" y="505"/>
                      </a:cubicBezTo>
                      <a:lnTo>
                        <a:pt x="513" y="527"/>
                      </a:lnTo>
                      <a:cubicBezTo>
                        <a:pt x="513" y="530"/>
                        <a:pt x="511" y="533"/>
                        <a:pt x="508" y="533"/>
                      </a:cubicBezTo>
                      <a:lnTo>
                        <a:pt x="483" y="533"/>
                      </a:lnTo>
                      <a:cubicBezTo>
                        <a:pt x="480" y="533"/>
                        <a:pt x="478" y="530"/>
                        <a:pt x="478" y="527"/>
                      </a:cubicBezTo>
                      <a:lnTo>
                        <a:pt x="476" y="505"/>
                      </a:lnTo>
                      <a:cubicBezTo>
                        <a:pt x="475" y="502"/>
                        <a:pt x="478" y="499"/>
                        <a:pt x="481" y="499"/>
                      </a:cubicBezTo>
                      <a:close/>
                      <a:moveTo>
                        <a:pt x="546" y="461"/>
                      </a:moveTo>
                      <a:lnTo>
                        <a:pt x="546" y="461"/>
                      </a:lnTo>
                      <a:lnTo>
                        <a:pt x="548" y="484"/>
                      </a:lnTo>
                      <a:cubicBezTo>
                        <a:pt x="549" y="487"/>
                        <a:pt x="547" y="489"/>
                        <a:pt x="544" y="489"/>
                      </a:cubicBezTo>
                      <a:lnTo>
                        <a:pt x="520" y="489"/>
                      </a:lnTo>
                      <a:cubicBezTo>
                        <a:pt x="517" y="489"/>
                        <a:pt x="514" y="487"/>
                        <a:pt x="514" y="484"/>
                      </a:cubicBezTo>
                      <a:lnTo>
                        <a:pt x="512" y="461"/>
                      </a:lnTo>
                      <a:cubicBezTo>
                        <a:pt x="512" y="458"/>
                        <a:pt x="514" y="456"/>
                        <a:pt x="516" y="456"/>
                      </a:cubicBezTo>
                      <a:lnTo>
                        <a:pt x="540" y="456"/>
                      </a:lnTo>
                      <a:cubicBezTo>
                        <a:pt x="543" y="456"/>
                        <a:pt x="545" y="458"/>
                        <a:pt x="546" y="461"/>
                      </a:cubicBezTo>
                      <a:close/>
                      <a:moveTo>
                        <a:pt x="551" y="505"/>
                      </a:moveTo>
                      <a:lnTo>
                        <a:pt x="551" y="505"/>
                      </a:lnTo>
                      <a:lnTo>
                        <a:pt x="554" y="527"/>
                      </a:lnTo>
                      <a:cubicBezTo>
                        <a:pt x="554" y="530"/>
                        <a:pt x="552" y="533"/>
                        <a:pt x="549" y="533"/>
                      </a:cubicBezTo>
                      <a:lnTo>
                        <a:pt x="528" y="533"/>
                      </a:lnTo>
                      <a:cubicBezTo>
                        <a:pt x="525" y="533"/>
                        <a:pt x="522" y="530"/>
                        <a:pt x="522" y="527"/>
                      </a:cubicBezTo>
                      <a:lnTo>
                        <a:pt x="520" y="505"/>
                      </a:lnTo>
                      <a:cubicBezTo>
                        <a:pt x="520" y="502"/>
                        <a:pt x="522" y="499"/>
                        <a:pt x="525" y="499"/>
                      </a:cubicBezTo>
                      <a:lnTo>
                        <a:pt x="545" y="499"/>
                      </a:lnTo>
                      <a:cubicBezTo>
                        <a:pt x="548" y="499"/>
                        <a:pt x="551" y="502"/>
                        <a:pt x="551" y="505"/>
                      </a:cubicBezTo>
                      <a:close/>
                      <a:moveTo>
                        <a:pt x="623" y="625"/>
                      </a:moveTo>
                      <a:lnTo>
                        <a:pt x="623" y="625"/>
                      </a:lnTo>
                      <a:lnTo>
                        <a:pt x="584" y="402"/>
                      </a:lnTo>
                      <a:lnTo>
                        <a:pt x="584" y="402"/>
                      </a:lnTo>
                      <a:lnTo>
                        <a:pt x="584" y="33"/>
                      </a:lnTo>
                      <a:cubicBezTo>
                        <a:pt x="584" y="14"/>
                        <a:pt x="569" y="0"/>
                        <a:pt x="551" y="0"/>
                      </a:cubicBezTo>
                      <a:lnTo>
                        <a:pt x="70" y="0"/>
                      </a:lnTo>
                      <a:cubicBezTo>
                        <a:pt x="52" y="0"/>
                        <a:pt x="37" y="14"/>
                        <a:pt x="37" y="33"/>
                      </a:cubicBezTo>
                      <a:lnTo>
                        <a:pt x="37" y="402"/>
                      </a:lnTo>
                      <a:lnTo>
                        <a:pt x="37" y="402"/>
                      </a:lnTo>
                      <a:lnTo>
                        <a:pt x="2" y="625"/>
                      </a:lnTo>
                      <a:cubicBezTo>
                        <a:pt x="0" y="643"/>
                        <a:pt x="13" y="658"/>
                        <a:pt x="34" y="658"/>
                      </a:cubicBezTo>
                      <a:lnTo>
                        <a:pt x="592" y="658"/>
                      </a:lnTo>
                      <a:cubicBezTo>
                        <a:pt x="612" y="658"/>
                        <a:pt x="626" y="643"/>
                        <a:pt x="623" y="625"/>
                      </a:cubicBezTo>
                      <a:close/>
                    </a:path>
                  </a:pathLst>
                </a:custGeom>
                <a:solidFill>
                  <a:srgbClr val="133A64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000" dirty="0">
                    <a:solidFill>
                      <a:srgbClr val="F5A34F"/>
                    </a:solidFill>
                  </a:endParaRP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6363147" y="2899592"/>
                  <a:ext cx="3134169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>
                      <a:solidFill>
                        <a:srgbClr val="133A64"/>
                      </a:solidFill>
                      <a:latin typeface="+mj-lt"/>
                    </a:rPr>
                    <a:t>www.nestcc.org</a:t>
                  </a:r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5950297" y="3449530"/>
                <a:ext cx="3547019" cy="523220"/>
                <a:chOff x="5950297" y="3449530"/>
                <a:chExt cx="3547019" cy="523220"/>
              </a:xfrm>
            </p:grpSpPr>
            <p:sp>
              <p:nvSpPr>
                <p:cNvPr id="12" name="Freeform 183"/>
                <p:cNvSpPr>
                  <a:spLocks noChangeAspect="1"/>
                </p:cNvSpPr>
                <p:nvPr/>
              </p:nvSpPr>
              <p:spPr bwMode="auto">
                <a:xfrm>
                  <a:off x="5950297" y="3528729"/>
                  <a:ext cx="449702" cy="364823"/>
                </a:xfrm>
                <a:custGeom>
                  <a:avLst/>
                  <a:gdLst>
                    <a:gd name="T0" fmla="*/ 142 w 142"/>
                    <a:gd name="T1" fmla="*/ 13 h 115"/>
                    <a:gd name="T2" fmla="*/ 125 w 142"/>
                    <a:gd name="T3" fmla="*/ 18 h 115"/>
                    <a:gd name="T4" fmla="*/ 138 w 142"/>
                    <a:gd name="T5" fmla="*/ 2 h 115"/>
                    <a:gd name="T6" fmla="*/ 120 w 142"/>
                    <a:gd name="T7" fmla="*/ 9 h 115"/>
                    <a:gd name="T8" fmla="*/ 98 w 142"/>
                    <a:gd name="T9" fmla="*/ 0 h 115"/>
                    <a:gd name="T10" fmla="*/ 69 w 142"/>
                    <a:gd name="T11" fmla="*/ 29 h 115"/>
                    <a:gd name="T12" fmla="*/ 70 w 142"/>
                    <a:gd name="T13" fmla="*/ 36 h 115"/>
                    <a:gd name="T14" fmla="*/ 10 w 142"/>
                    <a:gd name="T15" fmla="*/ 5 h 115"/>
                    <a:gd name="T16" fmla="*/ 6 w 142"/>
                    <a:gd name="T17" fmla="*/ 20 h 115"/>
                    <a:gd name="T18" fmla="*/ 19 w 142"/>
                    <a:gd name="T19" fmla="*/ 44 h 115"/>
                    <a:gd name="T20" fmla="*/ 5 w 142"/>
                    <a:gd name="T21" fmla="*/ 40 h 115"/>
                    <a:gd name="T22" fmla="*/ 5 w 142"/>
                    <a:gd name="T23" fmla="*/ 41 h 115"/>
                    <a:gd name="T24" fmla="*/ 29 w 142"/>
                    <a:gd name="T25" fmla="*/ 69 h 115"/>
                    <a:gd name="T26" fmla="*/ 21 w 142"/>
                    <a:gd name="T27" fmla="*/ 70 h 115"/>
                    <a:gd name="T28" fmla="*/ 16 w 142"/>
                    <a:gd name="T29" fmla="*/ 70 h 115"/>
                    <a:gd name="T30" fmla="*/ 43 w 142"/>
                    <a:gd name="T31" fmla="*/ 90 h 115"/>
                    <a:gd name="T32" fmla="*/ 7 w 142"/>
                    <a:gd name="T33" fmla="*/ 103 h 115"/>
                    <a:gd name="T34" fmla="*/ 0 w 142"/>
                    <a:gd name="T35" fmla="*/ 102 h 115"/>
                    <a:gd name="T36" fmla="*/ 44 w 142"/>
                    <a:gd name="T37" fmla="*/ 115 h 115"/>
                    <a:gd name="T38" fmla="*/ 128 w 142"/>
                    <a:gd name="T39" fmla="*/ 32 h 115"/>
                    <a:gd name="T40" fmla="*/ 127 w 142"/>
                    <a:gd name="T41" fmla="*/ 28 h 115"/>
                    <a:gd name="T42" fmla="*/ 142 w 142"/>
                    <a:gd name="T43" fmla="*/ 13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42" h="115">
                      <a:moveTo>
                        <a:pt x="142" y="13"/>
                      </a:moveTo>
                      <a:cubicBezTo>
                        <a:pt x="137" y="16"/>
                        <a:pt x="131" y="17"/>
                        <a:pt x="125" y="18"/>
                      </a:cubicBezTo>
                      <a:cubicBezTo>
                        <a:pt x="131" y="14"/>
                        <a:pt x="136" y="9"/>
                        <a:pt x="138" y="2"/>
                      </a:cubicBezTo>
                      <a:cubicBezTo>
                        <a:pt x="132" y="5"/>
                        <a:pt x="126" y="8"/>
                        <a:pt x="120" y="9"/>
                      </a:cubicBezTo>
                      <a:cubicBezTo>
                        <a:pt x="114" y="3"/>
                        <a:pt x="107" y="0"/>
                        <a:pt x="98" y="0"/>
                      </a:cubicBezTo>
                      <a:cubicBezTo>
                        <a:pt x="82" y="0"/>
                        <a:pt x="69" y="13"/>
                        <a:pt x="69" y="29"/>
                      </a:cubicBezTo>
                      <a:cubicBezTo>
                        <a:pt x="69" y="31"/>
                        <a:pt x="69" y="33"/>
                        <a:pt x="70" y="36"/>
                      </a:cubicBezTo>
                      <a:cubicBezTo>
                        <a:pt x="46" y="34"/>
                        <a:pt x="24" y="23"/>
                        <a:pt x="10" y="5"/>
                      </a:cubicBezTo>
                      <a:cubicBezTo>
                        <a:pt x="7" y="9"/>
                        <a:pt x="6" y="14"/>
                        <a:pt x="6" y="20"/>
                      </a:cubicBezTo>
                      <a:cubicBezTo>
                        <a:pt x="6" y="30"/>
                        <a:pt x="11" y="39"/>
                        <a:pt x="19" y="44"/>
                      </a:cubicBezTo>
                      <a:cubicBezTo>
                        <a:pt x="14" y="44"/>
                        <a:pt x="9" y="43"/>
                        <a:pt x="5" y="40"/>
                      </a:cubicBezTo>
                      <a:cubicBezTo>
                        <a:pt x="5" y="40"/>
                        <a:pt x="5" y="41"/>
                        <a:pt x="5" y="41"/>
                      </a:cubicBezTo>
                      <a:cubicBezTo>
                        <a:pt x="5" y="55"/>
                        <a:pt x="15" y="67"/>
                        <a:pt x="29" y="69"/>
                      </a:cubicBezTo>
                      <a:cubicBezTo>
                        <a:pt x="26" y="70"/>
                        <a:pt x="24" y="70"/>
                        <a:pt x="21" y="70"/>
                      </a:cubicBezTo>
                      <a:cubicBezTo>
                        <a:pt x="19" y="70"/>
                        <a:pt x="17" y="70"/>
                        <a:pt x="16" y="70"/>
                      </a:cubicBezTo>
                      <a:cubicBezTo>
                        <a:pt x="19" y="81"/>
                        <a:pt x="30" y="90"/>
                        <a:pt x="43" y="90"/>
                      </a:cubicBezTo>
                      <a:cubicBezTo>
                        <a:pt x="33" y="98"/>
                        <a:pt x="20" y="103"/>
                        <a:pt x="7" y="103"/>
                      </a:cubicBezTo>
                      <a:cubicBezTo>
                        <a:pt x="4" y="103"/>
                        <a:pt x="2" y="103"/>
                        <a:pt x="0" y="102"/>
                      </a:cubicBezTo>
                      <a:cubicBezTo>
                        <a:pt x="13" y="111"/>
                        <a:pt x="28" y="115"/>
                        <a:pt x="44" y="115"/>
                      </a:cubicBezTo>
                      <a:cubicBezTo>
                        <a:pt x="98" y="115"/>
                        <a:pt x="128" y="71"/>
                        <a:pt x="128" y="32"/>
                      </a:cubicBezTo>
                      <a:cubicBezTo>
                        <a:pt x="128" y="31"/>
                        <a:pt x="128" y="30"/>
                        <a:pt x="127" y="28"/>
                      </a:cubicBezTo>
                      <a:cubicBezTo>
                        <a:pt x="133" y="24"/>
                        <a:pt x="138" y="19"/>
                        <a:pt x="142" y="13"/>
                      </a:cubicBezTo>
                      <a:close/>
                    </a:path>
                  </a:pathLst>
                </a:custGeom>
                <a:solidFill>
                  <a:srgbClr val="133A64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000" dirty="0">
                    <a:solidFill>
                      <a:srgbClr val="F5A34F"/>
                    </a:solidFill>
                  </a:endParaRP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6363147" y="3449530"/>
                  <a:ext cx="3134169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>
                      <a:solidFill>
                        <a:srgbClr val="133A64"/>
                      </a:solidFill>
                      <a:latin typeface="+mj-lt"/>
                    </a:rPr>
                    <a:t>@NESTccMedTech</a:t>
                  </a:r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5950297" y="4056963"/>
                <a:ext cx="3547019" cy="523220"/>
                <a:chOff x="5950297" y="4056963"/>
                <a:chExt cx="3547019" cy="523220"/>
              </a:xfrm>
            </p:grpSpPr>
            <p:sp>
              <p:nvSpPr>
                <p:cNvPr id="10" name="TextBox 9"/>
                <p:cNvSpPr txBox="1"/>
                <p:nvPr/>
              </p:nvSpPr>
              <p:spPr>
                <a:xfrm>
                  <a:off x="6363147" y="4056963"/>
                  <a:ext cx="3134169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>
                      <a:solidFill>
                        <a:srgbClr val="133A64"/>
                      </a:solidFill>
                      <a:latin typeface="+mj-lt"/>
                    </a:rPr>
                    <a:t>@Fleurence</a:t>
                  </a:r>
                </a:p>
              </p:txBody>
            </p:sp>
            <p:sp>
              <p:nvSpPr>
                <p:cNvPr id="11" name="Freeform 183"/>
                <p:cNvSpPr>
                  <a:spLocks noChangeAspect="1"/>
                </p:cNvSpPr>
                <p:nvPr/>
              </p:nvSpPr>
              <p:spPr bwMode="auto">
                <a:xfrm>
                  <a:off x="5950297" y="4136162"/>
                  <a:ext cx="449702" cy="364823"/>
                </a:xfrm>
                <a:custGeom>
                  <a:avLst/>
                  <a:gdLst>
                    <a:gd name="T0" fmla="*/ 142 w 142"/>
                    <a:gd name="T1" fmla="*/ 13 h 115"/>
                    <a:gd name="T2" fmla="*/ 125 w 142"/>
                    <a:gd name="T3" fmla="*/ 18 h 115"/>
                    <a:gd name="T4" fmla="*/ 138 w 142"/>
                    <a:gd name="T5" fmla="*/ 2 h 115"/>
                    <a:gd name="T6" fmla="*/ 120 w 142"/>
                    <a:gd name="T7" fmla="*/ 9 h 115"/>
                    <a:gd name="T8" fmla="*/ 98 w 142"/>
                    <a:gd name="T9" fmla="*/ 0 h 115"/>
                    <a:gd name="T10" fmla="*/ 69 w 142"/>
                    <a:gd name="T11" fmla="*/ 29 h 115"/>
                    <a:gd name="T12" fmla="*/ 70 w 142"/>
                    <a:gd name="T13" fmla="*/ 36 h 115"/>
                    <a:gd name="T14" fmla="*/ 10 w 142"/>
                    <a:gd name="T15" fmla="*/ 5 h 115"/>
                    <a:gd name="T16" fmla="*/ 6 w 142"/>
                    <a:gd name="T17" fmla="*/ 20 h 115"/>
                    <a:gd name="T18" fmla="*/ 19 w 142"/>
                    <a:gd name="T19" fmla="*/ 44 h 115"/>
                    <a:gd name="T20" fmla="*/ 5 w 142"/>
                    <a:gd name="T21" fmla="*/ 40 h 115"/>
                    <a:gd name="T22" fmla="*/ 5 w 142"/>
                    <a:gd name="T23" fmla="*/ 41 h 115"/>
                    <a:gd name="T24" fmla="*/ 29 w 142"/>
                    <a:gd name="T25" fmla="*/ 69 h 115"/>
                    <a:gd name="T26" fmla="*/ 21 w 142"/>
                    <a:gd name="T27" fmla="*/ 70 h 115"/>
                    <a:gd name="T28" fmla="*/ 16 w 142"/>
                    <a:gd name="T29" fmla="*/ 70 h 115"/>
                    <a:gd name="T30" fmla="*/ 43 w 142"/>
                    <a:gd name="T31" fmla="*/ 90 h 115"/>
                    <a:gd name="T32" fmla="*/ 7 w 142"/>
                    <a:gd name="T33" fmla="*/ 103 h 115"/>
                    <a:gd name="T34" fmla="*/ 0 w 142"/>
                    <a:gd name="T35" fmla="*/ 102 h 115"/>
                    <a:gd name="T36" fmla="*/ 44 w 142"/>
                    <a:gd name="T37" fmla="*/ 115 h 115"/>
                    <a:gd name="T38" fmla="*/ 128 w 142"/>
                    <a:gd name="T39" fmla="*/ 32 h 115"/>
                    <a:gd name="T40" fmla="*/ 127 w 142"/>
                    <a:gd name="T41" fmla="*/ 28 h 115"/>
                    <a:gd name="T42" fmla="*/ 142 w 142"/>
                    <a:gd name="T43" fmla="*/ 13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42" h="115">
                      <a:moveTo>
                        <a:pt x="142" y="13"/>
                      </a:moveTo>
                      <a:cubicBezTo>
                        <a:pt x="137" y="16"/>
                        <a:pt x="131" y="17"/>
                        <a:pt x="125" y="18"/>
                      </a:cubicBezTo>
                      <a:cubicBezTo>
                        <a:pt x="131" y="14"/>
                        <a:pt x="136" y="9"/>
                        <a:pt x="138" y="2"/>
                      </a:cubicBezTo>
                      <a:cubicBezTo>
                        <a:pt x="132" y="5"/>
                        <a:pt x="126" y="8"/>
                        <a:pt x="120" y="9"/>
                      </a:cubicBezTo>
                      <a:cubicBezTo>
                        <a:pt x="114" y="3"/>
                        <a:pt x="107" y="0"/>
                        <a:pt x="98" y="0"/>
                      </a:cubicBezTo>
                      <a:cubicBezTo>
                        <a:pt x="82" y="0"/>
                        <a:pt x="69" y="13"/>
                        <a:pt x="69" y="29"/>
                      </a:cubicBezTo>
                      <a:cubicBezTo>
                        <a:pt x="69" y="31"/>
                        <a:pt x="69" y="33"/>
                        <a:pt x="70" y="36"/>
                      </a:cubicBezTo>
                      <a:cubicBezTo>
                        <a:pt x="46" y="34"/>
                        <a:pt x="24" y="23"/>
                        <a:pt x="10" y="5"/>
                      </a:cubicBezTo>
                      <a:cubicBezTo>
                        <a:pt x="7" y="9"/>
                        <a:pt x="6" y="14"/>
                        <a:pt x="6" y="20"/>
                      </a:cubicBezTo>
                      <a:cubicBezTo>
                        <a:pt x="6" y="30"/>
                        <a:pt x="11" y="39"/>
                        <a:pt x="19" y="44"/>
                      </a:cubicBezTo>
                      <a:cubicBezTo>
                        <a:pt x="14" y="44"/>
                        <a:pt x="9" y="43"/>
                        <a:pt x="5" y="40"/>
                      </a:cubicBezTo>
                      <a:cubicBezTo>
                        <a:pt x="5" y="40"/>
                        <a:pt x="5" y="41"/>
                        <a:pt x="5" y="41"/>
                      </a:cubicBezTo>
                      <a:cubicBezTo>
                        <a:pt x="5" y="55"/>
                        <a:pt x="15" y="67"/>
                        <a:pt x="29" y="69"/>
                      </a:cubicBezTo>
                      <a:cubicBezTo>
                        <a:pt x="26" y="70"/>
                        <a:pt x="24" y="70"/>
                        <a:pt x="21" y="70"/>
                      </a:cubicBezTo>
                      <a:cubicBezTo>
                        <a:pt x="19" y="70"/>
                        <a:pt x="17" y="70"/>
                        <a:pt x="16" y="70"/>
                      </a:cubicBezTo>
                      <a:cubicBezTo>
                        <a:pt x="19" y="81"/>
                        <a:pt x="30" y="90"/>
                        <a:pt x="43" y="90"/>
                      </a:cubicBezTo>
                      <a:cubicBezTo>
                        <a:pt x="33" y="98"/>
                        <a:pt x="20" y="103"/>
                        <a:pt x="7" y="103"/>
                      </a:cubicBezTo>
                      <a:cubicBezTo>
                        <a:pt x="4" y="103"/>
                        <a:pt x="2" y="103"/>
                        <a:pt x="0" y="102"/>
                      </a:cubicBezTo>
                      <a:cubicBezTo>
                        <a:pt x="13" y="111"/>
                        <a:pt x="28" y="115"/>
                        <a:pt x="44" y="115"/>
                      </a:cubicBezTo>
                      <a:cubicBezTo>
                        <a:pt x="98" y="115"/>
                        <a:pt x="128" y="71"/>
                        <a:pt x="128" y="32"/>
                      </a:cubicBezTo>
                      <a:cubicBezTo>
                        <a:pt x="128" y="31"/>
                        <a:pt x="128" y="30"/>
                        <a:pt x="127" y="28"/>
                      </a:cubicBezTo>
                      <a:cubicBezTo>
                        <a:pt x="133" y="24"/>
                        <a:pt x="138" y="19"/>
                        <a:pt x="142" y="13"/>
                      </a:cubicBezTo>
                      <a:close/>
                    </a:path>
                  </a:pathLst>
                </a:custGeom>
                <a:solidFill>
                  <a:srgbClr val="133A64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000" dirty="0">
                    <a:solidFill>
                      <a:srgbClr val="F5A34F"/>
                    </a:solidFill>
                  </a:endParaRPr>
                </a:p>
              </p:txBody>
            </p:sp>
          </p:grpSp>
        </p:grpSp>
        <p:sp>
          <p:nvSpPr>
            <p:cNvPr id="6" name="Rectangle 5"/>
            <p:cNvSpPr/>
            <p:nvPr/>
          </p:nvSpPr>
          <p:spPr>
            <a:xfrm>
              <a:off x="5717171" y="2645228"/>
              <a:ext cx="69669" cy="176767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B7D6E9D6-9E9E-4717-854A-74C34B107F2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941" y="2241898"/>
            <a:ext cx="2881120" cy="2374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534873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orient="horz" pos="264">
          <p15:clr>
            <a:srgbClr val="FBAE40"/>
          </p15:clr>
        </p15:guide>
        <p15:guide id="2" pos="264">
          <p15:clr>
            <a:srgbClr val="FBAE40"/>
          </p15:clr>
        </p15:guide>
        <p15:guide id="3" orient="horz" pos="4056">
          <p15:clr>
            <a:srgbClr val="FBAE40"/>
          </p15:clr>
        </p15:guide>
        <p15:guide id="4" pos="7416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- R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 userDrawn="1"/>
        </p:nvSpPr>
        <p:spPr>
          <a:xfrm>
            <a:off x="11144250" y="6438900"/>
            <a:ext cx="636544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D3F79F34-7F37-4D14-A37F-6D41868FD879}" type="slidenum">
              <a:rPr lang="en-US" sz="1100" smtClean="0">
                <a:latin typeface="Calibri Light" panose="020F0302020204030204" pitchFamily="34" charset="0"/>
                <a:cs typeface="Calibri Light" panose="020F0302020204030204" pitchFamily="34" charset="0"/>
              </a:rPr>
              <a:pPr algn="r"/>
              <a:t>‹#›</a:t>
            </a:fld>
            <a:endParaRPr lang="en-U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5722694" y="2636837"/>
            <a:ext cx="4131415" cy="1767678"/>
            <a:chOff x="5717171" y="2645228"/>
            <a:chExt cx="4131415" cy="1767678"/>
          </a:xfrm>
        </p:grpSpPr>
        <p:grpSp>
          <p:nvGrpSpPr>
            <p:cNvPr id="5" name="Group 4"/>
            <p:cNvGrpSpPr/>
            <p:nvPr/>
          </p:nvGrpSpPr>
          <p:grpSpPr>
            <a:xfrm>
              <a:off x="6301567" y="2645228"/>
              <a:ext cx="3547019" cy="1767678"/>
              <a:chOff x="5950297" y="2812505"/>
              <a:chExt cx="3547019" cy="1767678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5998195" y="2812505"/>
                <a:ext cx="3499121" cy="523220"/>
                <a:chOff x="5998195" y="2899592"/>
                <a:chExt cx="3499121" cy="523220"/>
              </a:xfrm>
            </p:grpSpPr>
            <p:sp>
              <p:nvSpPr>
                <p:cNvPr id="15" name="Freeform 33"/>
                <p:cNvSpPr>
                  <a:spLocks noChangeAspect="1" noEditPoints="1"/>
                </p:cNvSpPr>
                <p:nvPr/>
              </p:nvSpPr>
              <p:spPr bwMode="auto">
                <a:xfrm>
                  <a:off x="5998195" y="2978791"/>
                  <a:ext cx="353906" cy="364823"/>
                </a:xfrm>
                <a:custGeom>
                  <a:avLst/>
                  <a:gdLst>
                    <a:gd name="T0" fmla="*/ 496 w 626"/>
                    <a:gd name="T1" fmla="*/ 549 h 658"/>
                    <a:gd name="T2" fmla="*/ 554 w 626"/>
                    <a:gd name="T3" fmla="*/ 576 h 658"/>
                    <a:gd name="T4" fmla="*/ 445 w 626"/>
                    <a:gd name="T5" fmla="*/ 549 h 658"/>
                    <a:gd name="T6" fmla="*/ 482 w 626"/>
                    <a:gd name="T7" fmla="*/ 576 h 658"/>
                    <a:gd name="T8" fmla="*/ 460 w 626"/>
                    <a:gd name="T9" fmla="*/ 499 h 658"/>
                    <a:gd name="T10" fmla="*/ 432 w 626"/>
                    <a:gd name="T11" fmla="*/ 527 h 658"/>
                    <a:gd name="T12" fmla="*/ 152 w 626"/>
                    <a:gd name="T13" fmla="*/ 549 h 658"/>
                    <a:gd name="T14" fmla="*/ 431 w 626"/>
                    <a:gd name="T15" fmla="*/ 576 h 658"/>
                    <a:gd name="T16" fmla="*/ 119 w 626"/>
                    <a:gd name="T17" fmla="*/ 505 h 658"/>
                    <a:gd name="T18" fmla="*/ 146 w 626"/>
                    <a:gd name="T19" fmla="*/ 533 h 658"/>
                    <a:gd name="T20" fmla="*/ 100 w 626"/>
                    <a:gd name="T21" fmla="*/ 571 h 658"/>
                    <a:gd name="T22" fmla="*/ 140 w 626"/>
                    <a:gd name="T23" fmla="*/ 571 h 658"/>
                    <a:gd name="T24" fmla="*/ 62 w 626"/>
                    <a:gd name="T25" fmla="*/ 571 h 658"/>
                    <a:gd name="T26" fmla="*/ 89 w 626"/>
                    <a:gd name="T27" fmla="*/ 571 h 658"/>
                    <a:gd name="T28" fmla="*/ 109 w 626"/>
                    <a:gd name="T29" fmla="*/ 505 h 658"/>
                    <a:gd name="T30" fmla="*/ 69 w 626"/>
                    <a:gd name="T31" fmla="*/ 505 h 658"/>
                    <a:gd name="T32" fmla="*/ 108 w 626"/>
                    <a:gd name="T33" fmla="*/ 461 h 658"/>
                    <a:gd name="T34" fmla="*/ 74 w 626"/>
                    <a:gd name="T35" fmla="*/ 461 h 658"/>
                    <a:gd name="T36" fmla="*/ 120 w 626"/>
                    <a:gd name="T37" fmla="*/ 489 h 658"/>
                    <a:gd name="T38" fmla="*/ 152 w 626"/>
                    <a:gd name="T39" fmla="*/ 461 h 658"/>
                    <a:gd name="T40" fmla="*/ 190 w 626"/>
                    <a:gd name="T41" fmla="*/ 456 h 658"/>
                    <a:gd name="T42" fmla="*/ 160 w 626"/>
                    <a:gd name="T43" fmla="*/ 484 h 658"/>
                    <a:gd name="T44" fmla="*/ 198 w 626"/>
                    <a:gd name="T45" fmla="*/ 505 h 658"/>
                    <a:gd name="T46" fmla="*/ 164 w 626"/>
                    <a:gd name="T47" fmla="*/ 505 h 658"/>
                    <a:gd name="T48" fmla="*/ 234 w 626"/>
                    <a:gd name="T49" fmla="*/ 456 h 658"/>
                    <a:gd name="T50" fmla="*/ 204 w 626"/>
                    <a:gd name="T51" fmla="*/ 484 h 658"/>
                    <a:gd name="T52" fmla="*/ 243 w 626"/>
                    <a:gd name="T53" fmla="*/ 505 h 658"/>
                    <a:gd name="T54" fmla="*/ 208 w 626"/>
                    <a:gd name="T55" fmla="*/ 505 h 658"/>
                    <a:gd name="T56" fmla="*/ 277 w 626"/>
                    <a:gd name="T57" fmla="*/ 456 h 658"/>
                    <a:gd name="T58" fmla="*/ 248 w 626"/>
                    <a:gd name="T59" fmla="*/ 484 h 658"/>
                    <a:gd name="T60" fmla="*/ 288 w 626"/>
                    <a:gd name="T61" fmla="*/ 505 h 658"/>
                    <a:gd name="T62" fmla="*/ 253 w 626"/>
                    <a:gd name="T63" fmla="*/ 505 h 658"/>
                    <a:gd name="T64" fmla="*/ 297 w 626"/>
                    <a:gd name="T65" fmla="*/ 456 h 658"/>
                    <a:gd name="T66" fmla="*/ 297 w 626"/>
                    <a:gd name="T67" fmla="*/ 489 h 658"/>
                    <a:gd name="T68" fmla="*/ 332 w 626"/>
                    <a:gd name="T69" fmla="*/ 505 h 658"/>
                    <a:gd name="T70" fmla="*/ 297 w 626"/>
                    <a:gd name="T71" fmla="*/ 505 h 658"/>
                    <a:gd name="T72" fmla="*/ 341 w 626"/>
                    <a:gd name="T73" fmla="*/ 456 h 658"/>
                    <a:gd name="T74" fmla="*/ 341 w 626"/>
                    <a:gd name="T75" fmla="*/ 489 h 658"/>
                    <a:gd name="T76" fmla="*/ 377 w 626"/>
                    <a:gd name="T77" fmla="*/ 527 h 658"/>
                    <a:gd name="T78" fmla="*/ 347 w 626"/>
                    <a:gd name="T79" fmla="*/ 499 h 658"/>
                    <a:gd name="T80" fmla="*/ 384 w 626"/>
                    <a:gd name="T81" fmla="*/ 456 h 658"/>
                    <a:gd name="T82" fmla="*/ 386 w 626"/>
                    <a:gd name="T83" fmla="*/ 489 h 658"/>
                    <a:gd name="T84" fmla="*/ 422 w 626"/>
                    <a:gd name="T85" fmla="*/ 527 h 658"/>
                    <a:gd name="T86" fmla="*/ 392 w 626"/>
                    <a:gd name="T87" fmla="*/ 499 h 658"/>
                    <a:gd name="T88" fmla="*/ 424 w 626"/>
                    <a:gd name="T89" fmla="*/ 484 h 658"/>
                    <a:gd name="T90" fmla="*/ 459 w 626"/>
                    <a:gd name="T91" fmla="*/ 484 h 658"/>
                    <a:gd name="T92" fmla="*/ 535 w 626"/>
                    <a:gd name="T93" fmla="*/ 43 h 658"/>
                    <a:gd name="T94" fmla="*/ 84 w 626"/>
                    <a:gd name="T95" fmla="*/ 43 h 658"/>
                    <a:gd name="T96" fmla="*/ 471 w 626"/>
                    <a:gd name="T97" fmla="*/ 456 h 658"/>
                    <a:gd name="T98" fmla="*/ 474 w 626"/>
                    <a:gd name="T99" fmla="*/ 489 h 658"/>
                    <a:gd name="T100" fmla="*/ 513 w 626"/>
                    <a:gd name="T101" fmla="*/ 527 h 658"/>
                    <a:gd name="T102" fmla="*/ 481 w 626"/>
                    <a:gd name="T103" fmla="*/ 499 h 658"/>
                    <a:gd name="T104" fmla="*/ 520 w 626"/>
                    <a:gd name="T105" fmla="*/ 489 h 658"/>
                    <a:gd name="T106" fmla="*/ 546 w 626"/>
                    <a:gd name="T107" fmla="*/ 461 h 658"/>
                    <a:gd name="T108" fmla="*/ 528 w 626"/>
                    <a:gd name="T109" fmla="*/ 533 h 658"/>
                    <a:gd name="T110" fmla="*/ 551 w 626"/>
                    <a:gd name="T111" fmla="*/ 505 h 658"/>
                    <a:gd name="T112" fmla="*/ 584 w 626"/>
                    <a:gd name="T113" fmla="*/ 33 h 658"/>
                    <a:gd name="T114" fmla="*/ 37 w 626"/>
                    <a:gd name="T115" fmla="*/ 402 h 6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626" h="658">
                      <a:moveTo>
                        <a:pt x="554" y="576"/>
                      </a:moveTo>
                      <a:lnTo>
                        <a:pt x="554" y="576"/>
                      </a:lnTo>
                      <a:lnTo>
                        <a:pt x="504" y="576"/>
                      </a:lnTo>
                      <a:cubicBezTo>
                        <a:pt x="501" y="576"/>
                        <a:pt x="498" y="574"/>
                        <a:pt x="498" y="571"/>
                      </a:cubicBezTo>
                      <a:lnTo>
                        <a:pt x="496" y="549"/>
                      </a:lnTo>
                      <a:cubicBezTo>
                        <a:pt x="496" y="545"/>
                        <a:pt x="498" y="543"/>
                        <a:pt x="501" y="543"/>
                      </a:cubicBezTo>
                      <a:lnTo>
                        <a:pt x="550" y="543"/>
                      </a:lnTo>
                      <a:cubicBezTo>
                        <a:pt x="553" y="543"/>
                        <a:pt x="556" y="545"/>
                        <a:pt x="556" y="549"/>
                      </a:cubicBezTo>
                      <a:lnTo>
                        <a:pt x="559" y="571"/>
                      </a:lnTo>
                      <a:cubicBezTo>
                        <a:pt x="559" y="574"/>
                        <a:pt x="557" y="576"/>
                        <a:pt x="554" y="576"/>
                      </a:cubicBezTo>
                      <a:close/>
                      <a:moveTo>
                        <a:pt x="482" y="576"/>
                      </a:moveTo>
                      <a:lnTo>
                        <a:pt x="482" y="576"/>
                      </a:lnTo>
                      <a:lnTo>
                        <a:pt x="453" y="576"/>
                      </a:lnTo>
                      <a:cubicBezTo>
                        <a:pt x="450" y="576"/>
                        <a:pt x="447" y="574"/>
                        <a:pt x="447" y="571"/>
                      </a:cubicBezTo>
                      <a:lnTo>
                        <a:pt x="445" y="549"/>
                      </a:lnTo>
                      <a:cubicBezTo>
                        <a:pt x="445" y="545"/>
                        <a:pt x="447" y="543"/>
                        <a:pt x="450" y="543"/>
                      </a:cubicBezTo>
                      <a:lnTo>
                        <a:pt x="480" y="543"/>
                      </a:lnTo>
                      <a:cubicBezTo>
                        <a:pt x="483" y="543"/>
                        <a:pt x="485" y="545"/>
                        <a:pt x="486" y="549"/>
                      </a:cubicBezTo>
                      <a:lnTo>
                        <a:pt x="488" y="571"/>
                      </a:lnTo>
                      <a:cubicBezTo>
                        <a:pt x="488" y="574"/>
                        <a:pt x="486" y="576"/>
                        <a:pt x="482" y="576"/>
                      </a:cubicBezTo>
                      <a:close/>
                      <a:moveTo>
                        <a:pt x="432" y="527"/>
                      </a:moveTo>
                      <a:lnTo>
                        <a:pt x="432" y="527"/>
                      </a:lnTo>
                      <a:lnTo>
                        <a:pt x="431" y="505"/>
                      </a:lnTo>
                      <a:cubicBezTo>
                        <a:pt x="431" y="502"/>
                        <a:pt x="433" y="499"/>
                        <a:pt x="436" y="499"/>
                      </a:cubicBezTo>
                      <a:lnTo>
                        <a:pt x="460" y="499"/>
                      </a:lnTo>
                      <a:cubicBezTo>
                        <a:pt x="463" y="499"/>
                        <a:pt x="466" y="502"/>
                        <a:pt x="466" y="505"/>
                      </a:cubicBezTo>
                      <a:lnTo>
                        <a:pt x="468" y="527"/>
                      </a:lnTo>
                      <a:cubicBezTo>
                        <a:pt x="468" y="530"/>
                        <a:pt x="466" y="533"/>
                        <a:pt x="463" y="533"/>
                      </a:cubicBezTo>
                      <a:lnTo>
                        <a:pt x="438" y="533"/>
                      </a:lnTo>
                      <a:cubicBezTo>
                        <a:pt x="435" y="533"/>
                        <a:pt x="433" y="530"/>
                        <a:pt x="432" y="527"/>
                      </a:cubicBezTo>
                      <a:close/>
                      <a:moveTo>
                        <a:pt x="431" y="576"/>
                      </a:moveTo>
                      <a:lnTo>
                        <a:pt x="431" y="576"/>
                      </a:lnTo>
                      <a:lnTo>
                        <a:pt x="156" y="576"/>
                      </a:lnTo>
                      <a:cubicBezTo>
                        <a:pt x="153" y="576"/>
                        <a:pt x="150" y="574"/>
                        <a:pt x="151" y="571"/>
                      </a:cubicBezTo>
                      <a:lnTo>
                        <a:pt x="152" y="549"/>
                      </a:lnTo>
                      <a:cubicBezTo>
                        <a:pt x="153" y="545"/>
                        <a:pt x="155" y="543"/>
                        <a:pt x="158" y="543"/>
                      </a:cubicBezTo>
                      <a:lnTo>
                        <a:pt x="429" y="543"/>
                      </a:lnTo>
                      <a:cubicBezTo>
                        <a:pt x="432" y="543"/>
                        <a:pt x="435" y="545"/>
                        <a:pt x="435" y="549"/>
                      </a:cubicBezTo>
                      <a:lnTo>
                        <a:pt x="437" y="571"/>
                      </a:lnTo>
                      <a:cubicBezTo>
                        <a:pt x="437" y="574"/>
                        <a:pt x="434" y="576"/>
                        <a:pt x="431" y="576"/>
                      </a:cubicBezTo>
                      <a:close/>
                      <a:moveTo>
                        <a:pt x="146" y="533"/>
                      </a:moveTo>
                      <a:lnTo>
                        <a:pt x="146" y="533"/>
                      </a:lnTo>
                      <a:lnTo>
                        <a:pt x="122" y="533"/>
                      </a:lnTo>
                      <a:cubicBezTo>
                        <a:pt x="119" y="533"/>
                        <a:pt x="117" y="530"/>
                        <a:pt x="117" y="527"/>
                      </a:cubicBezTo>
                      <a:lnTo>
                        <a:pt x="119" y="505"/>
                      </a:lnTo>
                      <a:cubicBezTo>
                        <a:pt x="119" y="502"/>
                        <a:pt x="122" y="499"/>
                        <a:pt x="125" y="499"/>
                      </a:cubicBezTo>
                      <a:lnTo>
                        <a:pt x="149" y="499"/>
                      </a:lnTo>
                      <a:cubicBezTo>
                        <a:pt x="152" y="499"/>
                        <a:pt x="154" y="502"/>
                        <a:pt x="154" y="505"/>
                      </a:cubicBezTo>
                      <a:lnTo>
                        <a:pt x="152" y="527"/>
                      </a:lnTo>
                      <a:cubicBezTo>
                        <a:pt x="152" y="530"/>
                        <a:pt x="149" y="533"/>
                        <a:pt x="146" y="533"/>
                      </a:cubicBezTo>
                      <a:close/>
                      <a:moveTo>
                        <a:pt x="140" y="571"/>
                      </a:moveTo>
                      <a:lnTo>
                        <a:pt x="140" y="571"/>
                      </a:lnTo>
                      <a:cubicBezTo>
                        <a:pt x="140" y="574"/>
                        <a:pt x="137" y="576"/>
                        <a:pt x="134" y="576"/>
                      </a:cubicBezTo>
                      <a:lnTo>
                        <a:pt x="105" y="576"/>
                      </a:lnTo>
                      <a:cubicBezTo>
                        <a:pt x="102" y="576"/>
                        <a:pt x="99" y="574"/>
                        <a:pt x="100" y="571"/>
                      </a:cubicBezTo>
                      <a:lnTo>
                        <a:pt x="102" y="549"/>
                      </a:lnTo>
                      <a:cubicBezTo>
                        <a:pt x="102" y="545"/>
                        <a:pt x="105" y="543"/>
                        <a:pt x="108" y="543"/>
                      </a:cubicBezTo>
                      <a:lnTo>
                        <a:pt x="137" y="543"/>
                      </a:lnTo>
                      <a:cubicBezTo>
                        <a:pt x="140" y="543"/>
                        <a:pt x="142" y="545"/>
                        <a:pt x="142" y="549"/>
                      </a:cubicBezTo>
                      <a:lnTo>
                        <a:pt x="140" y="571"/>
                      </a:lnTo>
                      <a:close/>
                      <a:moveTo>
                        <a:pt x="89" y="571"/>
                      </a:moveTo>
                      <a:lnTo>
                        <a:pt x="89" y="571"/>
                      </a:lnTo>
                      <a:cubicBezTo>
                        <a:pt x="89" y="574"/>
                        <a:pt x="86" y="576"/>
                        <a:pt x="83" y="576"/>
                      </a:cubicBezTo>
                      <a:lnTo>
                        <a:pt x="66" y="576"/>
                      </a:lnTo>
                      <a:cubicBezTo>
                        <a:pt x="63" y="576"/>
                        <a:pt x="61" y="574"/>
                        <a:pt x="62" y="571"/>
                      </a:cubicBezTo>
                      <a:lnTo>
                        <a:pt x="64" y="549"/>
                      </a:lnTo>
                      <a:cubicBezTo>
                        <a:pt x="65" y="545"/>
                        <a:pt x="67" y="543"/>
                        <a:pt x="70" y="543"/>
                      </a:cubicBezTo>
                      <a:lnTo>
                        <a:pt x="87" y="543"/>
                      </a:lnTo>
                      <a:cubicBezTo>
                        <a:pt x="90" y="543"/>
                        <a:pt x="92" y="545"/>
                        <a:pt x="92" y="549"/>
                      </a:cubicBezTo>
                      <a:lnTo>
                        <a:pt x="89" y="571"/>
                      </a:lnTo>
                      <a:close/>
                      <a:moveTo>
                        <a:pt x="69" y="505"/>
                      </a:moveTo>
                      <a:lnTo>
                        <a:pt x="69" y="505"/>
                      </a:lnTo>
                      <a:cubicBezTo>
                        <a:pt x="70" y="502"/>
                        <a:pt x="72" y="499"/>
                        <a:pt x="75" y="499"/>
                      </a:cubicBezTo>
                      <a:lnTo>
                        <a:pt x="105" y="499"/>
                      </a:lnTo>
                      <a:cubicBezTo>
                        <a:pt x="107" y="499"/>
                        <a:pt x="110" y="502"/>
                        <a:pt x="109" y="505"/>
                      </a:cubicBezTo>
                      <a:lnTo>
                        <a:pt x="107" y="527"/>
                      </a:lnTo>
                      <a:cubicBezTo>
                        <a:pt x="107" y="530"/>
                        <a:pt x="104" y="533"/>
                        <a:pt x="101" y="533"/>
                      </a:cubicBezTo>
                      <a:lnTo>
                        <a:pt x="71" y="533"/>
                      </a:lnTo>
                      <a:cubicBezTo>
                        <a:pt x="69" y="533"/>
                        <a:pt x="66" y="530"/>
                        <a:pt x="67" y="527"/>
                      </a:cubicBezTo>
                      <a:lnTo>
                        <a:pt x="69" y="505"/>
                      </a:lnTo>
                      <a:close/>
                      <a:moveTo>
                        <a:pt x="74" y="461"/>
                      </a:moveTo>
                      <a:lnTo>
                        <a:pt x="74" y="461"/>
                      </a:lnTo>
                      <a:cubicBezTo>
                        <a:pt x="75" y="458"/>
                        <a:pt x="77" y="456"/>
                        <a:pt x="80" y="456"/>
                      </a:cubicBezTo>
                      <a:lnTo>
                        <a:pt x="103" y="456"/>
                      </a:lnTo>
                      <a:cubicBezTo>
                        <a:pt x="106" y="456"/>
                        <a:pt x="108" y="458"/>
                        <a:pt x="108" y="461"/>
                      </a:cubicBezTo>
                      <a:lnTo>
                        <a:pt x="106" y="484"/>
                      </a:lnTo>
                      <a:cubicBezTo>
                        <a:pt x="105" y="487"/>
                        <a:pt x="103" y="489"/>
                        <a:pt x="100" y="489"/>
                      </a:cubicBezTo>
                      <a:lnTo>
                        <a:pt x="77" y="489"/>
                      </a:lnTo>
                      <a:cubicBezTo>
                        <a:pt x="74" y="489"/>
                        <a:pt x="72" y="487"/>
                        <a:pt x="72" y="484"/>
                      </a:cubicBezTo>
                      <a:lnTo>
                        <a:pt x="74" y="461"/>
                      </a:lnTo>
                      <a:close/>
                      <a:moveTo>
                        <a:pt x="152" y="461"/>
                      </a:moveTo>
                      <a:lnTo>
                        <a:pt x="152" y="461"/>
                      </a:lnTo>
                      <a:lnTo>
                        <a:pt x="150" y="484"/>
                      </a:lnTo>
                      <a:cubicBezTo>
                        <a:pt x="150" y="487"/>
                        <a:pt x="147" y="489"/>
                        <a:pt x="144" y="489"/>
                      </a:cubicBezTo>
                      <a:lnTo>
                        <a:pt x="120" y="489"/>
                      </a:lnTo>
                      <a:cubicBezTo>
                        <a:pt x="117" y="489"/>
                        <a:pt x="115" y="487"/>
                        <a:pt x="115" y="484"/>
                      </a:cubicBezTo>
                      <a:lnTo>
                        <a:pt x="118" y="461"/>
                      </a:lnTo>
                      <a:cubicBezTo>
                        <a:pt x="118" y="458"/>
                        <a:pt x="121" y="456"/>
                        <a:pt x="123" y="456"/>
                      </a:cubicBezTo>
                      <a:lnTo>
                        <a:pt x="147" y="456"/>
                      </a:lnTo>
                      <a:cubicBezTo>
                        <a:pt x="150" y="456"/>
                        <a:pt x="152" y="458"/>
                        <a:pt x="152" y="461"/>
                      </a:cubicBezTo>
                      <a:close/>
                      <a:moveTo>
                        <a:pt x="160" y="484"/>
                      </a:moveTo>
                      <a:lnTo>
                        <a:pt x="160" y="484"/>
                      </a:lnTo>
                      <a:lnTo>
                        <a:pt x="161" y="461"/>
                      </a:lnTo>
                      <a:cubicBezTo>
                        <a:pt x="161" y="458"/>
                        <a:pt x="164" y="456"/>
                        <a:pt x="167" y="456"/>
                      </a:cubicBezTo>
                      <a:lnTo>
                        <a:pt x="190" y="456"/>
                      </a:lnTo>
                      <a:cubicBezTo>
                        <a:pt x="193" y="456"/>
                        <a:pt x="195" y="458"/>
                        <a:pt x="195" y="461"/>
                      </a:cubicBezTo>
                      <a:lnTo>
                        <a:pt x="194" y="484"/>
                      </a:lnTo>
                      <a:cubicBezTo>
                        <a:pt x="194" y="487"/>
                        <a:pt x="191" y="489"/>
                        <a:pt x="188" y="489"/>
                      </a:cubicBezTo>
                      <a:lnTo>
                        <a:pt x="165" y="489"/>
                      </a:lnTo>
                      <a:cubicBezTo>
                        <a:pt x="162" y="489"/>
                        <a:pt x="159" y="487"/>
                        <a:pt x="160" y="484"/>
                      </a:cubicBezTo>
                      <a:close/>
                      <a:moveTo>
                        <a:pt x="164" y="505"/>
                      </a:moveTo>
                      <a:lnTo>
                        <a:pt x="164" y="505"/>
                      </a:lnTo>
                      <a:cubicBezTo>
                        <a:pt x="164" y="502"/>
                        <a:pt x="167" y="499"/>
                        <a:pt x="170" y="499"/>
                      </a:cubicBezTo>
                      <a:lnTo>
                        <a:pt x="193" y="499"/>
                      </a:lnTo>
                      <a:cubicBezTo>
                        <a:pt x="196" y="499"/>
                        <a:pt x="199" y="502"/>
                        <a:pt x="198" y="505"/>
                      </a:cubicBezTo>
                      <a:lnTo>
                        <a:pt x="197" y="527"/>
                      </a:lnTo>
                      <a:cubicBezTo>
                        <a:pt x="197" y="530"/>
                        <a:pt x="194" y="533"/>
                        <a:pt x="191" y="533"/>
                      </a:cubicBezTo>
                      <a:lnTo>
                        <a:pt x="167" y="533"/>
                      </a:lnTo>
                      <a:cubicBezTo>
                        <a:pt x="164" y="533"/>
                        <a:pt x="162" y="530"/>
                        <a:pt x="162" y="527"/>
                      </a:cubicBezTo>
                      <a:lnTo>
                        <a:pt x="164" y="505"/>
                      </a:lnTo>
                      <a:close/>
                      <a:moveTo>
                        <a:pt x="204" y="484"/>
                      </a:moveTo>
                      <a:lnTo>
                        <a:pt x="204" y="484"/>
                      </a:lnTo>
                      <a:lnTo>
                        <a:pt x="205" y="461"/>
                      </a:lnTo>
                      <a:cubicBezTo>
                        <a:pt x="205" y="458"/>
                        <a:pt x="208" y="456"/>
                        <a:pt x="210" y="456"/>
                      </a:cubicBezTo>
                      <a:lnTo>
                        <a:pt x="234" y="456"/>
                      </a:lnTo>
                      <a:cubicBezTo>
                        <a:pt x="237" y="456"/>
                        <a:pt x="239" y="458"/>
                        <a:pt x="239" y="461"/>
                      </a:cubicBezTo>
                      <a:lnTo>
                        <a:pt x="238" y="484"/>
                      </a:lnTo>
                      <a:cubicBezTo>
                        <a:pt x="238" y="487"/>
                        <a:pt x="235" y="489"/>
                        <a:pt x="232" y="489"/>
                      </a:cubicBezTo>
                      <a:lnTo>
                        <a:pt x="209" y="489"/>
                      </a:lnTo>
                      <a:cubicBezTo>
                        <a:pt x="206" y="489"/>
                        <a:pt x="204" y="487"/>
                        <a:pt x="204" y="484"/>
                      </a:cubicBezTo>
                      <a:close/>
                      <a:moveTo>
                        <a:pt x="208" y="505"/>
                      </a:moveTo>
                      <a:lnTo>
                        <a:pt x="208" y="505"/>
                      </a:lnTo>
                      <a:cubicBezTo>
                        <a:pt x="208" y="502"/>
                        <a:pt x="211" y="499"/>
                        <a:pt x="214" y="499"/>
                      </a:cubicBezTo>
                      <a:lnTo>
                        <a:pt x="238" y="499"/>
                      </a:lnTo>
                      <a:cubicBezTo>
                        <a:pt x="241" y="499"/>
                        <a:pt x="243" y="502"/>
                        <a:pt x="243" y="505"/>
                      </a:cubicBezTo>
                      <a:lnTo>
                        <a:pt x="242" y="527"/>
                      </a:lnTo>
                      <a:cubicBezTo>
                        <a:pt x="242" y="530"/>
                        <a:pt x="240" y="533"/>
                        <a:pt x="237" y="533"/>
                      </a:cubicBezTo>
                      <a:lnTo>
                        <a:pt x="212" y="533"/>
                      </a:lnTo>
                      <a:cubicBezTo>
                        <a:pt x="209" y="533"/>
                        <a:pt x="207" y="530"/>
                        <a:pt x="207" y="527"/>
                      </a:cubicBezTo>
                      <a:lnTo>
                        <a:pt x="208" y="505"/>
                      </a:lnTo>
                      <a:close/>
                      <a:moveTo>
                        <a:pt x="248" y="484"/>
                      </a:moveTo>
                      <a:lnTo>
                        <a:pt x="248" y="484"/>
                      </a:lnTo>
                      <a:lnTo>
                        <a:pt x="248" y="461"/>
                      </a:lnTo>
                      <a:cubicBezTo>
                        <a:pt x="249" y="458"/>
                        <a:pt x="251" y="456"/>
                        <a:pt x="254" y="456"/>
                      </a:cubicBezTo>
                      <a:lnTo>
                        <a:pt x="277" y="456"/>
                      </a:lnTo>
                      <a:cubicBezTo>
                        <a:pt x="280" y="456"/>
                        <a:pt x="282" y="458"/>
                        <a:pt x="282" y="461"/>
                      </a:cubicBezTo>
                      <a:lnTo>
                        <a:pt x="282" y="484"/>
                      </a:lnTo>
                      <a:cubicBezTo>
                        <a:pt x="282" y="487"/>
                        <a:pt x="280" y="489"/>
                        <a:pt x="277" y="489"/>
                      </a:cubicBezTo>
                      <a:lnTo>
                        <a:pt x="253" y="489"/>
                      </a:lnTo>
                      <a:cubicBezTo>
                        <a:pt x="250" y="489"/>
                        <a:pt x="248" y="487"/>
                        <a:pt x="248" y="484"/>
                      </a:cubicBezTo>
                      <a:close/>
                      <a:moveTo>
                        <a:pt x="253" y="505"/>
                      </a:moveTo>
                      <a:lnTo>
                        <a:pt x="253" y="505"/>
                      </a:lnTo>
                      <a:cubicBezTo>
                        <a:pt x="253" y="502"/>
                        <a:pt x="255" y="499"/>
                        <a:pt x="258" y="499"/>
                      </a:cubicBezTo>
                      <a:lnTo>
                        <a:pt x="282" y="499"/>
                      </a:lnTo>
                      <a:cubicBezTo>
                        <a:pt x="285" y="499"/>
                        <a:pt x="288" y="502"/>
                        <a:pt x="288" y="505"/>
                      </a:cubicBezTo>
                      <a:lnTo>
                        <a:pt x="287" y="527"/>
                      </a:lnTo>
                      <a:cubicBezTo>
                        <a:pt x="287" y="530"/>
                        <a:pt x="285" y="533"/>
                        <a:pt x="282" y="533"/>
                      </a:cubicBezTo>
                      <a:lnTo>
                        <a:pt x="258" y="533"/>
                      </a:lnTo>
                      <a:cubicBezTo>
                        <a:pt x="255" y="533"/>
                        <a:pt x="252" y="530"/>
                        <a:pt x="252" y="527"/>
                      </a:cubicBezTo>
                      <a:lnTo>
                        <a:pt x="253" y="505"/>
                      </a:lnTo>
                      <a:close/>
                      <a:moveTo>
                        <a:pt x="297" y="489"/>
                      </a:moveTo>
                      <a:lnTo>
                        <a:pt x="297" y="489"/>
                      </a:lnTo>
                      <a:cubicBezTo>
                        <a:pt x="294" y="489"/>
                        <a:pt x="292" y="487"/>
                        <a:pt x="292" y="484"/>
                      </a:cubicBezTo>
                      <a:lnTo>
                        <a:pt x="292" y="461"/>
                      </a:lnTo>
                      <a:cubicBezTo>
                        <a:pt x="292" y="458"/>
                        <a:pt x="294" y="456"/>
                        <a:pt x="297" y="456"/>
                      </a:cubicBezTo>
                      <a:lnTo>
                        <a:pt x="321" y="456"/>
                      </a:lnTo>
                      <a:cubicBezTo>
                        <a:pt x="324" y="456"/>
                        <a:pt x="326" y="458"/>
                        <a:pt x="326" y="461"/>
                      </a:cubicBezTo>
                      <a:lnTo>
                        <a:pt x="326" y="484"/>
                      </a:lnTo>
                      <a:cubicBezTo>
                        <a:pt x="326" y="487"/>
                        <a:pt x="324" y="489"/>
                        <a:pt x="321" y="489"/>
                      </a:cubicBezTo>
                      <a:lnTo>
                        <a:pt x="297" y="489"/>
                      </a:lnTo>
                      <a:close/>
                      <a:moveTo>
                        <a:pt x="297" y="505"/>
                      </a:moveTo>
                      <a:lnTo>
                        <a:pt x="297" y="505"/>
                      </a:lnTo>
                      <a:cubicBezTo>
                        <a:pt x="297" y="502"/>
                        <a:pt x="300" y="499"/>
                        <a:pt x="303" y="499"/>
                      </a:cubicBezTo>
                      <a:lnTo>
                        <a:pt x="327" y="499"/>
                      </a:lnTo>
                      <a:cubicBezTo>
                        <a:pt x="330" y="499"/>
                        <a:pt x="332" y="502"/>
                        <a:pt x="332" y="505"/>
                      </a:cubicBezTo>
                      <a:lnTo>
                        <a:pt x="332" y="527"/>
                      </a:lnTo>
                      <a:cubicBezTo>
                        <a:pt x="332" y="530"/>
                        <a:pt x="330" y="533"/>
                        <a:pt x="327" y="533"/>
                      </a:cubicBezTo>
                      <a:lnTo>
                        <a:pt x="303" y="533"/>
                      </a:lnTo>
                      <a:cubicBezTo>
                        <a:pt x="300" y="533"/>
                        <a:pt x="297" y="530"/>
                        <a:pt x="297" y="527"/>
                      </a:cubicBezTo>
                      <a:lnTo>
                        <a:pt x="297" y="505"/>
                      </a:lnTo>
                      <a:close/>
                      <a:moveTo>
                        <a:pt x="341" y="489"/>
                      </a:moveTo>
                      <a:lnTo>
                        <a:pt x="341" y="489"/>
                      </a:lnTo>
                      <a:cubicBezTo>
                        <a:pt x="338" y="489"/>
                        <a:pt x="336" y="487"/>
                        <a:pt x="336" y="484"/>
                      </a:cubicBezTo>
                      <a:lnTo>
                        <a:pt x="336" y="461"/>
                      </a:lnTo>
                      <a:cubicBezTo>
                        <a:pt x="336" y="458"/>
                        <a:pt x="338" y="456"/>
                        <a:pt x="341" y="456"/>
                      </a:cubicBezTo>
                      <a:lnTo>
                        <a:pt x="364" y="456"/>
                      </a:lnTo>
                      <a:cubicBezTo>
                        <a:pt x="367" y="456"/>
                        <a:pt x="370" y="458"/>
                        <a:pt x="370" y="461"/>
                      </a:cubicBezTo>
                      <a:lnTo>
                        <a:pt x="370" y="484"/>
                      </a:lnTo>
                      <a:cubicBezTo>
                        <a:pt x="370" y="487"/>
                        <a:pt x="368" y="489"/>
                        <a:pt x="365" y="489"/>
                      </a:cubicBezTo>
                      <a:lnTo>
                        <a:pt x="341" y="489"/>
                      </a:lnTo>
                      <a:close/>
                      <a:moveTo>
                        <a:pt x="347" y="499"/>
                      </a:moveTo>
                      <a:lnTo>
                        <a:pt x="347" y="499"/>
                      </a:lnTo>
                      <a:lnTo>
                        <a:pt x="371" y="499"/>
                      </a:lnTo>
                      <a:cubicBezTo>
                        <a:pt x="374" y="499"/>
                        <a:pt x="377" y="502"/>
                        <a:pt x="377" y="505"/>
                      </a:cubicBezTo>
                      <a:lnTo>
                        <a:pt x="377" y="527"/>
                      </a:lnTo>
                      <a:cubicBezTo>
                        <a:pt x="378" y="530"/>
                        <a:pt x="375" y="533"/>
                        <a:pt x="372" y="533"/>
                      </a:cubicBezTo>
                      <a:lnTo>
                        <a:pt x="348" y="533"/>
                      </a:lnTo>
                      <a:cubicBezTo>
                        <a:pt x="345" y="533"/>
                        <a:pt x="342" y="530"/>
                        <a:pt x="342" y="527"/>
                      </a:cubicBezTo>
                      <a:lnTo>
                        <a:pt x="342" y="505"/>
                      </a:lnTo>
                      <a:cubicBezTo>
                        <a:pt x="342" y="502"/>
                        <a:pt x="344" y="499"/>
                        <a:pt x="347" y="499"/>
                      </a:cubicBezTo>
                      <a:close/>
                      <a:moveTo>
                        <a:pt x="386" y="489"/>
                      </a:moveTo>
                      <a:lnTo>
                        <a:pt x="386" y="489"/>
                      </a:lnTo>
                      <a:cubicBezTo>
                        <a:pt x="383" y="489"/>
                        <a:pt x="380" y="487"/>
                        <a:pt x="380" y="484"/>
                      </a:cubicBezTo>
                      <a:lnTo>
                        <a:pt x="379" y="461"/>
                      </a:lnTo>
                      <a:cubicBezTo>
                        <a:pt x="379" y="458"/>
                        <a:pt x="381" y="456"/>
                        <a:pt x="384" y="456"/>
                      </a:cubicBezTo>
                      <a:lnTo>
                        <a:pt x="408" y="456"/>
                      </a:lnTo>
                      <a:cubicBezTo>
                        <a:pt x="411" y="456"/>
                        <a:pt x="413" y="458"/>
                        <a:pt x="413" y="461"/>
                      </a:cubicBezTo>
                      <a:lnTo>
                        <a:pt x="414" y="484"/>
                      </a:lnTo>
                      <a:cubicBezTo>
                        <a:pt x="415" y="487"/>
                        <a:pt x="412" y="489"/>
                        <a:pt x="409" y="489"/>
                      </a:cubicBezTo>
                      <a:lnTo>
                        <a:pt x="386" y="489"/>
                      </a:lnTo>
                      <a:close/>
                      <a:moveTo>
                        <a:pt x="392" y="499"/>
                      </a:moveTo>
                      <a:lnTo>
                        <a:pt x="392" y="499"/>
                      </a:lnTo>
                      <a:lnTo>
                        <a:pt x="416" y="499"/>
                      </a:lnTo>
                      <a:cubicBezTo>
                        <a:pt x="419" y="499"/>
                        <a:pt x="421" y="502"/>
                        <a:pt x="421" y="505"/>
                      </a:cubicBezTo>
                      <a:lnTo>
                        <a:pt x="422" y="527"/>
                      </a:lnTo>
                      <a:cubicBezTo>
                        <a:pt x="423" y="530"/>
                        <a:pt x="420" y="533"/>
                        <a:pt x="417" y="533"/>
                      </a:cubicBezTo>
                      <a:lnTo>
                        <a:pt x="393" y="533"/>
                      </a:lnTo>
                      <a:cubicBezTo>
                        <a:pt x="390" y="533"/>
                        <a:pt x="388" y="530"/>
                        <a:pt x="387" y="527"/>
                      </a:cubicBezTo>
                      <a:lnTo>
                        <a:pt x="387" y="505"/>
                      </a:lnTo>
                      <a:cubicBezTo>
                        <a:pt x="386" y="502"/>
                        <a:pt x="389" y="499"/>
                        <a:pt x="392" y="499"/>
                      </a:cubicBezTo>
                      <a:close/>
                      <a:moveTo>
                        <a:pt x="459" y="484"/>
                      </a:moveTo>
                      <a:lnTo>
                        <a:pt x="459" y="484"/>
                      </a:lnTo>
                      <a:cubicBezTo>
                        <a:pt x="459" y="487"/>
                        <a:pt x="457" y="489"/>
                        <a:pt x="454" y="489"/>
                      </a:cubicBezTo>
                      <a:lnTo>
                        <a:pt x="430" y="489"/>
                      </a:lnTo>
                      <a:cubicBezTo>
                        <a:pt x="427" y="489"/>
                        <a:pt x="424" y="487"/>
                        <a:pt x="424" y="484"/>
                      </a:cubicBezTo>
                      <a:lnTo>
                        <a:pt x="423" y="461"/>
                      </a:lnTo>
                      <a:cubicBezTo>
                        <a:pt x="423" y="458"/>
                        <a:pt x="425" y="456"/>
                        <a:pt x="428" y="456"/>
                      </a:cubicBezTo>
                      <a:lnTo>
                        <a:pt x="451" y="456"/>
                      </a:lnTo>
                      <a:cubicBezTo>
                        <a:pt x="454" y="456"/>
                        <a:pt x="457" y="458"/>
                        <a:pt x="457" y="461"/>
                      </a:cubicBezTo>
                      <a:lnTo>
                        <a:pt x="459" y="484"/>
                      </a:lnTo>
                      <a:close/>
                      <a:moveTo>
                        <a:pt x="84" y="43"/>
                      </a:moveTo>
                      <a:lnTo>
                        <a:pt x="84" y="43"/>
                      </a:lnTo>
                      <a:cubicBezTo>
                        <a:pt x="84" y="41"/>
                        <a:pt x="86" y="39"/>
                        <a:pt x="88" y="39"/>
                      </a:cubicBezTo>
                      <a:lnTo>
                        <a:pt x="530" y="39"/>
                      </a:lnTo>
                      <a:cubicBezTo>
                        <a:pt x="533" y="39"/>
                        <a:pt x="535" y="41"/>
                        <a:pt x="535" y="43"/>
                      </a:cubicBezTo>
                      <a:lnTo>
                        <a:pt x="535" y="358"/>
                      </a:lnTo>
                      <a:cubicBezTo>
                        <a:pt x="535" y="360"/>
                        <a:pt x="533" y="362"/>
                        <a:pt x="530" y="362"/>
                      </a:cubicBezTo>
                      <a:lnTo>
                        <a:pt x="88" y="362"/>
                      </a:lnTo>
                      <a:cubicBezTo>
                        <a:pt x="86" y="362"/>
                        <a:pt x="84" y="360"/>
                        <a:pt x="84" y="358"/>
                      </a:cubicBezTo>
                      <a:lnTo>
                        <a:pt x="84" y="43"/>
                      </a:lnTo>
                      <a:close/>
                      <a:moveTo>
                        <a:pt x="474" y="489"/>
                      </a:moveTo>
                      <a:lnTo>
                        <a:pt x="474" y="489"/>
                      </a:lnTo>
                      <a:cubicBezTo>
                        <a:pt x="471" y="489"/>
                        <a:pt x="469" y="487"/>
                        <a:pt x="468" y="484"/>
                      </a:cubicBezTo>
                      <a:lnTo>
                        <a:pt x="467" y="461"/>
                      </a:lnTo>
                      <a:cubicBezTo>
                        <a:pt x="466" y="458"/>
                        <a:pt x="468" y="456"/>
                        <a:pt x="471" y="456"/>
                      </a:cubicBezTo>
                      <a:lnTo>
                        <a:pt x="495" y="456"/>
                      </a:lnTo>
                      <a:cubicBezTo>
                        <a:pt x="498" y="456"/>
                        <a:pt x="500" y="458"/>
                        <a:pt x="500" y="461"/>
                      </a:cubicBezTo>
                      <a:lnTo>
                        <a:pt x="503" y="484"/>
                      </a:lnTo>
                      <a:cubicBezTo>
                        <a:pt x="503" y="487"/>
                        <a:pt x="501" y="489"/>
                        <a:pt x="498" y="489"/>
                      </a:cubicBezTo>
                      <a:lnTo>
                        <a:pt x="474" y="489"/>
                      </a:lnTo>
                      <a:close/>
                      <a:moveTo>
                        <a:pt x="481" y="499"/>
                      </a:moveTo>
                      <a:lnTo>
                        <a:pt x="481" y="499"/>
                      </a:lnTo>
                      <a:lnTo>
                        <a:pt x="505" y="499"/>
                      </a:lnTo>
                      <a:cubicBezTo>
                        <a:pt x="507" y="499"/>
                        <a:pt x="510" y="502"/>
                        <a:pt x="510" y="505"/>
                      </a:cubicBezTo>
                      <a:lnTo>
                        <a:pt x="513" y="527"/>
                      </a:lnTo>
                      <a:cubicBezTo>
                        <a:pt x="513" y="530"/>
                        <a:pt x="511" y="533"/>
                        <a:pt x="508" y="533"/>
                      </a:cubicBezTo>
                      <a:lnTo>
                        <a:pt x="483" y="533"/>
                      </a:lnTo>
                      <a:cubicBezTo>
                        <a:pt x="480" y="533"/>
                        <a:pt x="478" y="530"/>
                        <a:pt x="478" y="527"/>
                      </a:cubicBezTo>
                      <a:lnTo>
                        <a:pt x="476" y="505"/>
                      </a:lnTo>
                      <a:cubicBezTo>
                        <a:pt x="475" y="502"/>
                        <a:pt x="478" y="499"/>
                        <a:pt x="481" y="499"/>
                      </a:cubicBezTo>
                      <a:close/>
                      <a:moveTo>
                        <a:pt x="546" y="461"/>
                      </a:moveTo>
                      <a:lnTo>
                        <a:pt x="546" y="461"/>
                      </a:lnTo>
                      <a:lnTo>
                        <a:pt x="548" y="484"/>
                      </a:lnTo>
                      <a:cubicBezTo>
                        <a:pt x="549" y="487"/>
                        <a:pt x="547" y="489"/>
                        <a:pt x="544" y="489"/>
                      </a:cubicBezTo>
                      <a:lnTo>
                        <a:pt x="520" y="489"/>
                      </a:lnTo>
                      <a:cubicBezTo>
                        <a:pt x="517" y="489"/>
                        <a:pt x="514" y="487"/>
                        <a:pt x="514" y="484"/>
                      </a:cubicBezTo>
                      <a:lnTo>
                        <a:pt x="512" y="461"/>
                      </a:lnTo>
                      <a:cubicBezTo>
                        <a:pt x="512" y="458"/>
                        <a:pt x="514" y="456"/>
                        <a:pt x="516" y="456"/>
                      </a:cubicBezTo>
                      <a:lnTo>
                        <a:pt x="540" y="456"/>
                      </a:lnTo>
                      <a:cubicBezTo>
                        <a:pt x="543" y="456"/>
                        <a:pt x="545" y="458"/>
                        <a:pt x="546" y="461"/>
                      </a:cubicBezTo>
                      <a:close/>
                      <a:moveTo>
                        <a:pt x="551" y="505"/>
                      </a:moveTo>
                      <a:lnTo>
                        <a:pt x="551" y="505"/>
                      </a:lnTo>
                      <a:lnTo>
                        <a:pt x="554" y="527"/>
                      </a:lnTo>
                      <a:cubicBezTo>
                        <a:pt x="554" y="530"/>
                        <a:pt x="552" y="533"/>
                        <a:pt x="549" y="533"/>
                      </a:cubicBezTo>
                      <a:lnTo>
                        <a:pt x="528" y="533"/>
                      </a:lnTo>
                      <a:cubicBezTo>
                        <a:pt x="525" y="533"/>
                        <a:pt x="522" y="530"/>
                        <a:pt x="522" y="527"/>
                      </a:cubicBezTo>
                      <a:lnTo>
                        <a:pt x="520" y="505"/>
                      </a:lnTo>
                      <a:cubicBezTo>
                        <a:pt x="520" y="502"/>
                        <a:pt x="522" y="499"/>
                        <a:pt x="525" y="499"/>
                      </a:cubicBezTo>
                      <a:lnTo>
                        <a:pt x="545" y="499"/>
                      </a:lnTo>
                      <a:cubicBezTo>
                        <a:pt x="548" y="499"/>
                        <a:pt x="551" y="502"/>
                        <a:pt x="551" y="505"/>
                      </a:cubicBezTo>
                      <a:close/>
                      <a:moveTo>
                        <a:pt x="623" y="625"/>
                      </a:moveTo>
                      <a:lnTo>
                        <a:pt x="623" y="625"/>
                      </a:lnTo>
                      <a:lnTo>
                        <a:pt x="584" y="402"/>
                      </a:lnTo>
                      <a:lnTo>
                        <a:pt x="584" y="402"/>
                      </a:lnTo>
                      <a:lnTo>
                        <a:pt x="584" y="33"/>
                      </a:lnTo>
                      <a:cubicBezTo>
                        <a:pt x="584" y="14"/>
                        <a:pt x="569" y="0"/>
                        <a:pt x="551" y="0"/>
                      </a:cubicBezTo>
                      <a:lnTo>
                        <a:pt x="70" y="0"/>
                      </a:lnTo>
                      <a:cubicBezTo>
                        <a:pt x="52" y="0"/>
                        <a:pt x="37" y="14"/>
                        <a:pt x="37" y="33"/>
                      </a:cubicBezTo>
                      <a:lnTo>
                        <a:pt x="37" y="402"/>
                      </a:lnTo>
                      <a:lnTo>
                        <a:pt x="37" y="402"/>
                      </a:lnTo>
                      <a:lnTo>
                        <a:pt x="2" y="625"/>
                      </a:lnTo>
                      <a:cubicBezTo>
                        <a:pt x="0" y="643"/>
                        <a:pt x="13" y="658"/>
                        <a:pt x="34" y="658"/>
                      </a:cubicBezTo>
                      <a:lnTo>
                        <a:pt x="592" y="658"/>
                      </a:lnTo>
                      <a:cubicBezTo>
                        <a:pt x="612" y="658"/>
                        <a:pt x="626" y="643"/>
                        <a:pt x="623" y="625"/>
                      </a:cubicBezTo>
                      <a:close/>
                    </a:path>
                  </a:pathLst>
                </a:custGeom>
                <a:solidFill>
                  <a:srgbClr val="133A64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000" dirty="0">
                    <a:solidFill>
                      <a:srgbClr val="F5A34F"/>
                    </a:solidFill>
                  </a:endParaRP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6363147" y="2899592"/>
                  <a:ext cx="3134169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>
                      <a:solidFill>
                        <a:srgbClr val="133A64"/>
                      </a:solidFill>
                      <a:latin typeface="+mj-lt"/>
                    </a:rPr>
                    <a:t>www.nestcc.org</a:t>
                  </a:r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5950297" y="3449530"/>
                <a:ext cx="3547019" cy="523220"/>
                <a:chOff x="5950297" y="3449530"/>
                <a:chExt cx="3547019" cy="523220"/>
              </a:xfrm>
            </p:grpSpPr>
            <p:sp>
              <p:nvSpPr>
                <p:cNvPr id="12" name="Freeform 183"/>
                <p:cNvSpPr>
                  <a:spLocks noChangeAspect="1"/>
                </p:cNvSpPr>
                <p:nvPr/>
              </p:nvSpPr>
              <p:spPr bwMode="auto">
                <a:xfrm>
                  <a:off x="5950297" y="3528729"/>
                  <a:ext cx="449702" cy="364823"/>
                </a:xfrm>
                <a:custGeom>
                  <a:avLst/>
                  <a:gdLst>
                    <a:gd name="T0" fmla="*/ 142 w 142"/>
                    <a:gd name="T1" fmla="*/ 13 h 115"/>
                    <a:gd name="T2" fmla="*/ 125 w 142"/>
                    <a:gd name="T3" fmla="*/ 18 h 115"/>
                    <a:gd name="T4" fmla="*/ 138 w 142"/>
                    <a:gd name="T5" fmla="*/ 2 h 115"/>
                    <a:gd name="T6" fmla="*/ 120 w 142"/>
                    <a:gd name="T7" fmla="*/ 9 h 115"/>
                    <a:gd name="T8" fmla="*/ 98 w 142"/>
                    <a:gd name="T9" fmla="*/ 0 h 115"/>
                    <a:gd name="T10" fmla="*/ 69 w 142"/>
                    <a:gd name="T11" fmla="*/ 29 h 115"/>
                    <a:gd name="T12" fmla="*/ 70 w 142"/>
                    <a:gd name="T13" fmla="*/ 36 h 115"/>
                    <a:gd name="T14" fmla="*/ 10 w 142"/>
                    <a:gd name="T15" fmla="*/ 5 h 115"/>
                    <a:gd name="T16" fmla="*/ 6 w 142"/>
                    <a:gd name="T17" fmla="*/ 20 h 115"/>
                    <a:gd name="T18" fmla="*/ 19 w 142"/>
                    <a:gd name="T19" fmla="*/ 44 h 115"/>
                    <a:gd name="T20" fmla="*/ 5 w 142"/>
                    <a:gd name="T21" fmla="*/ 40 h 115"/>
                    <a:gd name="T22" fmla="*/ 5 w 142"/>
                    <a:gd name="T23" fmla="*/ 41 h 115"/>
                    <a:gd name="T24" fmla="*/ 29 w 142"/>
                    <a:gd name="T25" fmla="*/ 69 h 115"/>
                    <a:gd name="T26" fmla="*/ 21 w 142"/>
                    <a:gd name="T27" fmla="*/ 70 h 115"/>
                    <a:gd name="T28" fmla="*/ 16 w 142"/>
                    <a:gd name="T29" fmla="*/ 70 h 115"/>
                    <a:gd name="T30" fmla="*/ 43 w 142"/>
                    <a:gd name="T31" fmla="*/ 90 h 115"/>
                    <a:gd name="T32" fmla="*/ 7 w 142"/>
                    <a:gd name="T33" fmla="*/ 103 h 115"/>
                    <a:gd name="T34" fmla="*/ 0 w 142"/>
                    <a:gd name="T35" fmla="*/ 102 h 115"/>
                    <a:gd name="T36" fmla="*/ 44 w 142"/>
                    <a:gd name="T37" fmla="*/ 115 h 115"/>
                    <a:gd name="T38" fmla="*/ 128 w 142"/>
                    <a:gd name="T39" fmla="*/ 32 h 115"/>
                    <a:gd name="T40" fmla="*/ 127 w 142"/>
                    <a:gd name="T41" fmla="*/ 28 h 115"/>
                    <a:gd name="T42" fmla="*/ 142 w 142"/>
                    <a:gd name="T43" fmla="*/ 13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42" h="115">
                      <a:moveTo>
                        <a:pt x="142" y="13"/>
                      </a:moveTo>
                      <a:cubicBezTo>
                        <a:pt x="137" y="16"/>
                        <a:pt x="131" y="17"/>
                        <a:pt x="125" y="18"/>
                      </a:cubicBezTo>
                      <a:cubicBezTo>
                        <a:pt x="131" y="14"/>
                        <a:pt x="136" y="9"/>
                        <a:pt x="138" y="2"/>
                      </a:cubicBezTo>
                      <a:cubicBezTo>
                        <a:pt x="132" y="5"/>
                        <a:pt x="126" y="8"/>
                        <a:pt x="120" y="9"/>
                      </a:cubicBezTo>
                      <a:cubicBezTo>
                        <a:pt x="114" y="3"/>
                        <a:pt x="107" y="0"/>
                        <a:pt x="98" y="0"/>
                      </a:cubicBezTo>
                      <a:cubicBezTo>
                        <a:pt x="82" y="0"/>
                        <a:pt x="69" y="13"/>
                        <a:pt x="69" y="29"/>
                      </a:cubicBezTo>
                      <a:cubicBezTo>
                        <a:pt x="69" y="31"/>
                        <a:pt x="69" y="33"/>
                        <a:pt x="70" y="36"/>
                      </a:cubicBezTo>
                      <a:cubicBezTo>
                        <a:pt x="46" y="34"/>
                        <a:pt x="24" y="23"/>
                        <a:pt x="10" y="5"/>
                      </a:cubicBezTo>
                      <a:cubicBezTo>
                        <a:pt x="7" y="9"/>
                        <a:pt x="6" y="14"/>
                        <a:pt x="6" y="20"/>
                      </a:cubicBezTo>
                      <a:cubicBezTo>
                        <a:pt x="6" y="30"/>
                        <a:pt x="11" y="39"/>
                        <a:pt x="19" y="44"/>
                      </a:cubicBezTo>
                      <a:cubicBezTo>
                        <a:pt x="14" y="44"/>
                        <a:pt x="9" y="43"/>
                        <a:pt x="5" y="40"/>
                      </a:cubicBezTo>
                      <a:cubicBezTo>
                        <a:pt x="5" y="40"/>
                        <a:pt x="5" y="41"/>
                        <a:pt x="5" y="41"/>
                      </a:cubicBezTo>
                      <a:cubicBezTo>
                        <a:pt x="5" y="55"/>
                        <a:pt x="15" y="67"/>
                        <a:pt x="29" y="69"/>
                      </a:cubicBezTo>
                      <a:cubicBezTo>
                        <a:pt x="26" y="70"/>
                        <a:pt x="24" y="70"/>
                        <a:pt x="21" y="70"/>
                      </a:cubicBezTo>
                      <a:cubicBezTo>
                        <a:pt x="19" y="70"/>
                        <a:pt x="17" y="70"/>
                        <a:pt x="16" y="70"/>
                      </a:cubicBezTo>
                      <a:cubicBezTo>
                        <a:pt x="19" y="81"/>
                        <a:pt x="30" y="90"/>
                        <a:pt x="43" y="90"/>
                      </a:cubicBezTo>
                      <a:cubicBezTo>
                        <a:pt x="33" y="98"/>
                        <a:pt x="20" y="103"/>
                        <a:pt x="7" y="103"/>
                      </a:cubicBezTo>
                      <a:cubicBezTo>
                        <a:pt x="4" y="103"/>
                        <a:pt x="2" y="103"/>
                        <a:pt x="0" y="102"/>
                      </a:cubicBezTo>
                      <a:cubicBezTo>
                        <a:pt x="13" y="111"/>
                        <a:pt x="28" y="115"/>
                        <a:pt x="44" y="115"/>
                      </a:cubicBezTo>
                      <a:cubicBezTo>
                        <a:pt x="98" y="115"/>
                        <a:pt x="128" y="71"/>
                        <a:pt x="128" y="32"/>
                      </a:cubicBezTo>
                      <a:cubicBezTo>
                        <a:pt x="128" y="31"/>
                        <a:pt x="128" y="30"/>
                        <a:pt x="127" y="28"/>
                      </a:cubicBezTo>
                      <a:cubicBezTo>
                        <a:pt x="133" y="24"/>
                        <a:pt x="138" y="19"/>
                        <a:pt x="142" y="13"/>
                      </a:cubicBezTo>
                      <a:close/>
                    </a:path>
                  </a:pathLst>
                </a:custGeom>
                <a:solidFill>
                  <a:srgbClr val="133A64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000" dirty="0">
                    <a:solidFill>
                      <a:srgbClr val="F5A34F"/>
                    </a:solidFill>
                  </a:endParaRP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6363147" y="3449530"/>
                  <a:ext cx="3134169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>
                      <a:solidFill>
                        <a:srgbClr val="133A64"/>
                      </a:solidFill>
                      <a:latin typeface="+mj-lt"/>
                    </a:rPr>
                    <a:t>@NESTccMedTech</a:t>
                  </a:r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5950297" y="4056963"/>
                <a:ext cx="3547019" cy="523220"/>
                <a:chOff x="5950297" y="4056963"/>
                <a:chExt cx="3547019" cy="523220"/>
              </a:xfrm>
            </p:grpSpPr>
            <p:sp>
              <p:nvSpPr>
                <p:cNvPr id="10" name="TextBox 9"/>
                <p:cNvSpPr txBox="1"/>
                <p:nvPr/>
              </p:nvSpPr>
              <p:spPr>
                <a:xfrm>
                  <a:off x="6363147" y="4056963"/>
                  <a:ext cx="3134169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>
                      <a:solidFill>
                        <a:srgbClr val="133A64"/>
                      </a:solidFill>
                      <a:latin typeface="+mj-lt"/>
                    </a:rPr>
                    <a:t>@RachelRRath</a:t>
                  </a:r>
                </a:p>
              </p:txBody>
            </p:sp>
            <p:sp>
              <p:nvSpPr>
                <p:cNvPr id="11" name="Freeform 183"/>
                <p:cNvSpPr>
                  <a:spLocks noChangeAspect="1"/>
                </p:cNvSpPr>
                <p:nvPr/>
              </p:nvSpPr>
              <p:spPr bwMode="auto">
                <a:xfrm>
                  <a:off x="5950297" y="4136162"/>
                  <a:ext cx="449702" cy="364823"/>
                </a:xfrm>
                <a:custGeom>
                  <a:avLst/>
                  <a:gdLst>
                    <a:gd name="T0" fmla="*/ 142 w 142"/>
                    <a:gd name="T1" fmla="*/ 13 h 115"/>
                    <a:gd name="T2" fmla="*/ 125 w 142"/>
                    <a:gd name="T3" fmla="*/ 18 h 115"/>
                    <a:gd name="T4" fmla="*/ 138 w 142"/>
                    <a:gd name="T5" fmla="*/ 2 h 115"/>
                    <a:gd name="T6" fmla="*/ 120 w 142"/>
                    <a:gd name="T7" fmla="*/ 9 h 115"/>
                    <a:gd name="T8" fmla="*/ 98 w 142"/>
                    <a:gd name="T9" fmla="*/ 0 h 115"/>
                    <a:gd name="T10" fmla="*/ 69 w 142"/>
                    <a:gd name="T11" fmla="*/ 29 h 115"/>
                    <a:gd name="T12" fmla="*/ 70 w 142"/>
                    <a:gd name="T13" fmla="*/ 36 h 115"/>
                    <a:gd name="T14" fmla="*/ 10 w 142"/>
                    <a:gd name="T15" fmla="*/ 5 h 115"/>
                    <a:gd name="T16" fmla="*/ 6 w 142"/>
                    <a:gd name="T17" fmla="*/ 20 h 115"/>
                    <a:gd name="T18" fmla="*/ 19 w 142"/>
                    <a:gd name="T19" fmla="*/ 44 h 115"/>
                    <a:gd name="T20" fmla="*/ 5 w 142"/>
                    <a:gd name="T21" fmla="*/ 40 h 115"/>
                    <a:gd name="T22" fmla="*/ 5 w 142"/>
                    <a:gd name="T23" fmla="*/ 41 h 115"/>
                    <a:gd name="T24" fmla="*/ 29 w 142"/>
                    <a:gd name="T25" fmla="*/ 69 h 115"/>
                    <a:gd name="T26" fmla="*/ 21 w 142"/>
                    <a:gd name="T27" fmla="*/ 70 h 115"/>
                    <a:gd name="T28" fmla="*/ 16 w 142"/>
                    <a:gd name="T29" fmla="*/ 70 h 115"/>
                    <a:gd name="T30" fmla="*/ 43 w 142"/>
                    <a:gd name="T31" fmla="*/ 90 h 115"/>
                    <a:gd name="T32" fmla="*/ 7 w 142"/>
                    <a:gd name="T33" fmla="*/ 103 h 115"/>
                    <a:gd name="T34" fmla="*/ 0 w 142"/>
                    <a:gd name="T35" fmla="*/ 102 h 115"/>
                    <a:gd name="T36" fmla="*/ 44 w 142"/>
                    <a:gd name="T37" fmla="*/ 115 h 115"/>
                    <a:gd name="T38" fmla="*/ 128 w 142"/>
                    <a:gd name="T39" fmla="*/ 32 h 115"/>
                    <a:gd name="T40" fmla="*/ 127 w 142"/>
                    <a:gd name="T41" fmla="*/ 28 h 115"/>
                    <a:gd name="T42" fmla="*/ 142 w 142"/>
                    <a:gd name="T43" fmla="*/ 13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42" h="115">
                      <a:moveTo>
                        <a:pt x="142" y="13"/>
                      </a:moveTo>
                      <a:cubicBezTo>
                        <a:pt x="137" y="16"/>
                        <a:pt x="131" y="17"/>
                        <a:pt x="125" y="18"/>
                      </a:cubicBezTo>
                      <a:cubicBezTo>
                        <a:pt x="131" y="14"/>
                        <a:pt x="136" y="9"/>
                        <a:pt x="138" y="2"/>
                      </a:cubicBezTo>
                      <a:cubicBezTo>
                        <a:pt x="132" y="5"/>
                        <a:pt x="126" y="8"/>
                        <a:pt x="120" y="9"/>
                      </a:cubicBezTo>
                      <a:cubicBezTo>
                        <a:pt x="114" y="3"/>
                        <a:pt x="107" y="0"/>
                        <a:pt x="98" y="0"/>
                      </a:cubicBezTo>
                      <a:cubicBezTo>
                        <a:pt x="82" y="0"/>
                        <a:pt x="69" y="13"/>
                        <a:pt x="69" y="29"/>
                      </a:cubicBezTo>
                      <a:cubicBezTo>
                        <a:pt x="69" y="31"/>
                        <a:pt x="69" y="33"/>
                        <a:pt x="70" y="36"/>
                      </a:cubicBezTo>
                      <a:cubicBezTo>
                        <a:pt x="46" y="34"/>
                        <a:pt x="24" y="23"/>
                        <a:pt x="10" y="5"/>
                      </a:cubicBezTo>
                      <a:cubicBezTo>
                        <a:pt x="7" y="9"/>
                        <a:pt x="6" y="14"/>
                        <a:pt x="6" y="20"/>
                      </a:cubicBezTo>
                      <a:cubicBezTo>
                        <a:pt x="6" y="30"/>
                        <a:pt x="11" y="39"/>
                        <a:pt x="19" y="44"/>
                      </a:cubicBezTo>
                      <a:cubicBezTo>
                        <a:pt x="14" y="44"/>
                        <a:pt x="9" y="43"/>
                        <a:pt x="5" y="40"/>
                      </a:cubicBezTo>
                      <a:cubicBezTo>
                        <a:pt x="5" y="40"/>
                        <a:pt x="5" y="41"/>
                        <a:pt x="5" y="41"/>
                      </a:cubicBezTo>
                      <a:cubicBezTo>
                        <a:pt x="5" y="55"/>
                        <a:pt x="15" y="67"/>
                        <a:pt x="29" y="69"/>
                      </a:cubicBezTo>
                      <a:cubicBezTo>
                        <a:pt x="26" y="70"/>
                        <a:pt x="24" y="70"/>
                        <a:pt x="21" y="70"/>
                      </a:cubicBezTo>
                      <a:cubicBezTo>
                        <a:pt x="19" y="70"/>
                        <a:pt x="17" y="70"/>
                        <a:pt x="16" y="70"/>
                      </a:cubicBezTo>
                      <a:cubicBezTo>
                        <a:pt x="19" y="81"/>
                        <a:pt x="30" y="90"/>
                        <a:pt x="43" y="90"/>
                      </a:cubicBezTo>
                      <a:cubicBezTo>
                        <a:pt x="33" y="98"/>
                        <a:pt x="20" y="103"/>
                        <a:pt x="7" y="103"/>
                      </a:cubicBezTo>
                      <a:cubicBezTo>
                        <a:pt x="4" y="103"/>
                        <a:pt x="2" y="103"/>
                        <a:pt x="0" y="102"/>
                      </a:cubicBezTo>
                      <a:cubicBezTo>
                        <a:pt x="13" y="111"/>
                        <a:pt x="28" y="115"/>
                        <a:pt x="44" y="115"/>
                      </a:cubicBezTo>
                      <a:cubicBezTo>
                        <a:pt x="98" y="115"/>
                        <a:pt x="128" y="71"/>
                        <a:pt x="128" y="32"/>
                      </a:cubicBezTo>
                      <a:cubicBezTo>
                        <a:pt x="128" y="31"/>
                        <a:pt x="128" y="30"/>
                        <a:pt x="127" y="28"/>
                      </a:cubicBezTo>
                      <a:cubicBezTo>
                        <a:pt x="133" y="24"/>
                        <a:pt x="138" y="19"/>
                        <a:pt x="142" y="13"/>
                      </a:cubicBezTo>
                      <a:close/>
                    </a:path>
                  </a:pathLst>
                </a:custGeom>
                <a:solidFill>
                  <a:srgbClr val="133A64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000" dirty="0">
                    <a:solidFill>
                      <a:srgbClr val="F5A34F"/>
                    </a:solidFill>
                  </a:endParaRPr>
                </a:p>
              </p:txBody>
            </p:sp>
          </p:grpSp>
        </p:grpSp>
        <p:sp>
          <p:nvSpPr>
            <p:cNvPr id="6" name="Rectangle 5"/>
            <p:cNvSpPr/>
            <p:nvPr/>
          </p:nvSpPr>
          <p:spPr>
            <a:xfrm>
              <a:off x="5717171" y="2645228"/>
              <a:ext cx="69669" cy="176767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1E81BE4A-9977-4E3E-A457-DADDDDA00D1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941" y="2241898"/>
            <a:ext cx="2881120" cy="2374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287155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orient="horz" pos="264">
          <p15:clr>
            <a:srgbClr val="FBAE40"/>
          </p15:clr>
        </p15:guide>
        <p15:guide id="2" pos="264">
          <p15:clr>
            <a:srgbClr val="FBAE40"/>
          </p15:clr>
        </p15:guide>
        <p15:guide id="3" orient="horz" pos="4056">
          <p15:clr>
            <a:srgbClr val="FBAE40"/>
          </p15:clr>
        </p15:guide>
        <p15:guide id="4" pos="741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C4D1C8FC-8F81-4BE3-81F4-9C503C50E1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826" y="174001"/>
            <a:ext cx="1354181" cy="1115921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19100" y="419100"/>
            <a:ext cx="8829674" cy="32983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1800" b="1" spc="200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spc="100" baseline="0" dirty="0"/>
              <a:t>TOP-LINE TITLE, ALL CAPS (1 LINE MAX)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44250" y="6438900"/>
            <a:ext cx="636544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D3F79F34-7F37-4D14-A37F-6D41868FD879}" type="slidenum">
              <a:rPr lang="en-US" sz="1100" smtClean="0">
                <a:latin typeface="Calibri Light" panose="020F0302020204030204" pitchFamily="34" charset="0"/>
                <a:cs typeface="Calibri Light" panose="020F0302020204030204" pitchFamily="34" charset="0"/>
              </a:rPr>
              <a:pPr algn="r"/>
              <a:t>‹#›</a:t>
            </a:fld>
            <a:endParaRPr lang="en-U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419099" y="828675"/>
            <a:ext cx="8829675" cy="100883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400" baseline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Full statement header. (3 lines max)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419100" y="6408282"/>
            <a:ext cx="3032859" cy="276999"/>
            <a:chOff x="419100" y="6408282"/>
            <a:chExt cx="3032859" cy="276999"/>
          </a:xfrm>
        </p:grpSpPr>
        <p:sp>
          <p:nvSpPr>
            <p:cNvPr id="10" name="Freeform 33"/>
            <p:cNvSpPr>
              <a:spLocks noChangeAspect="1" noEditPoints="1"/>
            </p:cNvSpPr>
            <p:nvPr/>
          </p:nvSpPr>
          <p:spPr bwMode="auto">
            <a:xfrm>
              <a:off x="2092095" y="6447881"/>
              <a:ext cx="191881" cy="197800"/>
            </a:xfrm>
            <a:custGeom>
              <a:avLst/>
              <a:gdLst>
                <a:gd name="T0" fmla="*/ 496 w 626"/>
                <a:gd name="T1" fmla="*/ 549 h 658"/>
                <a:gd name="T2" fmla="*/ 554 w 626"/>
                <a:gd name="T3" fmla="*/ 576 h 658"/>
                <a:gd name="T4" fmla="*/ 445 w 626"/>
                <a:gd name="T5" fmla="*/ 549 h 658"/>
                <a:gd name="T6" fmla="*/ 482 w 626"/>
                <a:gd name="T7" fmla="*/ 576 h 658"/>
                <a:gd name="T8" fmla="*/ 460 w 626"/>
                <a:gd name="T9" fmla="*/ 499 h 658"/>
                <a:gd name="T10" fmla="*/ 432 w 626"/>
                <a:gd name="T11" fmla="*/ 527 h 658"/>
                <a:gd name="T12" fmla="*/ 152 w 626"/>
                <a:gd name="T13" fmla="*/ 549 h 658"/>
                <a:gd name="T14" fmla="*/ 431 w 626"/>
                <a:gd name="T15" fmla="*/ 576 h 658"/>
                <a:gd name="T16" fmla="*/ 119 w 626"/>
                <a:gd name="T17" fmla="*/ 505 h 658"/>
                <a:gd name="T18" fmla="*/ 146 w 626"/>
                <a:gd name="T19" fmla="*/ 533 h 658"/>
                <a:gd name="T20" fmla="*/ 100 w 626"/>
                <a:gd name="T21" fmla="*/ 571 h 658"/>
                <a:gd name="T22" fmla="*/ 140 w 626"/>
                <a:gd name="T23" fmla="*/ 571 h 658"/>
                <a:gd name="T24" fmla="*/ 62 w 626"/>
                <a:gd name="T25" fmla="*/ 571 h 658"/>
                <a:gd name="T26" fmla="*/ 89 w 626"/>
                <a:gd name="T27" fmla="*/ 571 h 658"/>
                <a:gd name="T28" fmla="*/ 109 w 626"/>
                <a:gd name="T29" fmla="*/ 505 h 658"/>
                <a:gd name="T30" fmla="*/ 69 w 626"/>
                <a:gd name="T31" fmla="*/ 505 h 658"/>
                <a:gd name="T32" fmla="*/ 108 w 626"/>
                <a:gd name="T33" fmla="*/ 461 h 658"/>
                <a:gd name="T34" fmla="*/ 74 w 626"/>
                <a:gd name="T35" fmla="*/ 461 h 658"/>
                <a:gd name="T36" fmla="*/ 120 w 626"/>
                <a:gd name="T37" fmla="*/ 489 h 658"/>
                <a:gd name="T38" fmla="*/ 152 w 626"/>
                <a:gd name="T39" fmla="*/ 461 h 658"/>
                <a:gd name="T40" fmla="*/ 190 w 626"/>
                <a:gd name="T41" fmla="*/ 456 h 658"/>
                <a:gd name="T42" fmla="*/ 160 w 626"/>
                <a:gd name="T43" fmla="*/ 484 h 658"/>
                <a:gd name="T44" fmla="*/ 198 w 626"/>
                <a:gd name="T45" fmla="*/ 505 h 658"/>
                <a:gd name="T46" fmla="*/ 164 w 626"/>
                <a:gd name="T47" fmla="*/ 505 h 658"/>
                <a:gd name="T48" fmla="*/ 234 w 626"/>
                <a:gd name="T49" fmla="*/ 456 h 658"/>
                <a:gd name="T50" fmla="*/ 204 w 626"/>
                <a:gd name="T51" fmla="*/ 484 h 658"/>
                <a:gd name="T52" fmla="*/ 243 w 626"/>
                <a:gd name="T53" fmla="*/ 505 h 658"/>
                <a:gd name="T54" fmla="*/ 208 w 626"/>
                <a:gd name="T55" fmla="*/ 505 h 658"/>
                <a:gd name="T56" fmla="*/ 277 w 626"/>
                <a:gd name="T57" fmla="*/ 456 h 658"/>
                <a:gd name="T58" fmla="*/ 248 w 626"/>
                <a:gd name="T59" fmla="*/ 484 h 658"/>
                <a:gd name="T60" fmla="*/ 288 w 626"/>
                <a:gd name="T61" fmla="*/ 505 h 658"/>
                <a:gd name="T62" fmla="*/ 253 w 626"/>
                <a:gd name="T63" fmla="*/ 505 h 658"/>
                <a:gd name="T64" fmla="*/ 297 w 626"/>
                <a:gd name="T65" fmla="*/ 456 h 658"/>
                <a:gd name="T66" fmla="*/ 297 w 626"/>
                <a:gd name="T67" fmla="*/ 489 h 658"/>
                <a:gd name="T68" fmla="*/ 332 w 626"/>
                <a:gd name="T69" fmla="*/ 505 h 658"/>
                <a:gd name="T70" fmla="*/ 297 w 626"/>
                <a:gd name="T71" fmla="*/ 505 h 658"/>
                <a:gd name="T72" fmla="*/ 341 w 626"/>
                <a:gd name="T73" fmla="*/ 456 h 658"/>
                <a:gd name="T74" fmla="*/ 341 w 626"/>
                <a:gd name="T75" fmla="*/ 489 h 658"/>
                <a:gd name="T76" fmla="*/ 377 w 626"/>
                <a:gd name="T77" fmla="*/ 527 h 658"/>
                <a:gd name="T78" fmla="*/ 347 w 626"/>
                <a:gd name="T79" fmla="*/ 499 h 658"/>
                <a:gd name="T80" fmla="*/ 384 w 626"/>
                <a:gd name="T81" fmla="*/ 456 h 658"/>
                <a:gd name="T82" fmla="*/ 386 w 626"/>
                <a:gd name="T83" fmla="*/ 489 h 658"/>
                <a:gd name="T84" fmla="*/ 422 w 626"/>
                <a:gd name="T85" fmla="*/ 527 h 658"/>
                <a:gd name="T86" fmla="*/ 392 w 626"/>
                <a:gd name="T87" fmla="*/ 499 h 658"/>
                <a:gd name="T88" fmla="*/ 424 w 626"/>
                <a:gd name="T89" fmla="*/ 484 h 658"/>
                <a:gd name="T90" fmla="*/ 459 w 626"/>
                <a:gd name="T91" fmla="*/ 484 h 658"/>
                <a:gd name="T92" fmla="*/ 535 w 626"/>
                <a:gd name="T93" fmla="*/ 43 h 658"/>
                <a:gd name="T94" fmla="*/ 84 w 626"/>
                <a:gd name="T95" fmla="*/ 43 h 658"/>
                <a:gd name="T96" fmla="*/ 471 w 626"/>
                <a:gd name="T97" fmla="*/ 456 h 658"/>
                <a:gd name="T98" fmla="*/ 474 w 626"/>
                <a:gd name="T99" fmla="*/ 489 h 658"/>
                <a:gd name="T100" fmla="*/ 513 w 626"/>
                <a:gd name="T101" fmla="*/ 527 h 658"/>
                <a:gd name="T102" fmla="*/ 481 w 626"/>
                <a:gd name="T103" fmla="*/ 499 h 658"/>
                <a:gd name="T104" fmla="*/ 520 w 626"/>
                <a:gd name="T105" fmla="*/ 489 h 658"/>
                <a:gd name="T106" fmla="*/ 546 w 626"/>
                <a:gd name="T107" fmla="*/ 461 h 658"/>
                <a:gd name="T108" fmla="*/ 528 w 626"/>
                <a:gd name="T109" fmla="*/ 533 h 658"/>
                <a:gd name="T110" fmla="*/ 551 w 626"/>
                <a:gd name="T111" fmla="*/ 505 h 658"/>
                <a:gd name="T112" fmla="*/ 584 w 626"/>
                <a:gd name="T113" fmla="*/ 33 h 658"/>
                <a:gd name="T114" fmla="*/ 37 w 626"/>
                <a:gd name="T115" fmla="*/ 402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26" h="658">
                  <a:moveTo>
                    <a:pt x="554" y="576"/>
                  </a:moveTo>
                  <a:lnTo>
                    <a:pt x="554" y="576"/>
                  </a:lnTo>
                  <a:lnTo>
                    <a:pt x="504" y="576"/>
                  </a:lnTo>
                  <a:cubicBezTo>
                    <a:pt x="501" y="576"/>
                    <a:pt x="498" y="574"/>
                    <a:pt x="498" y="571"/>
                  </a:cubicBezTo>
                  <a:lnTo>
                    <a:pt x="496" y="549"/>
                  </a:lnTo>
                  <a:cubicBezTo>
                    <a:pt x="496" y="545"/>
                    <a:pt x="498" y="543"/>
                    <a:pt x="501" y="543"/>
                  </a:cubicBezTo>
                  <a:lnTo>
                    <a:pt x="550" y="543"/>
                  </a:lnTo>
                  <a:cubicBezTo>
                    <a:pt x="553" y="543"/>
                    <a:pt x="556" y="545"/>
                    <a:pt x="556" y="549"/>
                  </a:cubicBezTo>
                  <a:lnTo>
                    <a:pt x="559" y="571"/>
                  </a:lnTo>
                  <a:cubicBezTo>
                    <a:pt x="559" y="574"/>
                    <a:pt x="557" y="576"/>
                    <a:pt x="554" y="576"/>
                  </a:cubicBezTo>
                  <a:close/>
                  <a:moveTo>
                    <a:pt x="482" y="576"/>
                  </a:moveTo>
                  <a:lnTo>
                    <a:pt x="482" y="576"/>
                  </a:lnTo>
                  <a:lnTo>
                    <a:pt x="453" y="576"/>
                  </a:lnTo>
                  <a:cubicBezTo>
                    <a:pt x="450" y="576"/>
                    <a:pt x="447" y="574"/>
                    <a:pt x="447" y="571"/>
                  </a:cubicBezTo>
                  <a:lnTo>
                    <a:pt x="445" y="549"/>
                  </a:lnTo>
                  <a:cubicBezTo>
                    <a:pt x="445" y="545"/>
                    <a:pt x="447" y="543"/>
                    <a:pt x="450" y="543"/>
                  </a:cubicBezTo>
                  <a:lnTo>
                    <a:pt x="480" y="543"/>
                  </a:lnTo>
                  <a:cubicBezTo>
                    <a:pt x="483" y="543"/>
                    <a:pt x="485" y="545"/>
                    <a:pt x="486" y="549"/>
                  </a:cubicBezTo>
                  <a:lnTo>
                    <a:pt x="488" y="571"/>
                  </a:lnTo>
                  <a:cubicBezTo>
                    <a:pt x="488" y="574"/>
                    <a:pt x="486" y="576"/>
                    <a:pt x="482" y="576"/>
                  </a:cubicBezTo>
                  <a:close/>
                  <a:moveTo>
                    <a:pt x="432" y="527"/>
                  </a:moveTo>
                  <a:lnTo>
                    <a:pt x="432" y="527"/>
                  </a:lnTo>
                  <a:lnTo>
                    <a:pt x="431" y="505"/>
                  </a:lnTo>
                  <a:cubicBezTo>
                    <a:pt x="431" y="502"/>
                    <a:pt x="433" y="499"/>
                    <a:pt x="436" y="499"/>
                  </a:cubicBezTo>
                  <a:lnTo>
                    <a:pt x="460" y="499"/>
                  </a:lnTo>
                  <a:cubicBezTo>
                    <a:pt x="463" y="499"/>
                    <a:pt x="466" y="502"/>
                    <a:pt x="466" y="505"/>
                  </a:cubicBezTo>
                  <a:lnTo>
                    <a:pt x="468" y="527"/>
                  </a:lnTo>
                  <a:cubicBezTo>
                    <a:pt x="468" y="530"/>
                    <a:pt x="466" y="533"/>
                    <a:pt x="463" y="533"/>
                  </a:cubicBezTo>
                  <a:lnTo>
                    <a:pt x="438" y="533"/>
                  </a:lnTo>
                  <a:cubicBezTo>
                    <a:pt x="435" y="533"/>
                    <a:pt x="433" y="530"/>
                    <a:pt x="432" y="527"/>
                  </a:cubicBezTo>
                  <a:close/>
                  <a:moveTo>
                    <a:pt x="431" y="576"/>
                  </a:moveTo>
                  <a:lnTo>
                    <a:pt x="431" y="576"/>
                  </a:lnTo>
                  <a:lnTo>
                    <a:pt x="156" y="576"/>
                  </a:lnTo>
                  <a:cubicBezTo>
                    <a:pt x="153" y="576"/>
                    <a:pt x="150" y="574"/>
                    <a:pt x="151" y="571"/>
                  </a:cubicBezTo>
                  <a:lnTo>
                    <a:pt x="152" y="549"/>
                  </a:lnTo>
                  <a:cubicBezTo>
                    <a:pt x="153" y="545"/>
                    <a:pt x="155" y="543"/>
                    <a:pt x="158" y="543"/>
                  </a:cubicBezTo>
                  <a:lnTo>
                    <a:pt x="429" y="543"/>
                  </a:lnTo>
                  <a:cubicBezTo>
                    <a:pt x="432" y="543"/>
                    <a:pt x="435" y="545"/>
                    <a:pt x="435" y="549"/>
                  </a:cubicBezTo>
                  <a:lnTo>
                    <a:pt x="437" y="571"/>
                  </a:lnTo>
                  <a:cubicBezTo>
                    <a:pt x="437" y="574"/>
                    <a:pt x="434" y="576"/>
                    <a:pt x="431" y="576"/>
                  </a:cubicBezTo>
                  <a:close/>
                  <a:moveTo>
                    <a:pt x="146" y="533"/>
                  </a:moveTo>
                  <a:lnTo>
                    <a:pt x="146" y="533"/>
                  </a:lnTo>
                  <a:lnTo>
                    <a:pt x="122" y="533"/>
                  </a:lnTo>
                  <a:cubicBezTo>
                    <a:pt x="119" y="533"/>
                    <a:pt x="117" y="530"/>
                    <a:pt x="117" y="527"/>
                  </a:cubicBezTo>
                  <a:lnTo>
                    <a:pt x="119" y="505"/>
                  </a:lnTo>
                  <a:cubicBezTo>
                    <a:pt x="119" y="502"/>
                    <a:pt x="122" y="499"/>
                    <a:pt x="125" y="499"/>
                  </a:cubicBezTo>
                  <a:lnTo>
                    <a:pt x="149" y="499"/>
                  </a:lnTo>
                  <a:cubicBezTo>
                    <a:pt x="152" y="499"/>
                    <a:pt x="154" y="502"/>
                    <a:pt x="154" y="505"/>
                  </a:cubicBezTo>
                  <a:lnTo>
                    <a:pt x="152" y="527"/>
                  </a:lnTo>
                  <a:cubicBezTo>
                    <a:pt x="152" y="530"/>
                    <a:pt x="149" y="533"/>
                    <a:pt x="146" y="533"/>
                  </a:cubicBezTo>
                  <a:close/>
                  <a:moveTo>
                    <a:pt x="140" y="571"/>
                  </a:moveTo>
                  <a:lnTo>
                    <a:pt x="140" y="571"/>
                  </a:lnTo>
                  <a:cubicBezTo>
                    <a:pt x="140" y="574"/>
                    <a:pt x="137" y="576"/>
                    <a:pt x="134" y="576"/>
                  </a:cubicBezTo>
                  <a:lnTo>
                    <a:pt x="105" y="576"/>
                  </a:lnTo>
                  <a:cubicBezTo>
                    <a:pt x="102" y="576"/>
                    <a:pt x="99" y="574"/>
                    <a:pt x="100" y="571"/>
                  </a:cubicBezTo>
                  <a:lnTo>
                    <a:pt x="102" y="549"/>
                  </a:lnTo>
                  <a:cubicBezTo>
                    <a:pt x="102" y="545"/>
                    <a:pt x="105" y="543"/>
                    <a:pt x="108" y="543"/>
                  </a:cubicBezTo>
                  <a:lnTo>
                    <a:pt x="137" y="543"/>
                  </a:lnTo>
                  <a:cubicBezTo>
                    <a:pt x="140" y="543"/>
                    <a:pt x="142" y="545"/>
                    <a:pt x="142" y="549"/>
                  </a:cubicBezTo>
                  <a:lnTo>
                    <a:pt x="140" y="571"/>
                  </a:lnTo>
                  <a:close/>
                  <a:moveTo>
                    <a:pt x="89" y="571"/>
                  </a:moveTo>
                  <a:lnTo>
                    <a:pt x="89" y="571"/>
                  </a:lnTo>
                  <a:cubicBezTo>
                    <a:pt x="89" y="574"/>
                    <a:pt x="86" y="576"/>
                    <a:pt x="83" y="576"/>
                  </a:cubicBezTo>
                  <a:lnTo>
                    <a:pt x="66" y="576"/>
                  </a:lnTo>
                  <a:cubicBezTo>
                    <a:pt x="63" y="576"/>
                    <a:pt x="61" y="574"/>
                    <a:pt x="62" y="571"/>
                  </a:cubicBezTo>
                  <a:lnTo>
                    <a:pt x="64" y="549"/>
                  </a:lnTo>
                  <a:cubicBezTo>
                    <a:pt x="65" y="545"/>
                    <a:pt x="67" y="543"/>
                    <a:pt x="70" y="543"/>
                  </a:cubicBezTo>
                  <a:lnTo>
                    <a:pt x="87" y="543"/>
                  </a:lnTo>
                  <a:cubicBezTo>
                    <a:pt x="90" y="543"/>
                    <a:pt x="92" y="545"/>
                    <a:pt x="92" y="549"/>
                  </a:cubicBezTo>
                  <a:lnTo>
                    <a:pt x="89" y="571"/>
                  </a:lnTo>
                  <a:close/>
                  <a:moveTo>
                    <a:pt x="69" y="505"/>
                  </a:moveTo>
                  <a:lnTo>
                    <a:pt x="69" y="505"/>
                  </a:lnTo>
                  <a:cubicBezTo>
                    <a:pt x="70" y="502"/>
                    <a:pt x="72" y="499"/>
                    <a:pt x="75" y="499"/>
                  </a:cubicBezTo>
                  <a:lnTo>
                    <a:pt x="105" y="499"/>
                  </a:lnTo>
                  <a:cubicBezTo>
                    <a:pt x="107" y="499"/>
                    <a:pt x="110" y="502"/>
                    <a:pt x="109" y="505"/>
                  </a:cubicBezTo>
                  <a:lnTo>
                    <a:pt x="107" y="527"/>
                  </a:lnTo>
                  <a:cubicBezTo>
                    <a:pt x="107" y="530"/>
                    <a:pt x="104" y="533"/>
                    <a:pt x="101" y="533"/>
                  </a:cubicBezTo>
                  <a:lnTo>
                    <a:pt x="71" y="533"/>
                  </a:lnTo>
                  <a:cubicBezTo>
                    <a:pt x="69" y="533"/>
                    <a:pt x="66" y="530"/>
                    <a:pt x="67" y="527"/>
                  </a:cubicBezTo>
                  <a:lnTo>
                    <a:pt x="69" y="505"/>
                  </a:lnTo>
                  <a:close/>
                  <a:moveTo>
                    <a:pt x="74" y="461"/>
                  </a:moveTo>
                  <a:lnTo>
                    <a:pt x="74" y="461"/>
                  </a:lnTo>
                  <a:cubicBezTo>
                    <a:pt x="75" y="458"/>
                    <a:pt x="77" y="456"/>
                    <a:pt x="80" y="456"/>
                  </a:cubicBezTo>
                  <a:lnTo>
                    <a:pt x="103" y="456"/>
                  </a:lnTo>
                  <a:cubicBezTo>
                    <a:pt x="106" y="456"/>
                    <a:pt x="108" y="458"/>
                    <a:pt x="108" y="461"/>
                  </a:cubicBezTo>
                  <a:lnTo>
                    <a:pt x="106" y="484"/>
                  </a:lnTo>
                  <a:cubicBezTo>
                    <a:pt x="105" y="487"/>
                    <a:pt x="103" y="489"/>
                    <a:pt x="100" y="489"/>
                  </a:cubicBezTo>
                  <a:lnTo>
                    <a:pt x="77" y="489"/>
                  </a:lnTo>
                  <a:cubicBezTo>
                    <a:pt x="74" y="489"/>
                    <a:pt x="72" y="487"/>
                    <a:pt x="72" y="484"/>
                  </a:cubicBezTo>
                  <a:lnTo>
                    <a:pt x="74" y="461"/>
                  </a:lnTo>
                  <a:close/>
                  <a:moveTo>
                    <a:pt x="152" y="461"/>
                  </a:moveTo>
                  <a:lnTo>
                    <a:pt x="152" y="461"/>
                  </a:lnTo>
                  <a:lnTo>
                    <a:pt x="150" y="484"/>
                  </a:lnTo>
                  <a:cubicBezTo>
                    <a:pt x="150" y="487"/>
                    <a:pt x="147" y="489"/>
                    <a:pt x="144" y="489"/>
                  </a:cubicBezTo>
                  <a:lnTo>
                    <a:pt x="120" y="489"/>
                  </a:lnTo>
                  <a:cubicBezTo>
                    <a:pt x="117" y="489"/>
                    <a:pt x="115" y="487"/>
                    <a:pt x="115" y="484"/>
                  </a:cubicBezTo>
                  <a:lnTo>
                    <a:pt x="118" y="461"/>
                  </a:lnTo>
                  <a:cubicBezTo>
                    <a:pt x="118" y="458"/>
                    <a:pt x="121" y="456"/>
                    <a:pt x="123" y="456"/>
                  </a:cubicBezTo>
                  <a:lnTo>
                    <a:pt x="147" y="456"/>
                  </a:lnTo>
                  <a:cubicBezTo>
                    <a:pt x="150" y="456"/>
                    <a:pt x="152" y="458"/>
                    <a:pt x="152" y="461"/>
                  </a:cubicBezTo>
                  <a:close/>
                  <a:moveTo>
                    <a:pt x="160" y="484"/>
                  </a:moveTo>
                  <a:lnTo>
                    <a:pt x="160" y="484"/>
                  </a:lnTo>
                  <a:lnTo>
                    <a:pt x="161" y="461"/>
                  </a:lnTo>
                  <a:cubicBezTo>
                    <a:pt x="161" y="458"/>
                    <a:pt x="164" y="456"/>
                    <a:pt x="167" y="456"/>
                  </a:cubicBezTo>
                  <a:lnTo>
                    <a:pt x="190" y="456"/>
                  </a:lnTo>
                  <a:cubicBezTo>
                    <a:pt x="193" y="456"/>
                    <a:pt x="195" y="458"/>
                    <a:pt x="195" y="461"/>
                  </a:cubicBezTo>
                  <a:lnTo>
                    <a:pt x="194" y="484"/>
                  </a:lnTo>
                  <a:cubicBezTo>
                    <a:pt x="194" y="487"/>
                    <a:pt x="191" y="489"/>
                    <a:pt x="188" y="489"/>
                  </a:cubicBezTo>
                  <a:lnTo>
                    <a:pt x="165" y="489"/>
                  </a:lnTo>
                  <a:cubicBezTo>
                    <a:pt x="162" y="489"/>
                    <a:pt x="159" y="487"/>
                    <a:pt x="160" y="484"/>
                  </a:cubicBezTo>
                  <a:close/>
                  <a:moveTo>
                    <a:pt x="164" y="505"/>
                  </a:moveTo>
                  <a:lnTo>
                    <a:pt x="164" y="505"/>
                  </a:lnTo>
                  <a:cubicBezTo>
                    <a:pt x="164" y="502"/>
                    <a:pt x="167" y="499"/>
                    <a:pt x="170" y="499"/>
                  </a:cubicBezTo>
                  <a:lnTo>
                    <a:pt x="193" y="499"/>
                  </a:lnTo>
                  <a:cubicBezTo>
                    <a:pt x="196" y="499"/>
                    <a:pt x="199" y="502"/>
                    <a:pt x="198" y="505"/>
                  </a:cubicBezTo>
                  <a:lnTo>
                    <a:pt x="197" y="527"/>
                  </a:lnTo>
                  <a:cubicBezTo>
                    <a:pt x="197" y="530"/>
                    <a:pt x="194" y="533"/>
                    <a:pt x="191" y="533"/>
                  </a:cubicBezTo>
                  <a:lnTo>
                    <a:pt x="167" y="533"/>
                  </a:lnTo>
                  <a:cubicBezTo>
                    <a:pt x="164" y="533"/>
                    <a:pt x="162" y="530"/>
                    <a:pt x="162" y="527"/>
                  </a:cubicBezTo>
                  <a:lnTo>
                    <a:pt x="164" y="505"/>
                  </a:lnTo>
                  <a:close/>
                  <a:moveTo>
                    <a:pt x="204" y="484"/>
                  </a:moveTo>
                  <a:lnTo>
                    <a:pt x="204" y="484"/>
                  </a:lnTo>
                  <a:lnTo>
                    <a:pt x="205" y="461"/>
                  </a:lnTo>
                  <a:cubicBezTo>
                    <a:pt x="205" y="458"/>
                    <a:pt x="208" y="456"/>
                    <a:pt x="210" y="456"/>
                  </a:cubicBezTo>
                  <a:lnTo>
                    <a:pt x="234" y="456"/>
                  </a:lnTo>
                  <a:cubicBezTo>
                    <a:pt x="237" y="456"/>
                    <a:pt x="239" y="458"/>
                    <a:pt x="239" y="461"/>
                  </a:cubicBezTo>
                  <a:lnTo>
                    <a:pt x="238" y="484"/>
                  </a:lnTo>
                  <a:cubicBezTo>
                    <a:pt x="238" y="487"/>
                    <a:pt x="235" y="489"/>
                    <a:pt x="232" y="489"/>
                  </a:cubicBezTo>
                  <a:lnTo>
                    <a:pt x="209" y="489"/>
                  </a:lnTo>
                  <a:cubicBezTo>
                    <a:pt x="206" y="489"/>
                    <a:pt x="204" y="487"/>
                    <a:pt x="204" y="484"/>
                  </a:cubicBezTo>
                  <a:close/>
                  <a:moveTo>
                    <a:pt x="208" y="505"/>
                  </a:moveTo>
                  <a:lnTo>
                    <a:pt x="208" y="505"/>
                  </a:lnTo>
                  <a:cubicBezTo>
                    <a:pt x="208" y="502"/>
                    <a:pt x="211" y="499"/>
                    <a:pt x="214" y="499"/>
                  </a:cubicBezTo>
                  <a:lnTo>
                    <a:pt x="238" y="499"/>
                  </a:lnTo>
                  <a:cubicBezTo>
                    <a:pt x="241" y="499"/>
                    <a:pt x="243" y="502"/>
                    <a:pt x="243" y="505"/>
                  </a:cubicBezTo>
                  <a:lnTo>
                    <a:pt x="242" y="527"/>
                  </a:lnTo>
                  <a:cubicBezTo>
                    <a:pt x="242" y="530"/>
                    <a:pt x="240" y="533"/>
                    <a:pt x="237" y="533"/>
                  </a:cubicBezTo>
                  <a:lnTo>
                    <a:pt x="212" y="533"/>
                  </a:lnTo>
                  <a:cubicBezTo>
                    <a:pt x="209" y="533"/>
                    <a:pt x="207" y="530"/>
                    <a:pt x="207" y="527"/>
                  </a:cubicBezTo>
                  <a:lnTo>
                    <a:pt x="208" y="505"/>
                  </a:lnTo>
                  <a:close/>
                  <a:moveTo>
                    <a:pt x="248" y="484"/>
                  </a:moveTo>
                  <a:lnTo>
                    <a:pt x="248" y="484"/>
                  </a:lnTo>
                  <a:lnTo>
                    <a:pt x="248" y="461"/>
                  </a:lnTo>
                  <a:cubicBezTo>
                    <a:pt x="249" y="458"/>
                    <a:pt x="251" y="456"/>
                    <a:pt x="254" y="456"/>
                  </a:cubicBezTo>
                  <a:lnTo>
                    <a:pt x="277" y="456"/>
                  </a:lnTo>
                  <a:cubicBezTo>
                    <a:pt x="280" y="456"/>
                    <a:pt x="282" y="458"/>
                    <a:pt x="282" y="461"/>
                  </a:cubicBezTo>
                  <a:lnTo>
                    <a:pt x="282" y="484"/>
                  </a:lnTo>
                  <a:cubicBezTo>
                    <a:pt x="282" y="487"/>
                    <a:pt x="280" y="489"/>
                    <a:pt x="277" y="489"/>
                  </a:cubicBezTo>
                  <a:lnTo>
                    <a:pt x="253" y="489"/>
                  </a:lnTo>
                  <a:cubicBezTo>
                    <a:pt x="250" y="489"/>
                    <a:pt x="248" y="487"/>
                    <a:pt x="248" y="484"/>
                  </a:cubicBezTo>
                  <a:close/>
                  <a:moveTo>
                    <a:pt x="253" y="505"/>
                  </a:moveTo>
                  <a:lnTo>
                    <a:pt x="253" y="505"/>
                  </a:lnTo>
                  <a:cubicBezTo>
                    <a:pt x="253" y="502"/>
                    <a:pt x="255" y="499"/>
                    <a:pt x="258" y="499"/>
                  </a:cubicBezTo>
                  <a:lnTo>
                    <a:pt x="282" y="499"/>
                  </a:lnTo>
                  <a:cubicBezTo>
                    <a:pt x="285" y="499"/>
                    <a:pt x="288" y="502"/>
                    <a:pt x="288" y="505"/>
                  </a:cubicBezTo>
                  <a:lnTo>
                    <a:pt x="287" y="527"/>
                  </a:lnTo>
                  <a:cubicBezTo>
                    <a:pt x="287" y="530"/>
                    <a:pt x="285" y="533"/>
                    <a:pt x="282" y="533"/>
                  </a:cubicBezTo>
                  <a:lnTo>
                    <a:pt x="258" y="533"/>
                  </a:lnTo>
                  <a:cubicBezTo>
                    <a:pt x="255" y="533"/>
                    <a:pt x="252" y="530"/>
                    <a:pt x="252" y="527"/>
                  </a:cubicBezTo>
                  <a:lnTo>
                    <a:pt x="253" y="505"/>
                  </a:lnTo>
                  <a:close/>
                  <a:moveTo>
                    <a:pt x="297" y="489"/>
                  </a:moveTo>
                  <a:lnTo>
                    <a:pt x="297" y="489"/>
                  </a:lnTo>
                  <a:cubicBezTo>
                    <a:pt x="294" y="489"/>
                    <a:pt x="292" y="487"/>
                    <a:pt x="292" y="484"/>
                  </a:cubicBezTo>
                  <a:lnTo>
                    <a:pt x="292" y="461"/>
                  </a:lnTo>
                  <a:cubicBezTo>
                    <a:pt x="292" y="458"/>
                    <a:pt x="294" y="456"/>
                    <a:pt x="297" y="456"/>
                  </a:cubicBezTo>
                  <a:lnTo>
                    <a:pt x="321" y="456"/>
                  </a:lnTo>
                  <a:cubicBezTo>
                    <a:pt x="324" y="456"/>
                    <a:pt x="326" y="458"/>
                    <a:pt x="326" y="461"/>
                  </a:cubicBezTo>
                  <a:lnTo>
                    <a:pt x="326" y="484"/>
                  </a:lnTo>
                  <a:cubicBezTo>
                    <a:pt x="326" y="487"/>
                    <a:pt x="324" y="489"/>
                    <a:pt x="321" y="489"/>
                  </a:cubicBezTo>
                  <a:lnTo>
                    <a:pt x="297" y="489"/>
                  </a:lnTo>
                  <a:close/>
                  <a:moveTo>
                    <a:pt x="297" y="505"/>
                  </a:moveTo>
                  <a:lnTo>
                    <a:pt x="297" y="505"/>
                  </a:lnTo>
                  <a:cubicBezTo>
                    <a:pt x="297" y="502"/>
                    <a:pt x="300" y="499"/>
                    <a:pt x="303" y="499"/>
                  </a:cubicBezTo>
                  <a:lnTo>
                    <a:pt x="327" y="499"/>
                  </a:lnTo>
                  <a:cubicBezTo>
                    <a:pt x="330" y="499"/>
                    <a:pt x="332" y="502"/>
                    <a:pt x="332" y="505"/>
                  </a:cubicBezTo>
                  <a:lnTo>
                    <a:pt x="332" y="527"/>
                  </a:lnTo>
                  <a:cubicBezTo>
                    <a:pt x="332" y="530"/>
                    <a:pt x="330" y="533"/>
                    <a:pt x="327" y="533"/>
                  </a:cubicBezTo>
                  <a:lnTo>
                    <a:pt x="303" y="533"/>
                  </a:lnTo>
                  <a:cubicBezTo>
                    <a:pt x="300" y="533"/>
                    <a:pt x="297" y="530"/>
                    <a:pt x="297" y="527"/>
                  </a:cubicBezTo>
                  <a:lnTo>
                    <a:pt x="297" y="505"/>
                  </a:lnTo>
                  <a:close/>
                  <a:moveTo>
                    <a:pt x="341" y="489"/>
                  </a:moveTo>
                  <a:lnTo>
                    <a:pt x="341" y="489"/>
                  </a:lnTo>
                  <a:cubicBezTo>
                    <a:pt x="338" y="489"/>
                    <a:pt x="336" y="487"/>
                    <a:pt x="336" y="484"/>
                  </a:cubicBezTo>
                  <a:lnTo>
                    <a:pt x="336" y="461"/>
                  </a:lnTo>
                  <a:cubicBezTo>
                    <a:pt x="336" y="458"/>
                    <a:pt x="338" y="456"/>
                    <a:pt x="341" y="456"/>
                  </a:cubicBezTo>
                  <a:lnTo>
                    <a:pt x="364" y="456"/>
                  </a:lnTo>
                  <a:cubicBezTo>
                    <a:pt x="367" y="456"/>
                    <a:pt x="370" y="458"/>
                    <a:pt x="370" y="461"/>
                  </a:cubicBezTo>
                  <a:lnTo>
                    <a:pt x="370" y="484"/>
                  </a:lnTo>
                  <a:cubicBezTo>
                    <a:pt x="370" y="487"/>
                    <a:pt x="368" y="489"/>
                    <a:pt x="365" y="489"/>
                  </a:cubicBezTo>
                  <a:lnTo>
                    <a:pt x="341" y="489"/>
                  </a:lnTo>
                  <a:close/>
                  <a:moveTo>
                    <a:pt x="347" y="499"/>
                  </a:moveTo>
                  <a:lnTo>
                    <a:pt x="347" y="499"/>
                  </a:lnTo>
                  <a:lnTo>
                    <a:pt x="371" y="499"/>
                  </a:lnTo>
                  <a:cubicBezTo>
                    <a:pt x="374" y="499"/>
                    <a:pt x="377" y="502"/>
                    <a:pt x="377" y="505"/>
                  </a:cubicBezTo>
                  <a:lnTo>
                    <a:pt x="377" y="527"/>
                  </a:lnTo>
                  <a:cubicBezTo>
                    <a:pt x="378" y="530"/>
                    <a:pt x="375" y="533"/>
                    <a:pt x="372" y="533"/>
                  </a:cubicBezTo>
                  <a:lnTo>
                    <a:pt x="348" y="533"/>
                  </a:lnTo>
                  <a:cubicBezTo>
                    <a:pt x="345" y="533"/>
                    <a:pt x="342" y="530"/>
                    <a:pt x="342" y="527"/>
                  </a:cubicBezTo>
                  <a:lnTo>
                    <a:pt x="342" y="505"/>
                  </a:lnTo>
                  <a:cubicBezTo>
                    <a:pt x="342" y="502"/>
                    <a:pt x="344" y="499"/>
                    <a:pt x="347" y="499"/>
                  </a:cubicBezTo>
                  <a:close/>
                  <a:moveTo>
                    <a:pt x="386" y="489"/>
                  </a:moveTo>
                  <a:lnTo>
                    <a:pt x="386" y="489"/>
                  </a:lnTo>
                  <a:cubicBezTo>
                    <a:pt x="383" y="489"/>
                    <a:pt x="380" y="487"/>
                    <a:pt x="380" y="484"/>
                  </a:cubicBezTo>
                  <a:lnTo>
                    <a:pt x="379" y="461"/>
                  </a:lnTo>
                  <a:cubicBezTo>
                    <a:pt x="379" y="458"/>
                    <a:pt x="381" y="456"/>
                    <a:pt x="384" y="456"/>
                  </a:cubicBezTo>
                  <a:lnTo>
                    <a:pt x="408" y="456"/>
                  </a:lnTo>
                  <a:cubicBezTo>
                    <a:pt x="411" y="456"/>
                    <a:pt x="413" y="458"/>
                    <a:pt x="413" y="461"/>
                  </a:cubicBezTo>
                  <a:lnTo>
                    <a:pt x="414" y="484"/>
                  </a:lnTo>
                  <a:cubicBezTo>
                    <a:pt x="415" y="487"/>
                    <a:pt x="412" y="489"/>
                    <a:pt x="409" y="489"/>
                  </a:cubicBezTo>
                  <a:lnTo>
                    <a:pt x="386" y="489"/>
                  </a:lnTo>
                  <a:close/>
                  <a:moveTo>
                    <a:pt x="392" y="499"/>
                  </a:moveTo>
                  <a:lnTo>
                    <a:pt x="392" y="499"/>
                  </a:lnTo>
                  <a:lnTo>
                    <a:pt x="416" y="499"/>
                  </a:lnTo>
                  <a:cubicBezTo>
                    <a:pt x="419" y="499"/>
                    <a:pt x="421" y="502"/>
                    <a:pt x="421" y="505"/>
                  </a:cubicBezTo>
                  <a:lnTo>
                    <a:pt x="422" y="527"/>
                  </a:lnTo>
                  <a:cubicBezTo>
                    <a:pt x="423" y="530"/>
                    <a:pt x="420" y="533"/>
                    <a:pt x="417" y="533"/>
                  </a:cubicBezTo>
                  <a:lnTo>
                    <a:pt x="393" y="533"/>
                  </a:lnTo>
                  <a:cubicBezTo>
                    <a:pt x="390" y="533"/>
                    <a:pt x="388" y="530"/>
                    <a:pt x="387" y="527"/>
                  </a:cubicBezTo>
                  <a:lnTo>
                    <a:pt x="387" y="505"/>
                  </a:lnTo>
                  <a:cubicBezTo>
                    <a:pt x="386" y="502"/>
                    <a:pt x="389" y="499"/>
                    <a:pt x="392" y="499"/>
                  </a:cubicBezTo>
                  <a:close/>
                  <a:moveTo>
                    <a:pt x="459" y="484"/>
                  </a:moveTo>
                  <a:lnTo>
                    <a:pt x="459" y="484"/>
                  </a:lnTo>
                  <a:cubicBezTo>
                    <a:pt x="459" y="487"/>
                    <a:pt x="457" y="489"/>
                    <a:pt x="454" y="489"/>
                  </a:cubicBezTo>
                  <a:lnTo>
                    <a:pt x="430" y="489"/>
                  </a:lnTo>
                  <a:cubicBezTo>
                    <a:pt x="427" y="489"/>
                    <a:pt x="424" y="487"/>
                    <a:pt x="424" y="484"/>
                  </a:cubicBezTo>
                  <a:lnTo>
                    <a:pt x="423" y="461"/>
                  </a:lnTo>
                  <a:cubicBezTo>
                    <a:pt x="423" y="458"/>
                    <a:pt x="425" y="456"/>
                    <a:pt x="428" y="456"/>
                  </a:cubicBezTo>
                  <a:lnTo>
                    <a:pt x="451" y="456"/>
                  </a:lnTo>
                  <a:cubicBezTo>
                    <a:pt x="454" y="456"/>
                    <a:pt x="457" y="458"/>
                    <a:pt x="457" y="461"/>
                  </a:cubicBezTo>
                  <a:lnTo>
                    <a:pt x="459" y="484"/>
                  </a:lnTo>
                  <a:close/>
                  <a:moveTo>
                    <a:pt x="84" y="43"/>
                  </a:moveTo>
                  <a:lnTo>
                    <a:pt x="84" y="43"/>
                  </a:lnTo>
                  <a:cubicBezTo>
                    <a:pt x="84" y="41"/>
                    <a:pt x="86" y="39"/>
                    <a:pt x="88" y="39"/>
                  </a:cubicBezTo>
                  <a:lnTo>
                    <a:pt x="530" y="39"/>
                  </a:lnTo>
                  <a:cubicBezTo>
                    <a:pt x="533" y="39"/>
                    <a:pt x="535" y="41"/>
                    <a:pt x="535" y="43"/>
                  </a:cubicBezTo>
                  <a:lnTo>
                    <a:pt x="535" y="358"/>
                  </a:lnTo>
                  <a:cubicBezTo>
                    <a:pt x="535" y="360"/>
                    <a:pt x="533" y="362"/>
                    <a:pt x="530" y="362"/>
                  </a:cubicBezTo>
                  <a:lnTo>
                    <a:pt x="88" y="362"/>
                  </a:lnTo>
                  <a:cubicBezTo>
                    <a:pt x="86" y="362"/>
                    <a:pt x="84" y="360"/>
                    <a:pt x="84" y="358"/>
                  </a:cubicBezTo>
                  <a:lnTo>
                    <a:pt x="84" y="43"/>
                  </a:lnTo>
                  <a:close/>
                  <a:moveTo>
                    <a:pt x="474" y="489"/>
                  </a:moveTo>
                  <a:lnTo>
                    <a:pt x="474" y="489"/>
                  </a:lnTo>
                  <a:cubicBezTo>
                    <a:pt x="471" y="489"/>
                    <a:pt x="469" y="487"/>
                    <a:pt x="468" y="484"/>
                  </a:cubicBezTo>
                  <a:lnTo>
                    <a:pt x="467" y="461"/>
                  </a:lnTo>
                  <a:cubicBezTo>
                    <a:pt x="466" y="458"/>
                    <a:pt x="468" y="456"/>
                    <a:pt x="471" y="456"/>
                  </a:cubicBezTo>
                  <a:lnTo>
                    <a:pt x="495" y="456"/>
                  </a:lnTo>
                  <a:cubicBezTo>
                    <a:pt x="498" y="456"/>
                    <a:pt x="500" y="458"/>
                    <a:pt x="500" y="461"/>
                  </a:cubicBezTo>
                  <a:lnTo>
                    <a:pt x="503" y="484"/>
                  </a:lnTo>
                  <a:cubicBezTo>
                    <a:pt x="503" y="487"/>
                    <a:pt x="501" y="489"/>
                    <a:pt x="498" y="489"/>
                  </a:cubicBezTo>
                  <a:lnTo>
                    <a:pt x="474" y="489"/>
                  </a:lnTo>
                  <a:close/>
                  <a:moveTo>
                    <a:pt x="481" y="499"/>
                  </a:moveTo>
                  <a:lnTo>
                    <a:pt x="481" y="499"/>
                  </a:lnTo>
                  <a:lnTo>
                    <a:pt x="505" y="499"/>
                  </a:lnTo>
                  <a:cubicBezTo>
                    <a:pt x="507" y="499"/>
                    <a:pt x="510" y="502"/>
                    <a:pt x="510" y="505"/>
                  </a:cubicBezTo>
                  <a:lnTo>
                    <a:pt x="513" y="527"/>
                  </a:lnTo>
                  <a:cubicBezTo>
                    <a:pt x="513" y="530"/>
                    <a:pt x="511" y="533"/>
                    <a:pt x="508" y="533"/>
                  </a:cubicBezTo>
                  <a:lnTo>
                    <a:pt x="483" y="533"/>
                  </a:lnTo>
                  <a:cubicBezTo>
                    <a:pt x="480" y="533"/>
                    <a:pt x="478" y="530"/>
                    <a:pt x="478" y="527"/>
                  </a:cubicBezTo>
                  <a:lnTo>
                    <a:pt x="476" y="505"/>
                  </a:lnTo>
                  <a:cubicBezTo>
                    <a:pt x="475" y="502"/>
                    <a:pt x="478" y="499"/>
                    <a:pt x="481" y="499"/>
                  </a:cubicBezTo>
                  <a:close/>
                  <a:moveTo>
                    <a:pt x="546" y="461"/>
                  </a:moveTo>
                  <a:lnTo>
                    <a:pt x="546" y="461"/>
                  </a:lnTo>
                  <a:lnTo>
                    <a:pt x="548" y="484"/>
                  </a:lnTo>
                  <a:cubicBezTo>
                    <a:pt x="549" y="487"/>
                    <a:pt x="547" y="489"/>
                    <a:pt x="544" y="489"/>
                  </a:cubicBezTo>
                  <a:lnTo>
                    <a:pt x="520" y="489"/>
                  </a:lnTo>
                  <a:cubicBezTo>
                    <a:pt x="517" y="489"/>
                    <a:pt x="514" y="487"/>
                    <a:pt x="514" y="484"/>
                  </a:cubicBezTo>
                  <a:lnTo>
                    <a:pt x="512" y="461"/>
                  </a:lnTo>
                  <a:cubicBezTo>
                    <a:pt x="512" y="458"/>
                    <a:pt x="514" y="456"/>
                    <a:pt x="516" y="456"/>
                  </a:cubicBezTo>
                  <a:lnTo>
                    <a:pt x="540" y="456"/>
                  </a:lnTo>
                  <a:cubicBezTo>
                    <a:pt x="543" y="456"/>
                    <a:pt x="545" y="458"/>
                    <a:pt x="546" y="461"/>
                  </a:cubicBezTo>
                  <a:close/>
                  <a:moveTo>
                    <a:pt x="551" y="505"/>
                  </a:moveTo>
                  <a:lnTo>
                    <a:pt x="551" y="505"/>
                  </a:lnTo>
                  <a:lnTo>
                    <a:pt x="554" y="527"/>
                  </a:lnTo>
                  <a:cubicBezTo>
                    <a:pt x="554" y="530"/>
                    <a:pt x="552" y="533"/>
                    <a:pt x="549" y="533"/>
                  </a:cubicBezTo>
                  <a:lnTo>
                    <a:pt x="528" y="533"/>
                  </a:lnTo>
                  <a:cubicBezTo>
                    <a:pt x="525" y="533"/>
                    <a:pt x="522" y="530"/>
                    <a:pt x="522" y="527"/>
                  </a:cubicBezTo>
                  <a:lnTo>
                    <a:pt x="520" y="505"/>
                  </a:lnTo>
                  <a:cubicBezTo>
                    <a:pt x="520" y="502"/>
                    <a:pt x="522" y="499"/>
                    <a:pt x="525" y="499"/>
                  </a:cubicBezTo>
                  <a:lnTo>
                    <a:pt x="545" y="499"/>
                  </a:lnTo>
                  <a:cubicBezTo>
                    <a:pt x="548" y="499"/>
                    <a:pt x="551" y="502"/>
                    <a:pt x="551" y="505"/>
                  </a:cubicBezTo>
                  <a:close/>
                  <a:moveTo>
                    <a:pt x="623" y="625"/>
                  </a:moveTo>
                  <a:lnTo>
                    <a:pt x="623" y="625"/>
                  </a:lnTo>
                  <a:lnTo>
                    <a:pt x="584" y="402"/>
                  </a:lnTo>
                  <a:lnTo>
                    <a:pt x="584" y="402"/>
                  </a:lnTo>
                  <a:lnTo>
                    <a:pt x="584" y="33"/>
                  </a:lnTo>
                  <a:cubicBezTo>
                    <a:pt x="584" y="14"/>
                    <a:pt x="569" y="0"/>
                    <a:pt x="551" y="0"/>
                  </a:cubicBezTo>
                  <a:lnTo>
                    <a:pt x="70" y="0"/>
                  </a:lnTo>
                  <a:cubicBezTo>
                    <a:pt x="52" y="0"/>
                    <a:pt x="37" y="14"/>
                    <a:pt x="37" y="33"/>
                  </a:cubicBezTo>
                  <a:lnTo>
                    <a:pt x="37" y="402"/>
                  </a:lnTo>
                  <a:lnTo>
                    <a:pt x="37" y="402"/>
                  </a:lnTo>
                  <a:lnTo>
                    <a:pt x="2" y="625"/>
                  </a:lnTo>
                  <a:cubicBezTo>
                    <a:pt x="0" y="643"/>
                    <a:pt x="13" y="658"/>
                    <a:pt x="34" y="658"/>
                  </a:cubicBezTo>
                  <a:lnTo>
                    <a:pt x="592" y="658"/>
                  </a:lnTo>
                  <a:cubicBezTo>
                    <a:pt x="612" y="658"/>
                    <a:pt x="626" y="643"/>
                    <a:pt x="623" y="625"/>
                  </a:cubicBezTo>
                  <a:close/>
                </a:path>
              </a:pathLst>
            </a:custGeom>
            <a:solidFill>
              <a:srgbClr val="133A6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 dirty="0">
                <a:solidFill>
                  <a:srgbClr val="F5A34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66390" y="6408282"/>
              <a:ext cx="118556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133A64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www.nestcc.org</a:t>
              </a:r>
            </a:p>
          </p:txBody>
        </p:sp>
        <p:sp>
          <p:nvSpPr>
            <p:cNvPr id="12" name="Freeform 183"/>
            <p:cNvSpPr>
              <a:spLocks noChangeAspect="1"/>
            </p:cNvSpPr>
            <p:nvPr/>
          </p:nvSpPr>
          <p:spPr bwMode="auto">
            <a:xfrm>
              <a:off x="419100" y="6447881"/>
              <a:ext cx="243820" cy="197800"/>
            </a:xfrm>
            <a:custGeom>
              <a:avLst/>
              <a:gdLst>
                <a:gd name="T0" fmla="*/ 142 w 142"/>
                <a:gd name="T1" fmla="*/ 13 h 115"/>
                <a:gd name="T2" fmla="*/ 125 w 142"/>
                <a:gd name="T3" fmla="*/ 18 h 115"/>
                <a:gd name="T4" fmla="*/ 138 w 142"/>
                <a:gd name="T5" fmla="*/ 2 h 115"/>
                <a:gd name="T6" fmla="*/ 120 w 142"/>
                <a:gd name="T7" fmla="*/ 9 h 115"/>
                <a:gd name="T8" fmla="*/ 98 w 142"/>
                <a:gd name="T9" fmla="*/ 0 h 115"/>
                <a:gd name="T10" fmla="*/ 69 w 142"/>
                <a:gd name="T11" fmla="*/ 29 h 115"/>
                <a:gd name="T12" fmla="*/ 70 w 142"/>
                <a:gd name="T13" fmla="*/ 36 h 115"/>
                <a:gd name="T14" fmla="*/ 10 w 142"/>
                <a:gd name="T15" fmla="*/ 5 h 115"/>
                <a:gd name="T16" fmla="*/ 6 w 142"/>
                <a:gd name="T17" fmla="*/ 20 h 115"/>
                <a:gd name="T18" fmla="*/ 19 w 142"/>
                <a:gd name="T19" fmla="*/ 44 h 115"/>
                <a:gd name="T20" fmla="*/ 5 w 142"/>
                <a:gd name="T21" fmla="*/ 40 h 115"/>
                <a:gd name="T22" fmla="*/ 5 w 142"/>
                <a:gd name="T23" fmla="*/ 41 h 115"/>
                <a:gd name="T24" fmla="*/ 29 w 142"/>
                <a:gd name="T25" fmla="*/ 69 h 115"/>
                <a:gd name="T26" fmla="*/ 21 w 142"/>
                <a:gd name="T27" fmla="*/ 70 h 115"/>
                <a:gd name="T28" fmla="*/ 16 w 142"/>
                <a:gd name="T29" fmla="*/ 70 h 115"/>
                <a:gd name="T30" fmla="*/ 43 w 142"/>
                <a:gd name="T31" fmla="*/ 90 h 115"/>
                <a:gd name="T32" fmla="*/ 7 w 142"/>
                <a:gd name="T33" fmla="*/ 103 h 115"/>
                <a:gd name="T34" fmla="*/ 0 w 142"/>
                <a:gd name="T35" fmla="*/ 102 h 115"/>
                <a:gd name="T36" fmla="*/ 44 w 142"/>
                <a:gd name="T37" fmla="*/ 115 h 115"/>
                <a:gd name="T38" fmla="*/ 128 w 142"/>
                <a:gd name="T39" fmla="*/ 32 h 115"/>
                <a:gd name="T40" fmla="*/ 127 w 142"/>
                <a:gd name="T41" fmla="*/ 28 h 115"/>
                <a:gd name="T42" fmla="*/ 142 w 142"/>
                <a:gd name="T43" fmla="*/ 1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2" h="115">
                  <a:moveTo>
                    <a:pt x="142" y="13"/>
                  </a:moveTo>
                  <a:cubicBezTo>
                    <a:pt x="137" y="16"/>
                    <a:pt x="131" y="17"/>
                    <a:pt x="125" y="18"/>
                  </a:cubicBezTo>
                  <a:cubicBezTo>
                    <a:pt x="131" y="14"/>
                    <a:pt x="136" y="9"/>
                    <a:pt x="138" y="2"/>
                  </a:cubicBezTo>
                  <a:cubicBezTo>
                    <a:pt x="132" y="5"/>
                    <a:pt x="126" y="8"/>
                    <a:pt x="120" y="9"/>
                  </a:cubicBezTo>
                  <a:cubicBezTo>
                    <a:pt x="114" y="3"/>
                    <a:pt x="107" y="0"/>
                    <a:pt x="98" y="0"/>
                  </a:cubicBezTo>
                  <a:cubicBezTo>
                    <a:pt x="82" y="0"/>
                    <a:pt x="69" y="13"/>
                    <a:pt x="69" y="29"/>
                  </a:cubicBezTo>
                  <a:cubicBezTo>
                    <a:pt x="69" y="31"/>
                    <a:pt x="69" y="33"/>
                    <a:pt x="70" y="36"/>
                  </a:cubicBezTo>
                  <a:cubicBezTo>
                    <a:pt x="46" y="34"/>
                    <a:pt x="24" y="23"/>
                    <a:pt x="10" y="5"/>
                  </a:cubicBezTo>
                  <a:cubicBezTo>
                    <a:pt x="7" y="9"/>
                    <a:pt x="6" y="14"/>
                    <a:pt x="6" y="20"/>
                  </a:cubicBezTo>
                  <a:cubicBezTo>
                    <a:pt x="6" y="30"/>
                    <a:pt x="11" y="39"/>
                    <a:pt x="19" y="44"/>
                  </a:cubicBezTo>
                  <a:cubicBezTo>
                    <a:pt x="14" y="44"/>
                    <a:pt x="9" y="43"/>
                    <a:pt x="5" y="40"/>
                  </a:cubicBezTo>
                  <a:cubicBezTo>
                    <a:pt x="5" y="40"/>
                    <a:pt x="5" y="41"/>
                    <a:pt x="5" y="41"/>
                  </a:cubicBezTo>
                  <a:cubicBezTo>
                    <a:pt x="5" y="55"/>
                    <a:pt x="15" y="67"/>
                    <a:pt x="29" y="69"/>
                  </a:cubicBezTo>
                  <a:cubicBezTo>
                    <a:pt x="26" y="70"/>
                    <a:pt x="24" y="70"/>
                    <a:pt x="21" y="70"/>
                  </a:cubicBezTo>
                  <a:cubicBezTo>
                    <a:pt x="19" y="70"/>
                    <a:pt x="17" y="70"/>
                    <a:pt x="16" y="70"/>
                  </a:cubicBezTo>
                  <a:cubicBezTo>
                    <a:pt x="19" y="81"/>
                    <a:pt x="30" y="90"/>
                    <a:pt x="43" y="90"/>
                  </a:cubicBezTo>
                  <a:cubicBezTo>
                    <a:pt x="33" y="98"/>
                    <a:pt x="20" y="103"/>
                    <a:pt x="7" y="103"/>
                  </a:cubicBezTo>
                  <a:cubicBezTo>
                    <a:pt x="4" y="103"/>
                    <a:pt x="2" y="103"/>
                    <a:pt x="0" y="102"/>
                  </a:cubicBezTo>
                  <a:cubicBezTo>
                    <a:pt x="13" y="111"/>
                    <a:pt x="28" y="115"/>
                    <a:pt x="44" y="115"/>
                  </a:cubicBezTo>
                  <a:cubicBezTo>
                    <a:pt x="98" y="115"/>
                    <a:pt x="128" y="71"/>
                    <a:pt x="128" y="32"/>
                  </a:cubicBezTo>
                  <a:cubicBezTo>
                    <a:pt x="128" y="31"/>
                    <a:pt x="128" y="30"/>
                    <a:pt x="127" y="28"/>
                  </a:cubicBezTo>
                  <a:cubicBezTo>
                    <a:pt x="133" y="24"/>
                    <a:pt x="138" y="19"/>
                    <a:pt x="142" y="13"/>
                  </a:cubicBezTo>
                  <a:close/>
                </a:path>
              </a:pathLst>
            </a:custGeom>
            <a:solidFill>
              <a:srgbClr val="133A6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 dirty="0">
                <a:solidFill>
                  <a:srgbClr val="F5A34F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6793" y="6408282"/>
              <a:ext cx="13857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133A64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@NESTccMedTech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0213398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orient="horz" pos="264" userDrawn="1">
          <p15:clr>
            <a:srgbClr val="FBAE40"/>
          </p15:clr>
        </p15:guide>
        <p15:guide id="2" pos="264" userDrawn="1">
          <p15:clr>
            <a:srgbClr val="FBAE40"/>
          </p15:clr>
        </p15:guide>
        <p15:guide id="3" orient="horz" pos="4056" userDrawn="1">
          <p15:clr>
            <a:srgbClr val="FBAE40"/>
          </p15:clr>
        </p15:guide>
        <p15:guide id="4" pos="741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19100" y="419100"/>
            <a:ext cx="8829674" cy="32983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1800" b="1" spc="200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spc="100" baseline="0" dirty="0"/>
              <a:t>TOP-LINE TITLE, ALL CAPS (1 LINE MAX)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419099" y="828675"/>
            <a:ext cx="8829675" cy="100883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400" baseline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Full statement header. (3 lines max)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44250" y="6438900"/>
            <a:ext cx="636544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D3F79F34-7F37-4D14-A37F-6D41868FD879}" type="slidenum">
              <a:rPr lang="en-US" sz="1100" smtClean="0">
                <a:latin typeface="Calibri Light" panose="020F0302020204030204" pitchFamily="34" charset="0"/>
                <a:cs typeface="Calibri Light" panose="020F0302020204030204" pitchFamily="34" charset="0"/>
              </a:rPr>
              <a:pPr algn="r"/>
              <a:t>‹#›</a:t>
            </a:fld>
            <a:endParaRPr lang="en-U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19100" y="2090058"/>
            <a:ext cx="11353800" cy="4163106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spcBef>
                <a:spcPts val="1200"/>
              </a:spcBef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spcBef>
                <a:spcPts val="1200"/>
              </a:spcBef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spcBef>
                <a:spcPts val="1200"/>
              </a:spcBef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spcBef>
                <a:spcPts val="1200"/>
              </a:spcBef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419100" y="6408282"/>
            <a:ext cx="3032859" cy="276999"/>
            <a:chOff x="419100" y="6408282"/>
            <a:chExt cx="3032859" cy="276999"/>
          </a:xfrm>
        </p:grpSpPr>
        <p:sp>
          <p:nvSpPr>
            <p:cNvPr id="10" name="Freeform 33"/>
            <p:cNvSpPr>
              <a:spLocks noChangeAspect="1" noEditPoints="1"/>
            </p:cNvSpPr>
            <p:nvPr/>
          </p:nvSpPr>
          <p:spPr bwMode="auto">
            <a:xfrm>
              <a:off x="2092095" y="6447881"/>
              <a:ext cx="191881" cy="197800"/>
            </a:xfrm>
            <a:custGeom>
              <a:avLst/>
              <a:gdLst>
                <a:gd name="T0" fmla="*/ 496 w 626"/>
                <a:gd name="T1" fmla="*/ 549 h 658"/>
                <a:gd name="T2" fmla="*/ 554 w 626"/>
                <a:gd name="T3" fmla="*/ 576 h 658"/>
                <a:gd name="T4" fmla="*/ 445 w 626"/>
                <a:gd name="T5" fmla="*/ 549 h 658"/>
                <a:gd name="T6" fmla="*/ 482 w 626"/>
                <a:gd name="T7" fmla="*/ 576 h 658"/>
                <a:gd name="T8" fmla="*/ 460 w 626"/>
                <a:gd name="T9" fmla="*/ 499 h 658"/>
                <a:gd name="T10" fmla="*/ 432 w 626"/>
                <a:gd name="T11" fmla="*/ 527 h 658"/>
                <a:gd name="T12" fmla="*/ 152 w 626"/>
                <a:gd name="T13" fmla="*/ 549 h 658"/>
                <a:gd name="T14" fmla="*/ 431 w 626"/>
                <a:gd name="T15" fmla="*/ 576 h 658"/>
                <a:gd name="T16" fmla="*/ 119 w 626"/>
                <a:gd name="T17" fmla="*/ 505 h 658"/>
                <a:gd name="T18" fmla="*/ 146 w 626"/>
                <a:gd name="T19" fmla="*/ 533 h 658"/>
                <a:gd name="T20" fmla="*/ 100 w 626"/>
                <a:gd name="T21" fmla="*/ 571 h 658"/>
                <a:gd name="T22" fmla="*/ 140 w 626"/>
                <a:gd name="T23" fmla="*/ 571 h 658"/>
                <a:gd name="T24" fmla="*/ 62 w 626"/>
                <a:gd name="T25" fmla="*/ 571 h 658"/>
                <a:gd name="T26" fmla="*/ 89 w 626"/>
                <a:gd name="T27" fmla="*/ 571 h 658"/>
                <a:gd name="T28" fmla="*/ 109 w 626"/>
                <a:gd name="T29" fmla="*/ 505 h 658"/>
                <a:gd name="T30" fmla="*/ 69 w 626"/>
                <a:gd name="T31" fmla="*/ 505 h 658"/>
                <a:gd name="T32" fmla="*/ 108 w 626"/>
                <a:gd name="T33" fmla="*/ 461 h 658"/>
                <a:gd name="T34" fmla="*/ 74 w 626"/>
                <a:gd name="T35" fmla="*/ 461 h 658"/>
                <a:gd name="T36" fmla="*/ 120 w 626"/>
                <a:gd name="T37" fmla="*/ 489 h 658"/>
                <a:gd name="T38" fmla="*/ 152 w 626"/>
                <a:gd name="T39" fmla="*/ 461 h 658"/>
                <a:gd name="T40" fmla="*/ 190 w 626"/>
                <a:gd name="T41" fmla="*/ 456 h 658"/>
                <a:gd name="T42" fmla="*/ 160 w 626"/>
                <a:gd name="T43" fmla="*/ 484 h 658"/>
                <a:gd name="T44" fmla="*/ 198 w 626"/>
                <a:gd name="T45" fmla="*/ 505 h 658"/>
                <a:gd name="T46" fmla="*/ 164 w 626"/>
                <a:gd name="T47" fmla="*/ 505 h 658"/>
                <a:gd name="T48" fmla="*/ 234 w 626"/>
                <a:gd name="T49" fmla="*/ 456 h 658"/>
                <a:gd name="T50" fmla="*/ 204 w 626"/>
                <a:gd name="T51" fmla="*/ 484 h 658"/>
                <a:gd name="T52" fmla="*/ 243 w 626"/>
                <a:gd name="T53" fmla="*/ 505 h 658"/>
                <a:gd name="T54" fmla="*/ 208 w 626"/>
                <a:gd name="T55" fmla="*/ 505 h 658"/>
                <a:gd name="T56" fmla="*/ 277 w 626"/>
                <a:gd name="T57" fmla="*/ 456 h 658"/>
                <a:gd name="T58" fmla="*/ 248 w 626"/>
                <a:gd name="T59" fmla="*/ 484 h 658"/>
                <a:gd name="T60" fmla="*/ 288 w 626"/>
                <a:gd name="T61" fmla="*/ 505 h 658"/>
                <a:gd name="T62" fmla="*/ 253 w 626"/>
                <a:gd name="T63" fmla="*/ 505 h 658"/>
                <a:gd name="T64" fmla="*/ 297 w 626"/>
                <a:gd name="T65" fmla="*/ 456 h 658"/>
                <a:gd name="T66" fmla="*/ 297 w 626"/>
                <a:gd name="T67" fmla="*/ 489 h 658"/>
                <a:gd name="T68" fmla="*/ 332 w 626"/>
                <a:gd name="T69" fmla="*/ 505 h 658"/>
                <a:gd name="T70" fmla="*/ 297 w 626"/>
                <a:gd name="T71" fmla="*/ 505 h 658"/>
                <a:gd name="T72" fmla="*/ 341 w 626"/>
                <a:gd name="T73" fmla="*/ 456 h 658"/>
                <a:gd name="T74" fmla="*/ 341 w 626"/>
                <a:gd name="T75" fmla="*/ 489 h 658"/>
                <a:gd name="T76" fmla="*/ 377 w 626"/>
                <a:gd name="T77" fmla="*/ 527 h 658"/>
                <a:gd name="T78" fmla="*/ 347 w 626"/>
                <a:gd name="T79" fmla="*/ 499 h 658"/>
                <a:gd name="T80" fmla="*/ 384 w 626"/>
                <a:gd name="T81" fmla="*/ 456 h 658"/>
                <a:gd name="T82" fmla="*/ 386 w 626"/>
                <a:gd name="T83" fmla="*/ 489 h 658"/>
                <a:gd name="T84" fmla="*/ 422 w 626"/>
                <a:gd name="T85" fmla="*/ 527 h 658"/>
                <a:gd name="T86" fmla="*/ 392 w 626"/>
                <a:gd name="T87" fmla="*/ 499 h 658"/>
                <a:gd name="T88" fmla="*/ 424 w 626"/>
                <a:gd name="T89" fmla="*/ 484 h 658"/>
                <a:gd name="T90" fmla="*/ 459 w 626"/>
                <a:gd name="T91" fmla="*/ 484 h 658"/>
                <a:gd name="T92" fmla="*/ 535 w 626"/>
                <a:gd name="T93" fmla="*/ 43 h 658"/>
                <a:gd name="T94" fmla="*/ 84 w 626"/>
                <a:gd name="T95" fmla="*/ 43 h 658"/>
                <a:gd name="T96" fmla="*/ 471 w 626"/>
                <a:gd name="T97" fmla="*/ 456 h 658"/>
                <a:gd name="T98" fmla="*/ 474 w 626"/>
                <a:gd name="T99" fmla="*/ 489 h 658"/>
                <a:gd name="T100" fmla="*/ 513 w 626"/>
                <a:gd name="T101" fmla="*/ 527 h 658"/>
                <a:gd name="T102" fmla="*/ 481 w 626"/>
                <a:gd name="T103" fmla="*/ 499 h 658"/>
                <a:gd name="T104" fmla="*/ 520 w 626"/>
                <a:gd name="T105" fmla="*/ 489 h 658"/>
                <a:gd name="T106" fmla="*/ 546 w 626"/>
                <a:gd name="T107" fmla="*/ 461 h 658"/>
                <a:gd name="T108" fmla="*/ 528 w 626"/>
                <a:gd name="T109" fmla="*/ 533 h 658"/>
                <a:gd name="T110" fmla="*/ 551 w 626"/>
                <a:gd name="T111" fmla="*/ 505 h 658"/>
                <a:gd name="T112" fmla="*/ 584 w 626"/>
                <a:gd name="T113" fmla="*/ 33 h 658"/>
                <a:gd name="T114" fmla="*/ 37 w 626"/>
                <a:gd name="T115" fmla="*/ 402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26" h="658">
                  <a:moveTo>
                    <a:pt x="554" y="576"/>
                  </a:moveTo>
                  <a:lnTo>
                    <a:pt x="554" y="576"/>
                  </a:lnTo>
                  <a:lnTo>
                    <a:pt x="504" y="576"/>
                  </a:lnTo>
                  <a:cubicBezTo>
                    <a:pt x="501" y="576"/>
                    <a:pt x="498" y="574"/>
                    <a:pt x="498" y="571"/>
                  </a:cubicBezTo>
                  <a:lnTo>
                    <a:pt x="496" y="549"/>
                  </a:lnTo>
                  <a:cubicBezTo>
                    <a:pt x="496" y="545"/>
                    <a:pt x="498" y="543"/>
                    <a:pt x="501" y="543"/>
                  </a:cubicBezTo>
                  <a:lnTo>
                    <a:pt x="550" y="543"/>
                  </a:lnTo>
                  <a:cubicBezTo>
                    <a:pt x="553" y="543"/>
                    <a:pt x="556" y="545"/>
                    <a:pt x="556" y="549"/>
                  </a:cubicBezTo>
                  <a:lnTo>
                    <a:pt x="559" y="571"/>
                  </a:lnTo>
                  <a:cubicBezTo>
                    <a:pt x="559" y="574"/>
                    <a:pt x="557" y="576"/>
                    <a:pt x="554" y="576"/>
                  </a:cubicBezTo>
                  <a:close/>
                  <a:moveTo>
                    <a:pt x="482" y="576"/>
                  </a:moveTo>
                  <a:lnTo>
                    <a:pt x="482" y="576"/>
                  </a:lnTo>
                  <a:lnTo>
                    <a:pt x="453" y="576"/>
                  </a:lnTo>
                  <a:cubicBezTo>
                    <a:pt x="450" y="576"/>
                    <a:pt x="447" y="574"/>
                    <a:pt x="447" y="571"/>
                  </a:cubicBezTo>
                  <a:lnTo>
                    <a:pt x="445" y="549"/>
                  </a:lnTo>
                  <a:cubicBezTo>
                    <a:pt x="445" y="545"/>
                    <a:pt x="447" y="543"/>
                    <a:pt x="450" y="543"/>
                  </a:cubicBezTo>
                  <a:lnTo>
                    <a:pt x="480" y="543"/>
                  </a:lnTo>
                  <a:cubicBezTo>
                    <a:pt x="483" y="543"/>
                    <a:pt x="485" y="545"/>
                    <a:pt x="486" y="549"/>
                  </a:cubicBezTo>
                  <a:lnTo>
                    <a:pt x="488" y="571"/>
                  </a:lnTo>
                  <a:cubicBezTo>
                    <a:pt x="488" y="574"/>
                    <a:pt x="486" y="576"/>
                    <a:pt x="482" y="576"/>
                  </a:cubicBezTo>
                  <a:close/>
                  <a:moveTo>
                    <a:pt x="432" y="527"/>
                  </a:moveTo>
                  <a:lnTo>
                    <a:pt x="432" y="527"/>
                  </a:lnTo>
                  <a:lnTo>
                    <a:pt x="431" y="505"/>
                  </a:lnTo>
                  <a:cubicBezTo>
                    <a:pt x="431" y="502"/>
                    <a:pt x="433" y="499"/>
                    <a:pt x="436" y="499"/>
                  </a:cubicBezTo>
                  <a:lnTo>
                    <a:pt x="460" y="499"/>
                  </a:lnTo>
                  <a:cubicBezTo>
                    <a:pt x="463" y="499"/>
                    <a:pt x="466" y="502"/>
                    <a:pt x="466" y="505"/>
                  </a:cubicBezTo>
                  <a:lnTo>
                    <a:pt x="468" y="527"/>
                  </a:lnTo>
                  <a:cubicBezTo>
                    <a:pt x="468" y="530"/>
                    <a:pt x="466" y="533"/>
                    <a:pt x="463" y="533"/>
                  </a:cubicBezTo>
                  <a:lnTo>
                    <a:pt x="438" y="533"/>
                  </a:lnTo>
                  <a:cubicBezTo>
                    <a:pt x="435" y="533"/>
                    <a:pt x="433" y="530"/>
                    <a:pt x="432" y="527"/>
                  </a:cubicBezTo>
                  <a:close/>
                  <a:moveTo>
                    <a:pt x="431" y="576"/>
                  </a:moveTo>
                  <a:lnTo>
                    <a:pt x="431" y="576"/>
                  </a:lnTo>
                  <a:lnTo>
                    <a:pt x="156" y="576"/>
                  </a:lnTo>
                  <a:cubicBezTo>
                    <a:pt x="153" y="576"/>
                    <a:pt x="150" y="574"/>
                    <a:pt x="151" y="571"/>
                  </a:cubicBezTo>
                  <a:lnTo>
                    <a:pt x="152" y="549"/>
                  </a:lnTo>
                  <a:cubicBezTo>
                    <a:pt x="153" y="545"/>
                    <a:pt x="155" y="543"/>
                    <a:pt x="158" y="543"/>
                  </a:cubicBezTo>
                  <a:lnTo>
                    <a:pt x="429" y="543"/>
                  </a:lnTo>
                  <a:cubicBezTo>
                    <a:pt x="432" y="543"/>
                    <a:pt x="435" y="545"/>
                    <a:pt x="435" y="549"/>
                  </a:cubicBezTo>
                  <a:lnTo>
                    <a:pt x="437" y="571"/>
                  </a:lnTo>
                  <a:cubicBezTo>
                    <a:pt x="437" y="574"/>
                    <a:pt x="434" y="576"/>
                    <a:pt x="431" y="576"/>
                  </a:cubicBezTo>
                  <a:close/>
                  <a:moveTo>
                    <a:pt x="146" y="533"/>
                  </a:moveTo>
                  <a:lnTo>
                    <a:pt x="146" y="533"/>
                  </a:lnTo>
                  <a:lnTo>
                    <a:pt x="122" y="533"/>
                  </a:lnTo>
                  <a:cubicBezTo>
                    <a:pt x="119" y="533"/>
                    <a:pt x="117" y="530"/>
                    <a:pt x="117" y="527"/>
                  </a:cubicBezTo>
                  <a:lnTo>
                    <a:pt x="119" y="505"/>
                  </a:lnTo>
                  <a:cubicBezTo>
                    <a:pt x="119" y="502"/>
                    <a:pt x="122" y="499"/>
                    <a:pt x="125" y="499"/>
                  </a:cubicBezTo>
                  <a:lnTo>
                    <a:pt x="149" y="499"/>
                  </a:lnTo>
                  <a:cubicBezTo>
                    <a:pt x="152" y="499"/>
                    <a:pt x="154" y="502"/>
                    <a:pt x="154" y="505"/>
                  </a:cubicBezTo>
                  <a:lnTo>
                    <a:pt x="152" y="527"/>
                  </a:lnTo>
                  <a:cubicBezTo>
                    <a:pt x="152" y="530"/>
                    <a:pt x="149" y="533"/>
                    <a:pt x="146" y="533"/>
                  </a:cubicBezTo>
                  <a:close/>
                  <a:moveTo>
                    <a:pt x="140" y="571"/>
                  </a:moveTo>
                  <a:lnTo>
                    <a:pt x="140" y="571"/>
                  </a:lnTo>
                  <a:cubicBezTo>
                    <a:pt x="140" y="574"/>
                    <a:pt x="137" y="576"/>
                    <a:pt x="134" y="576"/>
                  </a:cubicBezTo>
                  <a:lnTo>
                    <a:pt x="105" y="576"/>
                  </a:lnTo>
                  <a:cubicBezTo>
                    <a:pt x="102" y="576"/>
                    <a:pt x="99" y="574"/>
                    <a:pt x="100" y="571"/>
                  </a:cubicBezTo>
                  <a:lnTo>
                    <a:pt x="102" y="549"/>
                  </a:lnTo>
                  <a:cubicBezTo>
                    <a:pt x="102" y="545"/>
                    <a:pt x="105" y="543"/>
                    <a:pt x="108" y="543"/>
                  </a:cubicBezTo>
                  <a:lnTo>
                    <a:pt x="137" y="543"/>
                  </a:lnTo>
                  <a:cubicBezTo>
                    <a:pt x="140" y="543"/>
                    <a:pt x="142" y="545"/>
                    <a:pt x="142" y="549"/>
                  </a:cubicBezTo>
                  <a:lnTo>
                    <a:pt x="140" y="571"/>
                  </a:lnTo>
                  <a:close/>
                  <a:moveTo>
                    <a:pt x="89" y="571"/>
                  </a:moveTo>
                  <a:lnTo>
                    <a:pt x="89" y="571"/>
                  </a:lnTo>
                  <a:cubicBezTo>
                    <a:pt x="89" y="574"/>
                    <a:pt x="86" y="576"/>
                    <a:pt x="83" y="576"/>
                  </a:cubicBezTo>
                  <a:lnTo>
                    <a:pt x="66" y="576"/>
                  </a:lnTo>
                  <a:cubicBezTo>
                    <a:pt x="63" y="576"/>
                    <a:pt x="61" y="574"/>
                    <a:pt x="62" y="571"/>
                  </a:cubicBezTo>
                  <a:lnTo>
                    <a:pt x="64" y="549"/>
                  </a:lnTo>
                  <a:cubicBezTo>
                    <a:pt x="65" y="545"/>
                    <a:pt x="67" y="543"/>
                    <a:pt x="70" y="543"/>
                  </a:cubicBezTo>
                  <a:lnTo>
                    <a:pt x="87" y="543"/>
                  </a:lnTo>
                  <a:cubicBezTo>
                    <a:pt x="90" y="543"/>
                    <a:pt x="92" y="545"/>
                    <a:pt x="92" y="549"/>
                  </a:cubicBezTo>
                  <a:lnTo>
                    <a:pt x="89" y="571"/>
                  </a:lnTo>
                  <a:close/>
                  <a:moveTo>
                    <a:pt x="69" y="505"/>
                  </a:moveTo>
                  <a:lnTo>
                    <a:pt x="69" y="505"/>
                  </a:lnTo>
                  <a:cubicBezTo>
                    <a:pt x="70" y="502"/>
                    <a:pt x="72" y="499"/>
                    <a:pt x="75" y="499"/>
                  </a:cubicBezTo>
                  <a:lnTo>
                    <a:pt x="105" y="499"/>
                  </a:lnTo>
                  <a:cubicBezTo>
                    <a:pt x="107" y="499"/>
                    <a:pt x="110" y="502"/>
                    <a:pt x="109" y="505"/>
                  </a:cubicBezTo>
                  <a:lnTo>
                    <a:pt x="107" y="527"/>
                  </a:lnTo>
                  <a:cubicBezTo>
                    <a:pt x="107" y="530"/>
                    <a:pt x="104" y="533"/>
                    <a:pt x="101" y="533"/>
                  </a:cubicBezTo>
                  <a:lnTo>
                    <a:pt x="71" y="533"/>
                  </a:lnTo>
                  <a:cubicBezTo>
                    <a:pt x="69" y="533"/>
                    <a:pt x="66" y="530"/>
                    <a:pt x="67" y="527"/>
                  </a:cubicBezTo>
                  <a:lnTo>
                    <a:pt x="69" y="505"/>
                  </a:lnTo>
                  <a:close/>
                  <a:moveTo>
                    <a:pt x="74" y="461"/>
                  </a:moveTo>
                  <a:lnTo>
                    <a:pt x="74" y="461"/>
                  </a:lnTo>
                  <a:cubicBezTo>
                    <a:pt x="75" y="458"/>
                    <a:pt x="77" y="456"/>
                    <a:pt x="80" y="456"/>
                  </a:cubicBezTo>
                  <a:lnTo>
                    <a:pt x="103" y="456"/>
                  </a:lnTo>
                  <a:cubicBezTo>
                    <a:pt x="106" y="456"/>
                    <a:pt x="108" y="458"/>
                    <a:pt x="108" y="461"/>
                  </a:cubicBezTo>
                  <a:lnTo>
                    <a:pt x="106" y="484"/>
                  </a:lnTo>
                  <a:cubicBezTo>
                    <a:pt x="105" y="487"/>
                    <a:pt x="103" y="489"/>
                    <a:pt x="100" y="489"/>
                  </a:cubicBezTo>
                  <a:lnTo>
                    <a:pt x="77" y="489"/>
                  </a:lnTo>
                  <a:cubicBezTo>
                    <a:pt x="74" y="489"/>
                    <a:pt x="72" y="487"/>
                    <a:pt x="72" y="484"/>
                  </a:cubicBezTo>
                  <a:lnTo>
                    <a:pt x="74" y="461"/>
                  </a:lnTo>
                  <a:close/>
                  <a:moveTo>
                    <a:pt x="152" y="461"/>
                  </a:moveTo>
                  <a:lnTo>
                    <a:pt x="152" y="461"/>
                  </a:lnTo>
                  <a:lnTo>
                    <a:pt x="150" y="484"/>
                  </a:lnTo>
                  <a:cubicBezTo>
                    <a:pt x="150" y="487"/>
                    <a:pt x="147" y="489"/>
                    <a:pt x="144" y="489"/>
                  </a:cubicBezTo>
                  <a:lnTo>
                    <a:pt x="120" y="489"/>
                  </a:lnTo>
                  <a:cubicBezTo>
                    <a:pt x="117" y="489"/>
                    <a:pt x="115" y="487"/>
                    <a:pt x="115" y="484"/>
                  </a:cubicBezTo>
                  <a:lnTo>
                    <a:pt x="118" y="461"/>
                  </a:lnTo>
                  <a:cubicBezTo>
                    <a:pt x="118" y="458"/>
                    <a:pt x="121" y="456"/>
                    <a:pt x="123" y="456"/>
                  </a:cubicBezTo>
                  <a:lnTo>
                    <a:pt x="147" y="456"/>
                  </a:lnTo>
                  <a:cubicBezTo>
                    <a:pt x="150" y="456"/>
                    <a:pt x="152" y="458"/>
                    <a:pt x="152" y="461"/>
                  </a:cubicBezTo>
                  <a:close/>
                  <a:moveTo>
                    <a:pt x="160" y="484"/>
                  </a:moveTo>
                  <a:lnTo>
                    <a:pt x="160" y="484"/>
                  </a:lnTo>
                  <a:lnTo>
                    <a:pt x="161" y="461"/>
                  </a:lnTo>
                  <a:cubicBezTo>
                    <a:pt x="161" y="458"/>
                    <a:pt x="164" y="456"/>
                    <a:pt x="167" y="456"/>
                  </a:cubicBezTo>
                  <a:lnTo>
                    <a:pt x="190" y="456"/>
                  </a:lnTo>
                  <a:cubicBezTo>
                    <a:pt x="193" y="456"/>
                    <a:pt x="195" y="458"/>
                    <a:pt x="195" y="461"/>
                  </a:cubicBezTo>
                  <a:lnTo>
                    <a:pt x="194" y="484"/>
                  </a:lnTo>
                  <a:cubicBezTo>
                    <a:pt x="194" y="487"/>
                    <a:pt x="191" y="489"/>
                    <a:pt x="188" y="489"/>
                  </a:cubicBezTo>
                  <a:lnTo>
                    <a:pt x="165" y="489"/>
                  </a:lnTo>
                  <a:cubicBezTo>
                    <a:pt x="162" y="489"/>
                    <a:pt x="159" y="487"/>
                    <a:pt x="160" y="484"/>
                  </a:cubicBezTo>
                  <a:close/>
                  <a:moveTo>
                    <a:pt x="164" y="505"/>
                  </a:moveTo>
                  <a:lnTo>
                    <a:pt x="164" y="505"/>
                  </a:lnTo>
                  <a:cubicBezTo>
                    <a:pt x="164" y="502"/>
                    <a:pt x="167" y="499"/>
                    <a:pt x="170" y="499"/>
                  </a:cubicBezTo>
                  <a:lnTo>
                    <a:pt x="193" y="499"/>
                  </a:lnTo>
                  <a:cubicBezTo>
                    <a:pt x="196" y="499"/>
                    <a:pt x="199" y="502"/>
                    <a:pt x="198" y="505"/>
                  </a:cubicBezTo>
                  <a:lnTo>
                    <a:pt x="197" y="527"/>
                  </a:lnTo>
                  <a:cubicBezTo>
                    <a:pt x="197" y="530"/>
                    <a:pt x="194" y="533"/>
                    <a:pt x="191" y="533"/>
                  </a:cubicBezTo>
                  <a:lnTo>
                    <a:pt x="167" y="533"/>
                  </a:lnTo>
                  <a:cubicBezTo>
                    <a:pt x="164" y="533"/>
                    <a:pt x="162" y="530"/>
                    <a:pt x="162" y="527"/>
                  </a:cubicBezTo>
                  <a:lnTo>
                    <a:pt x="164" y="505"/>
                  </a:lnTo>
                  <a:close/>
                  <a:moveTo>
                    <a:pt x="204" y="484"/>
                  </a:moveTo>
                  <a:lnTo>
                    <a:pt x="204" y="484"/>
                  </a:lnTo>
                  <a:lnTo>
                    <a:pt x="205" y="461"/>
                  </a:lnTo>
                  <a:cubicBezTo>
                    <a:pt x="205" y="458"/>
                    <a:pt x="208" y="456"/>
                    <a:pt x="210" y="456"/>
                  </a:cubicBezTo>
                  <a:lnTo>
                    <a:pt x="234" y="456"/>
                  </a:lnTo>
                  <a:cubicBezTo>
                    <a:pt x="237" y="456"/>
                    <a:pt x="239" y="458"/>
                    <a:pt x="239" y="461"/>
                  </a:cubicBezTo>
                  <a:lnTo>
                    <a:pt x="238" y="484"/>
                  </a:lnTo>
                  <a:cubicBezTo>
                    <a:pt x="238" y="487"/>
                    <a:pt x="235" y="489"/>
                    <a:pt x="232" y="489"/>
                  </a:cubicBezTo>
                  <a:lnTo>
                    <a:pt x="209" y="489"/>
                  </a:lnTo>
                  <a:cubicBezTo>
                    <a:pt x="206" y="489"/>
                    <a:pt x="204" y="487"/>
                    <a:pt x="204" y="484"/>
                  </a:cubicBezTo>
                  <a:close/>
                  <a:moveTo>
                    <a:pt x="208" y="505"/>
                  </a:moveTo>
                  <a:lnTo>
                    <a:pt x="208" y="505"/>
                  </a:lnTo>
                  <a:cubicBezTo>
                    <a:pt x="208" y="502"/>
                    <a:pt x="211" y="499"/>
                    <a:pt x="214" y="499"/>
                  </a:cubicBezTo>
                  <a:lnTo>
                    <a:pt x="238" y="499"/>
                  </a:lnTo>
                  <a:cubicBezTo>
                    <a:pt x="241" y="499"/>
                    <a:pt x="243" y="502"/>
                    <a:pt x="243" y="505"/>
                  </a:cubicBezTo>
                  <a:lnTo>
                    <a:pt x="242" y="527"/>
                  </a:lnTo>
                  <a:cubicBezTo>
                    <a:pt x="242" y="530"/>
                    <a:pt x="240" y="533"/>
                    <a:pt x="237" y="533"/>
                  </a:cubicBezTo>
                  <a:lnTo>
                    <a:pt x="212" y="533"/>
                  </a:lnTo>
                  <a:cubicBezTo>
                    <a:pt x="209" y="533"/>
                    <a:pt x="207" y="530"/>
                    <a:pt x="207" y="527"/>
                  </a:cubicBezTo>
                  <a:lnTo>
                    <a:pt x="208" y="505"/>
                  </a:lnTo>
                  <a:close/>
                  <a:moveTo>
                    <a:pt x="248" y="484"/>
                  </a:moveTo>
                  <a:lnTo>
                    <a:pt x="248" y="484"/>
                  </a:lnTo>
                  <a:lnTo>
                    <a:pt x="248" y="461"/>
                  </a:lnTo>
                  <a:cubicBezTo>
                    <a:pt x="249" y="458"/>
                    <a:pt x="251" y="456"/>
                    <a:pt x="254" y="456"/>
                  </a:cubicBezTo>
                  <a:lnTo>
                    <a:pt x="277" y="456"/>
                  </a:lnTo>
                  <a:cubicBezTo>
                    <a:pt x="280" y="456"/>
                    <a:pt x="282" y="458"/>
                    <a:pt x="282" y="461"/>
                  </a:cubicBezTo>
                  <a:lnTo>
                    <a:pt x="282" y="484"/>
                  </a:lnTo>
                  <a:cubicBezTo>
                    <a:pt x="282" y="487"/>
                    <a:pt x="280" y="489"/>
                    <a:pt x="277" y="489"/>
                  </a:cubicBezTo>
                  <a:lnTo>
                    <a:pt x="253" y="489"/>
                  </a:lnTo>
                  <a:cubicBezTo>
                    <a:pt x="250" y="489"/>
                    <a:pt x="248" y="487"/>
                    <a:pt x="248" y="484"/>
                  </a:cubicBezTo>
                  <a:close/>
                  <a:moveTo>
                    <a:pt x="253" y="505"/>
                  </a:moveTo>
                  <a:lnTo>
                    <a:pt x="253" y="505"/>
                  </a:lnTo>
                  <a:cubicBezTo>
                    <a:pt x="253" y="502"/>
                    <a:pt x="255" y="499"/>
                    <a:pt x="258" y="499"/>
                  </a:cubicBezTo>
                  <a:lnTo>
                    <a:pt x="282" y="499"/>
                  </a:lnTo>
                  <a:cubicBezTo>
                    <a:pt x="285" y="499"/>
                    <a:pt x="288" y="502"/>
                    <a:pt x="288" y="505"/>
                  </a:cubicBezTo>
                  <a:lnTo>
                    <a:pt x="287" y="527"/>
                  </a:lnTo>
                  <a:cubicBezTo>
                    <a:pt x="287" y="530"/>
                    <a:pt x="285" y="533"/>
                    <a:pt x="282" y="533"/>
                  </a:cubicBezTo>
                  <a:lnTo>
                    <a:pt x="258" y="533"/>
                  </a:lnTo>
                  <a:cubicBezTo>
                    <a:pt x="255" y="533"/>
                    <a:pt x="252" y="530"/>
                    <a:pt x="252" y="527"/>
                  </a:cubicBezTo>
                  <a:lnTo>
                    <a:pt x="253" y="505"/>
                  </a:lnTo>
                  <a:close/>
                  <a:moveTo>
                    <a:pt x="297" y="489"/>
                  </a:moveTo>
                  <a:lnTo>
                    <a:pt x="297" y="489"/>
                  </a:lnTo>
                  <a:cubicBezTo>
                    <a:pt x="294" y="489"/>
                    <a:pt x="292" y="487"/>
                    <a:pt x="292" y="484"/>
                  </a:cubicBezTo>
                  <a:lnTo>
                    <a:pt x="292" y="461"/>
                  </a:lnTo>
                  <a:cubicBezTo>
                    <a:pt x="292" y="458"/>
                    <a:pt x="294" y="456"/>
                    <a:pt x="297" y="456"/>
                  </a:cubicBezTo>
                  <a:lnTo>
                    <a:pt x="321" y="456"/>
                  </a:lnTo>
                  <a:cubicBezTo>
                    <a:pt x="324" y="456"/>
                    <a:pt x="326" y="458"/>
                    <a:pt x="326" y="461"/>
                  </a:cubicBezTo>
                  <a:lnTo>
                    <a:pt x="326" y="484"/>
                  </a:lnTo>
                  <a:cubicBezTo>
                    <a:pt x="326" y="487"/>
                    <a:pt x="324" y="489"/>
                    <a:pt x="321" y="489"/>
                  </a:cubicBezTo>
                  <a:lnTo>
                    <a:pt x="297" y="489"/>
                  </a:lnTo>
                  <a:close/>
                  <a:moveTo>
                    <a:pt x="297" y="505"/>
                  </a:moveTo>
                  <a:lnTo>
                    <a:pt x="297" y="505"/>
                  </a:lnTo>
                  <a:cubicBezTo>
                    <a:pt x="297" y="502"/>
                    <a:pt x="300" y="499"/>
                    <a:pt x="303" y="499"/>
                  </a:cubicBezTo>
                  <a:lnTo>
                    <a:pt x="327" y="499"/>
                  </a:lnTo>
                  <a:cubicBezTo>
                    <a:pt x="330" y="499"/>
                    <a:pt x="332" y="502"/>
                    <a:pt x="332" y="505"/>
                  </a:cubicBezTo>
                  <a:lnTo>
                    <a:pt x="332" y="527"/>
                  </a:lnTo>
                  <a:cubicBezTo>
                    <a:pt x="332" y="530"/>
                    <a:pt x="330" y="533"/>
                    <a:pt x="327" y="533"/>
                  </a:cubicBezTo>
                  <a:lnTo>
                    <a:pt x="303" y="533"/>
                  </a:lnTo>
                  <a:cubicBezTo>
                    <a:pt x="300" y="533"/>
                    <a:pt x="297" y="530"/>
                    <a:pt x="297" y="527"/>
                  </a:cubicBezTo>
                  <a:lnTo>
                    <a:pt x="297" y="505"/>
                  </a:lnTo>
                  <a:close/>
                  <a:moveTo>
                    <a:pt x="341" y="489"/>
                  </a:moveTo>
                  <a:lnTo>
                    <a:pt x="341" y="489"/>
                  </a:lnTo>
                  <a:cubicBezTo>
                    <a:pt x="338" y="489"/>
                    <a:pt x="336" y="487"/>
                    <a:pt x="336" y="484"/>
                  </a:cubicBezTo>
                  <a:lnTo>
                    <a:pt x="336" y="461"/>
                  </a:lnTo>
                  <a:cubicBezTo>
                    <a:pt x="336" y="458"/>
                    <a:pt x="338" y="456"/>
                    <a:pt x="341" y="456"/>
                  </a:cubicBezTo>
                  <a:lnTo>
                    <a:pt x="364" y="456"/>
                  </a:lnTo>
                  <a:cubicBezTo>
                    <a:pt x="367" y="456"/>
                    <a:pt x="370" y="458"/>
                    <a:pt x="370" y="461"/>
                  </a:cubicBezTo>
                  <a:lnTo>
                    <a:pt x="370" y="484"/>
                  </a:lnTo>
                  <a:cubicBezTo>
                    <a:pt x="370" y="487"/>
                    <a:pt x="368" y="489"/>
                    <a:pt x="365" y="489"/>
                  </a:cubicBezTo>
                  <a:lnTo>
                    <a:pt x="341" y="489"/>
                  </a:lnTo>
                  <a:close/>
                  <a:moveTo>
                    <a:pt x="347" y="499"/>
                  </a:moveTo>
                  <a:lnTo>
                    <a:pt x="347" y="499"/>
                  </a:lnTo>
                  <a:lnTo>
                    <a:pt x="371" y="499"/>
                  </a:lnTo>
                  <a:cubicBezTo>
                    <a:pt x="374" y="499"/>
                    <a:pt x="377" y="502"/>
                    <a:pt x="377" y="505"/>
                  </a:cubicBezTo>
                  <a:lnTo>
                    <a:pt x="377" y="527"/>
                  </a:lnTo>
                  <a:cubicBezTo>
                    <a:pt x="378" y="530"/>
                    <a:pt x="375" y="533"/>
                    <a:pt x="372" y="533"/>
                  </a:cubicBezTo>
                  <a:lnTo>
                    <a:pt x="348" y="533"/>
                  </a:lnTo>
                  <a:cubicBezTo>
                    <a:pt x="345" y="533"/>
                    <a:pt x="342" y="530"/>
                    <a:pt x="342" y="527"/>
                  </a:cubicBezTo>
                  <a:lnTo>
                    <a:pt x="342" y="505"/>
                  </a:lnTo>
                  <a:cubicBezTo>
                    <a:pt x="342" y="502"/>
                    <a:pt x="344" y="499"/>
                    <a:pt x="347" y="499"/>
                  </a:cubicBezTo>
                  <a:close/>
                  <a:moveTo>
                    <a:pt x="386" y="489"/>
                  </a:moveTo>
                  <a:lnTo>
                    <a:pt x="386" y="489"/>
                  </a:lnTo>
                  <a:cubicBezTo>
                    <a:pt x="383" y="489"/>
                    <a:pt x="380" y="487"/>
                    <a:pt x="380" y="484"/>
                  </a:cubicBezTo>
                  <a:lnTo>
                    <a:pt x="379" y="461"/>
                  </a:lnTo>
                  <a:cubicBezTo>
                    <a:pt x="379" y="458"/>
                    <a:pt x="381" y="456"/>
                    <a:pt x="384" y="456"/>
                  </a:cubicBezTo>
                  <a:lnTo>
                    <a:pt x="408" y="456"/>
                  </a:lnTo>
                  <a:cubicBezTo>
                    <a:pt x="411" y="456"/>
                    <a:pt x="413" y="458"/>
                    <a:pt x="413" y="461"/>
                  </a:cubicBezTo>
                  <a:lnTo>
                    <a:pt x="414" y="484"/>
                  </a:lnTo>
                  <a:cubicBezTo>
                    <a:pt x="415" y="487"/>
                    <a:pt x="412" y="489"/>
                    <a:pt x="409" y="489"/>
                  </a:cubicBezTo>
                  <a:lnTo>
                    <a:pt x="386" y="489"/>
                  </a:lnTo>
                  <a:close/>
                  <a:moveTo>
                    <a:pt x="392" y="499"/>
                  </a:moveTo>
                  <a:lnTo>
                    <a:pt x="392" y="499"/>
                  </a:lnTo>
                  <a:lnTo>
                    <a:pt x="416" y="499"/>
                  </a:lnTo>
                  <a:cubicBezTo>
                    <a:pt x="419" y="499"/>
                    <a:pt x="421" y="502"/>
                    <a:pt x="421" y="505"/>
                  </a:cubicBezTo>
                  <a:lnTo>
                    <a:pt x="422" y="527"/>
                  </a:lnTo>
                  <a:cubicBezTo>
                    <a:pt x="423" y="530"/>
                    <a:pt x="420" y="533"/>
                    <a:pt x="417" y="533"/>
                  </a:cubicBezTo>
                  <a:lnTo>
                    <a:pt x="393" y="533"/>
                  </a:lnTo>
                  <a:cubicBezTo>
                    <a:pt x="390" y="533"/>
                    <a:pt x="388" y="530"/>
                    <a:pt x="387" y="527"/>
                  </a:cubicBezTo>
                  <a:lnTo>
                    <a:pt x="387" y="505"/>
                  </a:lnTo>
                  <a:cubicBezTo>
                    <a:pt x="386" y="502"/>
                    <a:pt x="389" y="499"/>
                    <a:pt x="392" y="499"/>
                  </a:cubicBezTo>
                  <a:close/>
                  <a:moveTo>
                    <a:pt x="459" y="484"/>
                  </a:moveTo>
                  <a:lnTo>
                    <a:pt x="459" y="484"/>
                  </a:lnTo>
                  <a:cubicBezTo>
                    <a:pt x="459" y="487"/>
                    <a:pt x="457" y="489"/>
                    <a:pt x="454" y="489"/>
                  </a:cubicBezTo>
                  <a:lnTo>
                    <a:pt x="430" y="489"/>
                  </a:lnTo>
                  <a:cubicBezTo>
                    <a:pt x="427" y="489"/>
                    <a:pt x="424" y="487"/>
                    <a:pt x="424" y="484"/>
                  </a:cubicBezTo>
                  <a:lnTo>
                    <a:pt x="423" y="461"/>
                  </a:lnTo>
                  <a:cubicBezTo>
                    <a:pt x="423" y="458"/>
                    <a:pt x="425" y="456"/>
                    <a:pt x="428" y="456"/>
                  </a:cubicBezTo>
                  <a:lnTo>
                    <a:pt x="451" y="456"/>
                  </a:lnTo>
                  <a:cubicBezTo>
                    <a:pt x="454" y="456"/>
                    <a:pt x="457" y="458"/>
                    <a:pt x="457" y="461"/>
                  </a:cubicBezTo>
                  <a:lnTo>
                    <a:pt x="459" y="484"/>
                  </a:lnTo>
                  <a:close/>
                  <a:moveTo>
                    <a:pt x="84" y="43"/>
                  </a:moveTo>
                  <a:lnTo>
                    <a:pt x="84" y="43"/>
                  </a:lnTo>
                  <a:cubicBezTo>
                    <a:pt x="84" y="41"/>
                    <a:pt x="86" y="39"/>
                    <a:pt x="88" y="39"/>
                  </a:cubicBezTo>
                  <a:lnTo>
                    <a:pt x="530" y="39"/>
                  </a:lnTo>
                  <a:cubicBezTo>
                    <a:pt x="533" y="39"/>
                    <a:pt x="535" y="41"/>
                    <a:pt x="535" y="43"/>
                  </a:cubicBezTo>
                  <a:lnTo>
                    <a:pt x="535" y="358"/>
                  </a:lnTo>
                  <a:cubicBezTo>
                    <a:pt x="535" y="360"/>
                    <a:pt x="533" y="362"/>
                    <a:pt x="530" y="362"/>
                  </a:cubicBezTo>
                  <a:lnTo>
                    <a:pt x="88" y="362"/>
                  </a:lnTo>
                  <a:cubicBezTo>
                    <a:pt x="86" y="362"/>
                    <a:pt x="84" y="360"/>
                    <a:pt x="84" y="358"/>
                  </a:cubicBezTo>
                  <a:lnTo>
                    <a:pt x="84" y="43"/>
                  </a:lnTo>
                  <a:close/>
                  <a:moveTo>
                    <a:pt x="474" y="489"/>
                  </a:moveTo>
                  <a:lnTo>
                    <a:pt x="474" y="489"/>
                  </a:lnTo>
                  <a:cubicBezTo>
                    <a:pt x="471" y="489"/>
                    <a:pt x="469" y="487"/>
                    <a:pt x="468" y="484"/>
                  </a:cubicBezTo>
                  <a:lnTo>
                    <a:pt x="467" y="461"/>
                  </a:lnTo>
                  <a:cubicBezTo>
                    <a:pt x="466" y="458"/>
                    <a:pt x="468" y="456"/>
                    <a:pt x="471" y="456"/>
                  </a:cubicBezTo>
                  <a:lnTo>
                    <a:pt x="495" y="456"/>
                  </a:lnTo>
                  <a:cubicBezTo>
                    <a:pt x="498" y="456"/>
                    <a:pt x="500" y="458"/>
                    <a:pt x="500" y="461"/>
                  </a:cubicBezTo>
                  <a:lnTo>
                    <a:pt x="503" y="484"/>
                  </a:lnTo>
                  <a:cubicBezTo>
                    <a:pt x="503" y="487"/>
                    <a:pt x="501" y="489"/>
                    <a:pt x="498" y="489"/>
                  </a:cubicBezTo>
                  <a:lnTo>
                    <a:pt x="474" y="489"/>
                  </a:lnTo>
                  <a:close/>
                  <a:moveTo>
                    <a:pt x="481" y="499"/>
                  </a:moveTo>
                  <a:lnTo>
                    <a:pt x="481" y="499"/>
                  </a:lnTo>
                  <a:lnTo>
                    <a:pt x="505" y="499"/>
                  </a:lnTo>
                  <a:cubicBezTo>
                    <a:pt x="507" y="499"/>
                    <a:pt x="510" y="502"/>
                    <a:pt x="510" y="505"/>
                  </a:cubicBezTo>
                  <a:lnTo>
                    <a:pt x="513" y="527"/>
                  </a:lnTo>
                  <a:cubicBezTo>
                    <a:pt x="513" y="530"/>
                    <a:pt x="511" y="533"/>
                    <a:pt x="508" y="533"/>
                  </a:cubicBezTo>
                  <a:lnTo>
                    <a:pt x="483" y="533"/>
                  </a:lnTo>
                  <a:cubicBezTo>
                    <a:pt x="480" y="533"/>
                    <a:pt x="478" y="530"/>
                    <a:pt x="478" y="527"/>
                  </a:cubicBezTo>
                  <a:lnTo>
                    <a:pt x="476" y="505"/>
                  </a:lnTo>
                  <a:cubicBezTo>
                    <a:pt x="475" y="502"/>
                    <a:pt x="478" y="499"/>
                    <a:pt x="481" y="499"/>
                  </a:cubicBezTo>
                  <a:close/>
                  <a:moveTo>
                    <a:pt x="546" y="461"/>
                  </a:moveTo>
                  <a:lnTo>
                    <a:pt x="546" y="461"/>
                  </a:lnTo>
                  <a:lnTo>
                    <a:pt x="548" y="484"/>
                  </a:lnTo>
                  <a:cubicBezTo>
                    <a:pt x="549" y="487"/>
                    <a:pt x="547" y="489"/>
                    <a:pt x="544" y="489"/>
                  </a:cubicBezTo>
                  <a:lnTo>
                    <a:pt x="520" y="489"/>
                  </a:lnTo>
                  <a:cubicBezTo>
                    <a:pt x="517" y="489"/>
                    <a:pt x="514" y="487"/>
                    <a:pt x="514" y="484"/>
                  </a:cubicBezTo>
                  <a:lnTo>
                    <a:pt x="512" y="461"/>
                  </a:lnTo>
                  <a:cubicBezTo>
                    <a:pt x="512" y="458"/>
                    <a:pt x="514" y="456"/>
                    <a:pt x="516" y="456"/>
                  </a:cubicBezTo>
                  <a:lnTo>
                    <a:pt x="540" y="456"/>
                  </a:lnTo>
                  <a:cubicBezTo>
                    <a:pt x="543" y="456"/>
                    <a:pt x="545" y="458"/>
                    <a:pt x="546" y="461"/>
                  </a:cubicBezTo>
                  <a:close/>
                  <a:moveTo>
                    <a:pt x="551" y="505"/>
                  </a:moveTo>
                  <a:lnTo>
                    <a:pt x="551" y="505"/>
                  </a:lnTo>
                  <a:lnTo>
                    <a:pt x="554" y="527"/>
                  </a:lnTo>
                  <a:cubicBezTo>
                    <a:pt x="554" y="530"/>
                    <a:pt x="552" y="533"/>
                    <a:pt x="549" y="533"/>
                  </a:cubicBezTo>
                  <a:lnTo>
                    <a:pt x="528" y="533"/>
                  </a:lnTo>
                  <a:cubicBezTo>
                    <a:pt x="525" y="533"/>
                    <a:pt x="522" y="530"/>
                    <a:pt x="522" y="527"/>
                  </a:cubicBezTo>
                  <a:lnTo>
                    <a:pt x="520" y="505"/>
                  </a:lnTo>
                  <a:cubicBezTo>
                    <a:pt x="520" y="502"/>
                    <a:pt x="522" y="499"/>
                    <a:pt x="525" y="499"/>
                  </a:cubicBezTo>
                  <a:lnTo>
                    <a:pt x="545" y="499"/>
                  </a:lnTo>
                  <a:cubicBezTo>
                    <a:pt x="548" y="499"/>
                    <a:pt x="551" y="502"/>
                    <a:pt x="551" y="505"/>
                  </a:cubicBezTo>
                  <a:close/>
                  <a:moveTo>
                    <a:pt x="623" y="625"/>
                  </a:moveTo>
                  <a:lnTo>
                    <a:pt x="623" y="625"/>
                  </a:lnTo>
                  <a:lnTo>
                    <a:pt x="584" y="402"/>
                  </a:lnTo>
                  <a:lnTo>
                    <a:pt x="584" y="402"/>
                  </a:lnTo>
                  <a:lnTo>
                    <a:pt x="584" y="33"/>
                  </a:lnTo>
                  <a:cubicBezTo>
                    <a:pt x="584" y="14"/>
                    <a:pt x="569" y="0"/>
                    <a:pt x="551" y="0"/>
                  </a:cubicBezTo>
                  <a:lnTo>
                    <a:pt x="70" y="0"/>
                  </a:lnTo>
                  <a:cubicBezTo>
                    <a:pt x="52" y="0"/>
                    <a:pt x="37" y="14"/>
                    <a:pt x="37" y="33"/>
                  </a:cubicBezTo>
                  <a:lnTo>
                    <a:pt x="37" y="402"/>
                  </a:lnTo>
                  <a:lnTo>
                    <a:pt x="37" y="402"/>
                  </a:lnTo>
                  <a:lnTo>
                    <a:pt x="2" y="625"/>
                  </a:lnTo>
                  <a:cubicBezTo>
                    <a:pt x="0" y="643"/>
                    <a:pt x="13" y="658"/>
                    <a:pt x="34" y="658"/>
                  </a:cubicBezTo>
                  <a:lnTo>
                    <a:pt x="592" y="658"/>
                  </a:lnTo>
                  <a:cubicBezTo>
                    <a:pt x="612" y="658"/>
                    <a:pt x="626" y="643"/>
                    <a:pt x="623" y="625"/>
                  </a:cubicBezTo>
                  <a:close/>
                </a:path>
              </a:pathLst>
            </a:custGeom>
            <a:solidFill>
              <a:srgbClr val="133A6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 dirty="0">
                <a:solidFill>
                  <a:srgbClr val="F5A34F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266390" y="6408282"/>
              <a:ext cx="118556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133A64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www.nestcc.org</a:t>
              </a:r>
            </a:p>
          </p:txBody>
        </p:sp>
        <p:sp>
          <p:nvSpPr>
            <p:cNvPr id="13" name="Freeform 183"/>
            <p:cNvSpPr>
              <a:spLocks noChangeAspect="1"/>
            </p:cNvSpPr>
            <p:nvPr/>
          </p:nvSpPr>
          <p:spPr bwMode="auto">
            <a:xfrm>
              <a:off x="419100" y="6447881"/>
              <a:ext cx="243820" cy="197800"/>
            </a:xfrm>
            <a:custGeom>
              <a:avLst/>
              <a:gdLst>
                <a:gd name="T0" fmla="*/ 142 w 142"/>
                <a:gd name="T1" fmla="*/ 13 h 115"/>
                <a:gd name="T2" fmla="*/ 125 w 142"/>
                <a:gd name="T3" fmla="*/ 18 h 115"/>
                <a:gd name="T4" fmla="*/ 138 w 142"/>
                <a:gd name="T5" fmla="*/ 2 h 115"/>
                <a:gd name="T6" fmla="*/ 120 w 142"/>
                <a:gd name="T7" fmla="*/ 9 h 115"/>
                <a:gd name="T8" fmla="*/ 98 w 142"/>
                <a:gd name="T9" fmla="*/ 0 h 115"/>
                <a:gd name="T10" fmla="*/ 69 w 142"/>
                <a:gd name="T11" fmla="*/ 29 h 115"/>
                <a:gd name="T12" fmla="*/ 70 w 142"/>
                <a:gd name="T13" fmla="*/ 36 h 115"/>
                <a:gd name="T14" fmla="*/ 10 w 142"/>
                <a:gd name="T15" fmla="*/ 5 h 115"/>
                <a:gd name="T16" fmla="*/ 6 w 142"/>
                <a:gd name="T17" fmla="*/ 20 h 115"/>
                <a:gd name="T18" fmla="*/ 19 w 142"/>
                <a:gd name="T19" fmla="*/ 44 h 115"/>
                <a:gd name="T20" fmla="*/ 5 w 142"/>
                <a:gd name="T21" fmla="*/ 40 h 115"/>
                <a:gd name="T22" fmla="*/ 5 w 142"/>
                <a:gd name="T23" fmla="*/ 41 h 115"/>
                <a:gd name="T24" fmla="*/ 29 w 142"/>
                <a:gd name="T25" fmla="*/ 69 h 115"/>
                <a:gd name="T26" fmla="*/ 21 w 142"/>
                <a:gd name="T27" fmla="*/ 70 h 115"/>
                <a:gd name="T28" fmla="*/ 16 w 142"/>
                <a:gd name="T29" fmla="*/ 70 h 115"/>
                <a:gd name="T30" fmla="*/ 43 w 142"/>
                <a:gd name="T31" fmla="*/ 90 h 115"/>
                <a:gd name="T32" fmla="*/ 7 w 142"/>
                <a:gd name="T33" fmla="*/ 103 h 115"/>
                <a:gd name="T34" fmla="*/ 0 w 142"/>
                <a:gd name="T35" fmla="*/ 102 h 115"/>
                <a:gd name="T36" fmla="*/ 44 w 142"/>
                <a:gd name="T37" fmla="*/ 115 h 115"/>
                <a:gd name="T38" fmla="*/ 128 w 142"/>
                <a:gd name="T39" fmla="*/ 32 h 115"/>
                <a:gd name="T40" fmla="*/ 127 w 142"/>
                <a:gd name="T41" fmla="*/ 28 h 115"/>
                <a:gd name="T42" fmla="*/ 142 w 142"/>
                <a:gd name="T43" fmla="*/ 1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2" h="115">
                  <a:moveTo>
                    <a:pt x="142" y="13"/>
                  </a:moveTo>
                  <a:cubicBezTo>
                    <a:pt x="137" y="16"/>
                    <a:pt x="131" y="17"/>
                    <a:pt x="125" y="18"/>
                  </a:cubicBezTo>
                  <a:cubicBezTo>
                    <a:pt x="131" y="14"/>
                    <a:pt x="136" y="9"/>
                    <a:pt x="138" y="2"/>
                  </a:cubicBezTo>
                  <a:cubicBezTo>
                    <a:pt x="132" y="5"/>
                    <a:pt x="126" y="8"/>
                    <a:pt x="120" y="9"/>
                  </a:cubicBezTo>
                  <a:cubicBezTo>
                    <a:pt x="114" y="3"/>
                    <a:pt x="107" y="0"/>
                    <a:pt x="98" y="0"/>
                  </a:cubicBezTo>
                  <a:cubicBezTo>
                    <a:pt x="82" y="0"/>
                    <a:pt x="69" y="13"/>
                    <a:pt x="69" y="29"/>
                  </a:cubicBezTo>
                  <a:cubicBezTo>
                    <a:pt x="69" y="31"/>
                    <a:pt x="69" y="33"/>
                    <a:pt x="70" y="36"/>
                  </a:cubicBezTo>
                  <a:cubicBezTo>
                    <a:pt x="46" y="34"/>
                    <a:pt x="24" y="23"/>
                    <a:pt x="10" y="5"/>
                  </a:cubicBezTo>
                  <a:cubicBezTo>
                    <a:pt x="7" y="9"/>
                    <a:pt x="6" y="14"/>
                    <a:pt x="6" y="20"/>
                  </a:cubicBezTo>
                  <a:cubicBezTo>
                    <a:pt x="6" y="30"/>
                    <a:pt x="11" y="39"/>
                    <a:pt x="19" y="44"/>
                  </a:cubicBezTo>
                  <a:cubicBezTo>
                    <a:pt x="14" y="44"/>
                    <a:pt x="9" y="43"/>
                    <a:pt x="5" y="40"/>
                  </a:cubicBezTo>
                  <a:cubicBezTo>
                    <a:pt x="5" y="40"/>
                    <a:pt x="5" y="41"/>
                    <a:pt x="5" y="41"/>
                  </a:cubicBezTo>
                  <a:cubicBezTo>
                    <a:pt x="5" y="55"/>
                    <a:pt x="15" y="67"/>
                    <a:pt x="29" y="69"/>
                  </a:cubicBezTo>
                  <a:cubicBezTo>
                    <a:pt x="26" y="70"/>
                    <a:pt x="24" y="70"/>
                    <a:pt x="21" y="70"/>
                  </a:cubicBezTo>
                  <a:cubicBezTo>
                    <a:pt x="19" y="70"/>
                    <a:pt x="17" y="70"/>
                    <a:pt x="16" y="70"/>
                  </a:cubicBezTo>
                  <a:cubicBezTo>
                    <a:pt x="19" y="81"/>
                    <a:pt x="30" y="90"/>
                    <a:pt x="43" y="90"/>
                  </a:cubicBezTo>
                  <a:cubicBezTo>
                    <a:pt x="33" y="98"/>
                    <a:pt x="20" y="103"/>
                    <a:pt x="7" y="103"/>
                  </a:cubicBezTo>
                  <a:cubicBezTo>
                    <a:pt x="4" y="103"/>
                    <a:pt x="2" y="103"/>
                    <a:pt x="0" y="102"/>
                  </a:cubicBezTo>
                  <a:cubicBezTo>
                    <a:pt x="13" y="111"/>
                    <a:pt x="28" y="115"/>
                    <a:pt x="44" y="115"/>
                  </a:cubicBezTo>
                  <a:cubicBezTo>
                    <a:pt x="98" y="115"/>
                    <a:pt x="128" y="71"/>
                    <a:pt x="128" y="32"/>
                  </a:cubicBezTo>
                  <a:cubicBezTo>
                    <a:pt x="128" y="31"/>
                    <a:pt x="128" y="30"/>
                    <a:pt x="127" y="28"/>
                  </a:cubicBezTo>
                  <a:cubicBezTo>
                    <a:pt x="133" y="24"/>
                    <a:pt x="138" y="19"/>
                    <a:pt x="142" y="13"/>
                  </a:cubicBezTo>
                  <a:close/>
                </a:path>
              </a:pathLst>
            </a:custGeom>
            <a:solidFill>
              <a:srgbClr val="133A6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 dirty="0">
                <a:solidFill>
                  <a:srgbClr val="F5A34F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36793" y="6408282"/>
              <a:ext cx="13857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133A64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@NESTccMedTech</a:t>
              </a:r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A83396BC-0F0E-458C-8733-7DC8B1D5E8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826" y="174001"/>
            <a:ext cx="1354181" cy="1115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332924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orient="horz" pos="264">
          <p15:clr>
            <a:srgbClr val="FBAE40"/>
          </p15:clr>
        </p15:guide>
        <p15:guide id="2" pos="264">
          <p15:clr>
            <a:srgbClr val="FBAE40"/>
          </p15:clr>
        </p15:guide>
        <p15:guide id="3" orient="horz" pos="4056">
          <p15:clr>
            <a:srgbClr val="FBAE40"/>
          </p15:clr>
        </p15:guide>
        <p15:guide id="4" pos="741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19100" y="419100"/>
            <a:ext cx="8829674" cy="32983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1800" b="1" spc="200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spc="100" baseline="0" dirty="0"/>
              <a:t>TOP-LINE TITLE, ALL CAPS (1 LINE MAX)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419099" y="828675"/>
            <a:ext cx="8829675" cy="100883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400" baseline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Full statement header. (3 lines max)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44250" y="6438900"/>
            <a:ext cx="636544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D3F79F34-7F37-4D14-A37F-6D41868FD879}" type="slidenum">
              <a:rPr lang="en-US" sz="1100" smtClean="0">
                <a:latin typeface="Calibri Light" panose="020F0302020204030204" pitchFamily="34" charset="0"/>
                <a:cs typeface="Calibri Light" panose="020F0302020204030204" pitchFamily="34" charset="0"/>
              </a:rPr>
              <a:pPr algn="r"/>
              <a:t>‹#›</a:t>
            </a:fld>
            <a:endParaRPr lang="en-U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19100" y="2090058"/>
            <a:ext cx="5399314" cy="4163106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685783" indent="-228594">
              <a:spcBef>
                <a:spcPts val="1200"/>
              </a:spcBef>
              <a:buFont typeface="Courier New" panose="02070309020205020404" pitchFamily="49" charset="0"/>
              <a:buChar char="o"/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1142971" indent="-228594">
              <a:spcBef>
                <a:spcPts val="1200"/>
              </a:spcBef>
              <a:buFont typeface="Wingdings" panose="05000000000000000000" pitchFamily="2" charset="2"/>
              <a:buChar char="§"/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spcBef>
                <a:spcPts val="1200"/>
              </a:spcBef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2057349" indent="-228594">
              <a:spcBef>
                <a:spcPts val="1200"/>
              </a:spcBef>
              <a:buFont typeface="Courier New" panose="02070309020205020404" pitchFamily="49" charset="0"/>
              <a:buChar char="o"/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6381480" y="2090058"/>
            <a:ext cx="5399314" cy="4163106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685783" indent="-228594">
              <a:spcBef>
                <a:spcPts val="1200"/>
              </a:spcBef>
              <a:defRPr lang="en-US" sz="1800" kern="1200" dirty="0" smtClean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>
              <a:spcBef>
                <a:spcPts val="1200"/>
              </a:spcBef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1600160" indent="-228594">
              <a:spcBef>
                <a:spcPts val="1200"/>
              </a:spcBef>
              <a:defRPr lang="en-US" sz="1800" kern="1200" dirty="0" smtClean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2057349" indent="-228594">
              <a:spcBef>
                <a:spcPts val="1200"/>
              </a:spcBef>
              <a:defRPr lang="en-US" sz="1800" kern="1200" dirty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marL="685783" lvl="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600160" lvl="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dirty="0"/>
              <a:t>Fourth level</a:t>
            </a:r>
          </a:p>
          <a:p>
            <a:pPr marL="2057349" lvl="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dirty="0"/>
              <a:t>Fifth level</a:t>
            </a: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419100" y="6408282"/>
            <a:ext cx="3032859" cy="276999"/>
            <a:chOff x="419100" y="6408282"/>
            <a:chExt cx="3032859" cy="276999"/>
          </a:xfrm>
        </p:grpSpPr>
        <p:sp>
          <p:nvSpPr>
            <p:cNvPr id="15" name="Freeform 33"/>
            <p:cNvSpPr>
              <a:spLocks noChangeAspect="1" noEditPoints="1"/>
            </p:cNvSpPr>
            <p:nvPr/>
          </p:nvSpPr>
          <p:spPr bwMode="auto">
            <a:xfrm>
              <a:off x="2092095" y="6447881"/>
              <a:ext cx="191881" cy="197800"/>
            </a:xfrm>
            <a:custGeom>
              <a:avLst/>
              <a:gdLst>
                <a:gd name="T0" fmla="*/ 496 w 626"/>
                <a:gd name="T1" fmla="*/ 549 h 658"/>
                <a:gd name="T2" fmla="*/ 554 w 626"/>
                <a:gd name="T3" fmla="*/ 576 h 658"/>
                <a:gd name="T4" fmla="*/ 445 w 626"/>
                <a:gd name="T5" fmla="*/ 549 h 658"/>
                <a:gd name="T6" fmla="*/ 482 w 626"/>
                <a:gd name="T7" fmla="*/ 576 h 658"/>
                <a:gd name="T8" fmla="*/ 460 w 626"/>
                <a:gd name="T9" fmla="*/ 499 h 658"/>
                <a:gd name="T10" fmla="*/ 432 w 626"/>
                <a:gd name="T11" fmla="*/ 527 h 658"/>
                <a:gd name="T12" fmla="*/ 152 w 626"/>
                <a:gd name="T13" fmla="*/ 549 h 658"/>
                <a:gd name="T14" fmla="*/ 431 w 626"/>
                <a:gd name="T15" fmla="*/ 576 h 658"/>
                <a:gd name="T16" fmla="*/ 119 w 626"/>
                <a:gd name="T17" fmla="*/ 505 h 658"/>
                <a:gd name="T18" fmla="*/ 146 w 626"/>
                <a:gd name="T19" fmla="*/ 533 h 658"/>
                <a:gd name="T20" fmla="*/ 100 w 626"/>
                <a:gd name="T21" fmla="*/ 571 h 658"/>
                <a:gd name="T22" fmla="*/ 140 w 626"/>
                <a:gd name="T23" fmla="*/ 571 h 658"/>
                <a:gd name="T24" fmla="*/ 62 w 626"/>
                <a:gd name="T25" fmla="*/ 571 h 658"/>
                <a:gd name="T26" fmla="*/ 89 w 626"/>
                <a:gd name="T27" fmla="*/ 571 h 658"/>
                <a:gd name="T28" fmla="*/ 109 w 626"/>
                <a:gd name="T29" fmla="*/ 505 h 658"/>
                <a:gd name="T30" fmla="*/ 69 w 626"/>
                <a:gd name="T31" fmla="*/ 505 h 658"/>
                <a:gd name="T32" fmla="*/ 108 w 626"/>
                <a:gd name="T33" fmla="*/ 461 h 658"/>
                <a:gd name="T34" fmla="*/ 74 w 626"/>
                <a:gd name="T35" fmla="*/ 461 h 658"/>
                <a:gd name="T36" fmla="*/ 120 w 626"/>
                <a:gd name="T37" fmla="*/ 489 h 658"/>
                <a:gd name="T38" fmla="*/ 152 w 626"/>
                <a:gd name="T39" fmla="*/ 461 h 658"/>
                <a:gd name="T40" fmla="*/ 190 w 626"/>
                <a:gd name="T41" fmla="*/ 456 h 658"/>
                <a:gd name="T42" fmla="*/ 160 w 626"/>
                <a:gd name="T43" fmla="*/ 484 h 658"/>
                <a:gd name="T44" fmla="*/ 198 w 626"/>
                <a:gd name="T45" fmla="*/ 505 h 658"/>
                <a:gd name="T46" fmla="*/ 164 w 626"/>
                <a:gd name="T47" fmla="*/ 505 h 658"/>
                <a:gd name="T48" fmla="*/ 234 w 626"/>
                <a:gd name="T49" fmla="*/ 456 h 658"/>
                <a:gd name="T50" fmla="*/ 204 w 626"/>
                <a:gd name="T51" fmla="*/ 484 h 658"/>
                <a:gd name="T52" fmla="*/ 243 w 626"/>
                <a:gd name="T53" fmla="*/ 505 h 658"/>
                <a:gd name="T54" fmla="*/ 208 w 626"/>
                <a:gd name="T55" fmla="*/ 505 h 658"/>
                <a:gd name="T56" fmla="*/ 277 w 626"/>
                <a:gd name="T57" fmla="*/ 456 h 658"/>
                <a:gd name="T58" fmla="*/ 248 w 626"/>
                <a:gd name="T59" fmla="*/ 484 h 658"/>
                <a:gd name="T60" fmla="*/ 288 w 626"/>
                <a:gd name="T61" fmla="*/ 505 h 658"/>
                <a:gd name="T62" fmla="*/ 253 w 626"/>
                <a:gd name="T63" fmla="*/ 505 h 658"/>
                <a:gd name="T64" fmla="*/ 297 w 626"/>
                <a:gd name="T65" fmla="*/ 456 h 658"/>
                <a:gd name="T66" fmla="*/ 297 w 626"/>
                <a:gd name="T67" fmla="*/ 489 h 658"/>
                <a:gd name="T68" fmla="*/ 332 w 626"/>
                <a:gd name="T69" fmla="*/ 505 h 658"/>
                <a:gd name="T70" fmla="*/ 297 w 626"/>
                <a:gd name="T71" fmla="*/ 505 h 658"/>
                <a:gd name="T72" fmla="*/ 341 w 626"/>
                <a:gd name="T73" fmla="*/ 456 h 658"/>
                <a:gd name="T74" fmla="*/ 341 w 626"/>
                <a:gd name="T75" fmla="*/ 489 h 658"/>
                <a:gd name="T76" fmla="*/ 377 w 626"/>
                <a:gd name="T77" fmla="*/ 527 h 658"/>
                <a:gd name="T78" fmla="*/ 347 w 626"/>
                <a:gd name="T79" fmla="*/ 499 h 658"/>
                <a:gd name="T80" fmla="*/ 384 w 626"/>
                <a:gd name="T81" fmla="*/ 456 h 658"/>
                <a:gd name="T82" fmla="*/ 386 w 626"/>
                <a:gd name="T83" fmla="*/ 489 h 658"/>
                <a:gd name="T84" fmla="*/ 422 w 626"/>
                <a:gd name="T85" fmla="*/ 527 h 658"/>
                <a:gd name="T86" fmla="*/ 392 w 626"/>
                <a:gd name="T87" fmla="*/ 499 h 658"/>
                <a:gd name="T88" fmla="*/ 424 w 626"/>
                <a:gd name="T89" fmla="*/ 484 h 658"/>
                <a:gd name="T90" fmla="*/ 459 w 626"/>
                <a:gd name="T91" fmla="*/ 484 h 658"/>
                <a:gd name="T92" fmla="*/ 535 w 626"/>
                <a:gd name="T93" fmla="*/ 43 h 658"/>
                <a:gd name="T94" fmla="*/ 84 w 626"/>
                <a:gd name="T95" fmla="*/ 43 h 658"/>
                <a:gd name="T96" fmla="*/ 471 w 626"/>
                <a:gd name="T97" fmla="*/ 456 h 658"/>
                <a:gd name="T98" fmla="*/ 474 w 626"/>
                <a:gd name="T99" fmla="*/ 489 h 658"/>
                <a:gd name="T100" fmla="*/ 513 w 626"/>
                <a:gd name="T101" fmla="*/ 527 h 658"/>
                <a:gd name="T102" fmla="*/ 481 w 626"/>
                <a:gd name="T103" fmla="*/ 499 h 658"/>
                <a:gd name="T104" fmla="*/ 520 w 626"/>
                <a:gd name="T105" fmla="*/ 489 h 658"/>
                <a:gd name="T106" fmla="*/ 546 w 626"/>
                <a:gd name="T107" fmla="*/ 461 h 658"/>
                <a:gd name="T108" fmla="*/ 528 w 626"/>
                <a:gd name="T109" fmla="*/ 533 h 658"/>
                <a:gd name="T110" fmla="*/ 551 w 626"/>
                <a:gd name="T111" fmla="*/ 505 h 658"/>
                <a:gd name="T112" fmla="*/ 584 w 626"/>
                <a:gd name="T113" fmla="*/ 33 h 658"/>
                <a:gd name="T114" fmla="*/ 37 w 626"/>
                <a:gd name="T115" fmla="*/ 402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26" h="658">
                  <a:moveTo>
                    <a:pt x="554" y="576"/>
                  </a:moveTo>
                  <a:lnTo>
                    <a:pt x="554" y="576"/>
                  </a:lnTo>
                  <a:lnTo>
                    <a:pt x="504" y="576"/>
                  </a:lnTo>
                  <a:cubicBezTo>
                    <a:pt x="501" y="576"/>
                    <a:pt x="498" y="574"/>
                    <a:pt x="498" y="571"/>
                  </a:cubicBezTo>
                  <a:lnTo>
                    <a:pt x="496" y="549"/>
                  </a:lnTo>
                  <a:cubicBezTo>
                    <a:pt x="496" y="545"/>
                    <a:pt x="498" y="543"/>
                    <a:pt x="501" y="543"/>
                  </a:cubicBezTo>
                  <a:lnTo>
                    <a:pt x="550" y="543"/>
                  </a:lnTo>
                  <a:cubicBezTo>
                    <a:pt x="553" y="543"/>
                    <a:pt x="556" y="545"/>
                    <a:pt x="556" y="549"/>
                  </a:cubicBezTo>
                  <a:lnTo>
                    <a:pt x="559" y="571"/>
                  </a:lnTo>
                  <a:cubicBezTo>
                    <a:pt x="559" y="574"/>
                    <a:pt x="557" y="576"/>
                    <a:pt x="554" y="576"/>
                  </a:cubicBezTo>
                  <a:close/>
                  <a:moveTo>
                    <a:pt x="482" y="576"/>
                  </a:moveTo>
                  <a:lnTo>
                    <a:pt x="482" y="576"/>
                  </a:lnTo>
                  <a:lnTo>
                    <a:pt x="453" y="576"/>
                  </a:lnTo>
                  <a:cubicBezTo>
                    <a:pt x="450" y="576"/>
                    <a:pt x="447" y="574"/>
                    <a:pt x="447" y="571"/>
                  </a:cubicBezTo>
                  <a:lnTo>
                    <a:pt x="445" y="549"/>
                  </a:lnTo>
                  <a:cubicBezTo>
                    <a:pt x="445" y="545"/>
                    <a:pt x="447" y="543"/>
                    <a:pt x="450" y="543"/>
                  </a:cubicBezTo>
                  <a:lnTo>
                    <a:pt x="480" y="543"/>
                  </a:lnTo>
                  <a:cubicBezTo>
                    <a:pt x="483" y="543"/>
                    <a:pt x="485" y="545"/>
                    <a:pt x="486" y="549"/>
                  </a:cubicBezTo>
                  <a:lnTo>
                    <a:pt x="488" y="571"/>
                  </a:lnTo>
                  <a:cubicBezTo>
                    <a:pt x="488" y="574"/>
                    <a:pt x="486" y="576"/>
                    <a:pt x="482" y="576"/>
                  </a:cubicBezTo>
                  <a:close/>
                  <a:moveTo>
                    <a:pt x="432" y="527"/>
                  </a:moveTo>
                  <a:lnTo>
                    <a:pt x="432" y="527"/>
                  </a:lnTo>
                  <a:lnTo>
                    <a:pt x="431" y="505"/>
                  </a:lnTo>
                  <a:cubicBezTo>
                    <a:pt x="431" y="502"/>
                    <a:pt x="433" y="499"/>
                    <a:pt x="436" y="499"/>
                  </a:cubicBezTo>
                  <a:lnTo>
                    <a:pt x="460" y="499"/>
                  </a:lnTo>
                  <a:cubicBezTo>
                    <a:pt x="463" y="499"/>
                    <a:pt x="466" y="502"/>
                    <a:pt x="466" y="505"/>
                  </a:cubicBezTo>
                  <a:lnTo>
                    <a:pt x="468" y="527"/>
                  </a:lnTo>
                  <a:cubicBezTo>
                    <a:pt x="468" y="530"/>
                    <a:pt x="466" y="533"/>
                    <a:pt x="463" y="533"/>
                  </a:cubicBezTo>
                  <a:lnTo>
                    <a:pt x="438" y="533"/>
                  </a:lnTo>
                  <a:cubicBezTo>
                    <a:pt x="435" y="533"/>
                    <a:pt x="433" y="530"/>
                    <a:pt x="432" y="527"/>
                  </a:cubicBezTo>
                  <a:close/>
                  <a:moveTo>
                    <a:pt x="431" y="576"/>
                  </a:moveTo>
                  <a:lnTo>
                    <a:pt x="431" y="576"/>
                  </a:lnTo>
                  <a:lnTo>
                    <a:pt x="156" y="576"/>
                  </a:lnTo>
                  <a:cubicBezTo>
                    <a:pt x="153" y="576"/>
                    <a:pt x="150" y="574"/>
                    <a:pt x="151" y="571"/>
                  </a:cubicBezTo>
                  <a:lnTo>
                    <a:pt x="152" y="549"/>
                  </a:lnTo>
                  <a:cubicBezTo>
                    <a:pt x="153" y="545"/>
                    <a:pt x="155" y="543"/>
                    <a:pt x="158" y="543"/>
                  </a:cubicBezTo>
                  <a:lnTo>
                    <a:pt x="429" y="543"/>
                  </a:lnTo>
                  <a:cubicBezTo>
                    <a:pt x="432" y="543"/>
                    <a:pt x="435" y="545"/>
                    <a:pt x="435" y="549"/>
                  </a:cubicBezTo>
                  <a:lnTo>
                    <a:pt x="437" y="571"/>
                  </a:lnTo>
                  <a:cubicBezTo>
                    <a:pt x="437" y="574"/>
                    <a:pt x="434" y="576"/>
                    <a:pt x="431" y="576"/>
                  </a:cubicBezTo>
                  <a:close/>
                  <a:moveTo>
                    <a:pt x="146" y="533"/>
                  </a:moveTo>
                  <a:lnTo>
                    <a:pt x="146" y="533"/>
                  </a:lnTo>
                  <a:lnTo>
                    <a:pt x="122" y="533"/>
                  </a:lnTo>
                  <a:cubicBezTo>
                    <a:pt x="119" y="533"/>
                    <a:pt x="117" y="530"/>
                    <a:pt x="117" y="527"/>
                  </a:cubicBezTo>
                  <a:lnTo>
                    <a:pt x="119" y="505"/>
                  </a:lnTo>
                  <a:cubicBezTo>
                    <a:pt x="119" y="502"/>
                    <a:pt x="122" y="499"/>
                    <a:pt x="125" y="499"/>
                  </a:cubicBezTo>
                  <a:lnTo>
                    <a:pt x="149" y="499"/>
                  </a:lnTo>
                  <a:cubicBezTo>
                    <a:pt x="152" y="499"/>
                    <a:pt x="154" y="502"/>
                    <a:pt x="154" y="505"/>
                  </a:cubicBezTo>
                  <a:lnTo>
                    <a:pt x="152" y="527"/>
                  </a:lnTo>
                  <a:cubicBezTo>
                    <a:pt x="152" y="530"/>
                    <a:pt x="149" y="533"/>
                    <a:pt x="146" y="533"/>
                  </a:cubicBezTo>
                  <a:close/>
                  <a:moveTo>
                    <a:pt x="140" y="571"/>
                  </a:moveTo>
                  <a:lnTo>
                    <a:pt x="140" y="571"/>
                  </a:lnTo>
                  <a:cubicBezTo>
                    <a:pt x="140" y="574"/>
                    <a:pt x="137" y="576"/>
                    <a:pt x="134" y="576"/>
                  </a:cubicBezTo>
                  <a:lnTo>
                    <a:pt x="105" y="576"/>
                  </a:lnTo>
                  <a:cubicBezTo>
                    <a:pt x="102" y="576"/>
                    <a:pt x="99" y="574"/>
                    <a:pt x="100" y="571"/>
                  </a:cubicBezTo>
                  <a:lnTo>
                    <a:pt x="102" y="549"/>
                  </a:lnTo>
                  <a:cubicBezTo>
                    <a:pt x="102" y="545"/>
                    <a:pt x="105" y="543"/>
                    <a:pt x="108" y="543"/>
                  </a:cubicBezTo>
                  <a:lnTo>
                    <a:pt x="137" y="543"/>
                  </a:lnTo>
                  <a:cubicBezTo>
                    <a:pt x="140" y="543"/>
                    <a:pt x="142" y="545"/>
                    <a:pt x="142" y="549"/>
                  </a:cubicBezTo>
                  <a:lnTo>
                    <a:pt x="140" y="571"/>
                  </a:lnTo>
                  <a:close/>
                  <a:moveTo>
                    <a:pt x="89" y="571"/>
                  </a:moveTo>
                  <a:lnTo>
                    <a:pt x="89" y="571"/>
                  </a:lnTo>
                  <a:cubicBezTo>
                    <a:pt x="89" y="574"/>
                    <a:pt x="86" y="576"/>
                    <a:pt x="83" y="576"/>
                  </a:cubicBezTo>
                  <a:lnTo>
                    <a:pt x="66" y="576"/>
                  </a:lnTo>
                  <a:cubicBezTo>
                    <a:pt x="63" y="576"/>
                    <a:pt x="61" y="574"/>
                    <a:pt x="62" y="571"/>
                  </a:cubicBezTo>
                  <a:lnTo>
                    <a:pt x="64" y="549"/>
                  </a:lnTo>
                  <a:cubicBezTo>
                    <a:pt x="65" y="545"/>
                    <a:pt x="67" y="543"/>
                    <a:pt x="70" y="543"/>
                  </a:cubicBezTo>
                  <a:lnTo>
                    <a:pt x="87" y="543"/>
                  </a:lnTo>
                  <a:cubicBezTo>
                    <a:pt x="90" y="543"/>
                    <a:pt x="92" y="545"/>
                    <a:pt x="92" y="549"/>
                  </a:cubicBezTo>
                  <a:lnTo>
                    <a:pt x="89" y="571"/>
                  </a:lnTo>
                  <a:close/>
                  <a:moveTo>
                    <a:pt x="69" y="505"/>
                  </a:moveTo>
                  <a:lnTo>
                    <a:pt x="69" y="505"/>
                  </a:lnTo>
                  <a:cubicBezTo>
                    <a:pt x="70" y="502"/>
                    <a:pt x="72" y="499"/>
                    <a:pt x="75" y="499"/>
                  </a:cubicBezTo>
                  <a:lnTo>
                    <a:pt x="105" y="499"/>
                  </a:lnTo>
                  <a:cubicBezTo>
                    <a:pt x="107" y="499"/>
                    <a:pt x="110" y="502"/>
                    <a:pt x="109" y="505"/>
                  </a:cubicBezTo>
                  <a:lnTo>
                    <a:pt x="107" y="527"/>
                  </a:lnTo>
                  <a:cubicBezTo>
                    <a:pt x="107" y="530"/>
                    <a:pt x="104" y="533"/>
                    <a:pt x="101" y="533"/>
                  </a:cubicBezTo>
                  <a:lnTo>
                    <a:pt x="71" y="533"/>
                  </a:lnTo>
                  <a:cubicBezTo>
                    <a:pt x="69" y="533"/>
                    <a:pt x="66" y="530"/>
                    <a:pt x="67" y="527"/>
                  </a:cubicBezTo>
                  <a:lnTo>
                    <a:pt x="69" y="505"/>
                  </a:lnTo>
                  <a:close/>
                  <a:moveTo>
                    <a:pt x="74" y="461"/>
                  </a:moveTo>
                  <a:lnTo>
                    <a:pt x="74" y="461"/>
                  </a:lnTo>
                  <a:cubicBezTo>
                    <a:pt x="75" y="458"/>
                    <a:pt x="77" y="456"/>
                    <a:pt x="80" y="456"/>
                  </a:cubicBezTo>
                  <a:lnTo>
                    <a:pt x="103" y="456"/>
                  </a:lnTo>
                  <a:cubicBezTo>
                    <a:pt x="106" y="456"/>
                    <a:pt x="108" y="458"/>
                    <a:pt x="108" y="461"/>
                  </a:cubicBezTo>
                  <a:lnTo>
                    <a:pt x="106" y="484"/>
                  </a:lnTo>
                  <a:cubicBezTo>
                    <a:pt x="105" y="487"/>
                    <a:pt x="103" y="489"/>
                    <a:pt x="100" y="489"/>
                  </a:cubicBezTo>
                  <a:lnTo>
                    <a:pt x="77" y="489"/>
                  </a:lnTo>
                  <a:cubicBezTo>
                    <a:pt x="74" y="489"/>
                    <a:pt x="72" y="487"/>
                    <a:pt x="72" y="484"/>
                  </a:cubicBezTo>
                  <a:lnTo>
                    <a:pt x="74" y="461"/>
                  </a:lnTo>
                  <a:close/>
                  <a:moveTo>
                    <a:pt x="152" y="461"/>
                  </a:moveTo>
                  <a:lnTo>
                    <a:pt x="152" y="461"/>
                  </a:lnTo>
                  <a:lnTo>
                    <a:pt x="150" y="484"/>
                  </a:lnTo>
                  <a:cubicBezTo>
                    <a:pt x="150" y="487"/>
                    <a:pt x="147" y="489"/>
                    <a:pt x="144" y="489"/>
                  </a:cubicBezTo>
                  <a:lnTo>
                    <a:pt x="120" y="489"/>
                  </a:lnTo>
                  <a:cubicBezTo>
                    <a:pt x="117" y="489"/>
                    <a:pt x="115" y="487"/>
                    <a:pt x="115" y="484"/>
                  </a:cubicBezTo>
                  <a:lnTo>
                    <a:pt x="118" y="461"/>
                  </a:lnTo>
                  <a:cubicBezTo>
                    <a:pt x="118" y="458"/>
                    <a:pt x="121" y="456"/>
                    <a:pt x="123" y="456"/>
                  </a:cubicBezTo>
                  <a:lnTo>
                    <a:pt x="147" y="456"/>
                  </a:lnTo>
                  <a:cubicBezTo>
                    <a:pt x="150" y="456"/>
                    <a:pt x="152" y="458"/>
                    <a:pt x="152" y="461"/>
                  </a:cubicBezTo>
                  <a:close/>
                  <a:moveTo>
                    <a:pt x="160" y="484"/>
                  </a:moveTo>
                  <a:lnTo>
                    <a:pt x="160" y="484"/>
                  </a:lnTo>
                  <a:lnTo>
                    <a:pt x="161" y="461"/>
                  </a:lnTo>
                  <a:cubicBezTo>
                    <a:pt x="161" y="458"/>
                    <a:pt x="164" y="456"/>
                    <a:pt x="167" y="456"/>
                  </a:cubicBezTo>
                  <a:lnTo>
                    <a:pt x="190" y="456"/>
                  </a:lnTo>
                  <a:cubicBezTo>
                    <a:pt x="193" y="456"/>
                    <a:pt x="195" y="458"/>
                    <a:pt x="195" y="461"/>
                  </a:cubicBezTo>
                  <a:lnTo>
                    <a:pt x="194" y="484"/>
                  </a:lnTo>
                  <a:cubicBezTo>
                    <a:pt x="194" y="487"/>
                    <a:pt x="191" y="489"/>
                    <a:pt x="188" y="489"/>
                  </a:cubicBezTo>
                  <a:lnTo>
                    <a:pt x="165" y="489"/>
                  </a:lnTo>
                  <a:cubicBezTo>
                    <a:pt x="162" y="489"/>
                    <a:pt x="159" y="487"/>
                    <a:pt x="160" y="484"/>
                  </a:cubicBezTo>
                  <a:close/>
                  <a:moveTo>
                    <a:pt x="164" y="505"/>
                  </a:moveTo>
                  <a:lnTo>
                    <a:pt x="164" y="505"/>
                  </a:lnTo>
                  <a:cubicBezTo>
                    <a:pt x="164" y="502"/>
                    <a:pt x="167" y="499"/>
                    <a:pt x="170" y="499"/>
                  </a:cubicBezTo>
                  <a:lnTo>
                    <a:pt x="193" y="499"/>
                  </a:lnTo>
                  <a:cubicBezTo>
                    <a:pt x="196" y="499"/>
                    <a:pt x="199" y="502"/>
                    <a:pt x="198" y="505"/>
                  </a:cubicBezTo>
                  <a:lnTo>
                    <a:pt x="197" y="527"/>
                  </a:lnTo>
                  <a:cubicBezTo>
                    <a:pt x="197" y="530"/>
                    <a:pt x="194" y="533"/>
                    <a:pt x="191" y="533"/>
                  </a:cubicBezTo>
                  <a:lnTo>
                    <a:pt x="167" y="533"/>
                  </a:lnTo>
                  <a:cubicBezTo>
                    <a:pt x="164" y="533"/>
                    <a:pt x="162" y="530"/>
                    <a:pt x="162" y="527"/>
                  </a:cubicBezTo>
                  <a:lnTo>
                    <a:pt x="164" y="505"/>
                  </a:lnTo>
                  <a:close/>
                  <a:moveTo>
                    <a:pt x="204" y="484"/>
                  </a:moveTo>
                  <a:lnTo>
                    <a:pt x="204" y="484"/>
                  </a:lnTo>
                  <a:lnTo>
                    <a:pt x="205" y="461"/>
                  </a:lnTo>
                  <a:cubicBezTo>
                    <a:pt x="205" y="458"/>
                    <a:pt x="208" y="456"/>
                    <a:pt x="210" y="456"/>
                  </a:cubicBezTo>
                  <a:lnTo>
                    <a:pt x="234" y="456"/>
                  </a:lnTo>
                  <a:cubicBezTo>
                    <a:pt x="237" y="456"/>
                    <a:pt x="239" y="458"/>
                    <a:pt x="239" y="461"/>
                  </a:cubicBezTo>
                  <a:lnTo>
                    <a:pt x="238" y="484"/>
                  </a:lnTo>
                  <a:cubicBezTo>
                    <a:pt x="238" y="487"/>
                    <a:pt x="235" y="489"/>
                    <a:pt x="232" y="489"/>
                  </a:cubicBezTo>
                  <a:lnTo>
                    <a:pt x="209" y="489"/>
                  </a:lnTo>
                  <a:cubicBezTo>
                    <a:pt x="206" y="489"/>
                    <a:pt x="204" y="487"/>
                    <a:pt x="204" y="484"/>
                  </a:cubicBezTo>
                  <a:close/>
                  <a:moveTo>
                    <a:pt x="208" y="505"/>
                  </a:moveTo>
                  <a:lnTo>
                    <a:pt x="208" y="505"/>
                  </a:lnTo>
                  <a:cubicBezTo>
                    <a:pt x="208" y="502"/>
                    <a:pt x="211" y="499"/>
                    <a:pt x="214" y="499"/>
                  </a:cubicBezTo>
                  <a:lnTo>
                    <a:pt x="238" y="499"/>
                  </a:lnTo>
                  <a:cubicBezTo>
                    <a:pt x="241" y="499"/>
                    <a:pt x="243" y="502"/>
                    <a:pt x="243" y="505"/>
                  </a:cubicBezTo>
                  <a:lnTo>
                    <a:pt x="242" y="527"/>
                  </a:lnTo>
                  <a:cubicBezTo>
                    <a:pt x="242" y="530"/>
                    <a:pt x="240" y="533"/>
                    <a:pt x="237" y="533"/>
                  </a:cubicBezTo>
                  <a:lnTo>
                    <a:pt x="212" y="533"/>
                  </a:lnTo>
                  <a:cubicBezTo>
                    <a:pt x="209" y="533"/>
                    <a:pt x="207" y="530"/>
                    <a:pt x="207" y="527"/>
                  </a:cubicBezTo>
                  <a:lnTo>
                    <a:pt x="208" y="505"/>
                  </a:lnTo>
                  <a:close/>
                  <a:moveTo>
                    <a:pt x="248" y="484"/>
                  </a:moveTo>
                  <a:lnTo>
                    <a:pt x="248" y="484"/>
                  </a:lnTo>
                  <a:lnTo>
                    <a:pt x="248" y="461"/>
                  </a:lnTo>
                  <a:cubicBezTo>
                    <a:pt x="249" y="458"/>
                    <a:pt x="251" y="456"/>
                    <a:pt x="254" y="456"/>
                  </a:cubicBezTo>
                  <a:lnTo>
                    <a:pt x="277" y="456"/>
                  </a:lnTo>
                  <a:cubicBezTo>
                    <a:pt x="280" y="456"/>
                    <a:pt x="282" y="458"/>
                    <a:pt x="282" y="461"/>
                  </a:cubicBezTo>
                  <a:lnTo>
                    <a:pt x="282" y="484"/>
                  </a:lnTo>
                  <a:cubicBezTo>
                    <a:pt x="282" y="487"/>
                    <a:pt x="280" y="489"/>
                    <a:pt x="277" y="489"/>
                  </a:cubicBezTo>
                  <a:lnTo>
                    <a:pt x="253" y="489"/>
                  </a:lnTo>
                  <a:cubicBezTo>
                    <a:pt x="250" y="489"/>
                    <a:pt x="248" y="487"/>
                    <a:pt x="248" y="484"/>
                  </a:cubicBezTo>
                  <a:close/>
                  <a:moveTo>
                    <a:pt x="253" y="505"/>
                  </a:moveTo>
                  <a:lnTo>
                    <a:pt x="253" y="505"/>
                  </a:lnTo>
                  <a:cubicBezTo>
                    <a:pt x="253" y="502"/>
                    <a:pt x="255" y="499"/>
                    <a:pt x="258" y="499"/>
                  </a:cubicBezTo>
                  <a:lnTo>
                    <a:pt x="282" y="499"/>
                  </a:lnTo>
                  <a:cubicBezTo>
                    <a:pt x="285" y="499"/>
                    <a:pt x="288" y="502"/>
                    <a:pt x="288" y="505"/>
                  </a:cubicBezTo>
                  <a:lnTo>
                    <a:pt x="287" y="527"/>
                  </a:lnTo>
                  <a:cubicBezTo>
                    <a:pt x="287" y="530"/>
                    <a:pt x="285" y="533"/>
                    <a:pt x="282" y="533"/>
                  </a:cubicBezTo>
                  <a:lnTo>
                    <a:pt x="258" y="533"/>
                  </a:lnTo>
                  <a:cubicBezTo>
                    <a:pt x="255" y="533"/>
                    <a:pt x="252" y="530"/>
                    <a:pt x="252" y="527"/>
                  </a:cubicBezTo>
                  <a:lnTo>
                    <a:pt x="253" y="505"/>
                  </a:lnTo>
                  <a:close/>
                  <a:moveTo>
                    <a:pt x="297" y="489"/>
                  </a:moveTo>
                  <a:lnTo>
                    <a:pt x="297" y="489"/>
                  </a:lnTo>
                  <a:cubicBezTo>
                    <a:pt x="294" y="489"/>
                    <a:pt x="292" y="487"/>
                    <a:pt x="292" y="484"/>
                  </a:cubicBezTo>
                  <a:lnTo>
                    <a:pt x="292" y="461"/>
                  </a:lnTo>
                  <a:cubicBezTo>
                    <a:pt x="292" y="458"/>
                    <a:pt x="294" y="456"/>
                    <a:pt x="297" y="456"/>
                  </a:cubicBezTo>
                  <a:lnTo>
                    <a:pt x="321" y="456"/>
                  </a:lnTo>
                  <a:cubicBezTo>
                    <a:pt x="324" y="456"/>
                    <a:pt x="326" y="458"/>
                    <a:pt x="326" y="461"/>
                  </a:cubicBezTo>
                  <a:lnTo>
                    <a:pt x="326" y="484"/>
                  </a:lnTo>
                  <a:cubicBezTo>
                    <a:pt x="326" y="487"/>
                    <a:pt x="324" y="489"/>
                    <a:pt x="321" y="489"/>
                  </a:cubicBezTo>
                  <a:lnTo>
                    <a:pt x="297" y="489"/>
                  </a:lnTo>
                  <a:close/>
                  <a:moveTo>
                    <a:pt x="297" y="505"/>
                  </a:moveTo>
                  <a:lnTo>
                    <a:pt x="297" y="505"/>
                  </a:lnTo>
                  <a:cubicBezTo>
                    <a:pt x="297" y="502"/>
                    <a:pt x="300" y="499"/>
                    <a:pt x="303" y="499"/>
                  </a:cubicBezTo>
                  <a:lnTo>
                    <a:pt x="327" y="499"/>
                  </a:lnTo>
                  <a:cubicBezTo>
                    <a:pt x="330" y="499"/>
                    <a:pt x="332" y="502"/>
                    <a:pt x="332" y="505"/>
                  </a:cubicBezTo>
                  <a:lnTo>
                    <a:pt x="332" y="527"/>
                  </a:lnTo>
                  <a:cubicBezTo>
                    <a:pt x="332" y="530"/>
                    <a:pt x="330" y="533"/>
                    <a:pt x="327" y="533"/>
                  </a:cubicBezTo>
                  <a:lnTo>
                    <a:pt x="303" y="533"/>
                  </a:lnTo>
                  <a:cubicBezTo>
                    <a:pt x="300" y="533"/>
                    <a:pt x="297" y="530"/>
                    <a:pt x="297" y="527"/>
                  </a:cubicBezTo>
                  <a:lnTo>
                    <a:pt x="297" y="505"/>
                  </a:lnTo>
                  <a:close/>
                  <a:moveTo>
                    <a:pt x="341" y="489"/>
                  </a:moveTo>
                  <a:lnTo>
                    <a:pt x="341" y="489"/>
                  </a:lnTo>
                  <a:cubicBezTo>
                    <a:pt x="338" y="489"/>
                    <a:pt x="336" y="487"/>
                    <a:pt x="336" y="484"/>
                  </a:cubicBezTo>
                  <a:lnTo>
                    <a:pt x="336" y="461"/>
                  </a:lnTo>
                  <a:cubicBezTo>
                    <a:pt x="336" y="458"/>
                    <a:pt x="338" y="456"/>
                    <a:pt x="341" y="456"/>
                  </a:cubicBezTo>
                  <a:lnTo>
                    <a:pt x="364" y="456"/>
                  </a:lnTo>
                  <a:cubicBezTo>
                    <a:pt x="367" y="456"/>
                    <a:pt x="370" y="458"/>
                    <a:pt x="370" y="461"/>
                  </a:cubicBezTo>
                  <a:lnTo>
                    <a:pt x="370" y="484"/>
                  </a:lnTo>
                  <a:cubicBezTo>
                    <a:pt x="370" y="487"/>
                    <a:pt x="368" y="489"/>
                    <a:pt x="365" y="489"/>
                  </a:cubicBezTo>
                  <a:lnTo>
                    <a:pt x="341" y="489"/>
                  </a:lnTo>
                  <a:close/>
                  <a:moveTo>
                    <a:pt x="347" y="499"/>
                  </a:moveTo>
                  <a:lnTo>
                    <a:pt x="347" y="499"/>
                  </a:lnTo>
                  <a:lnTo>
                    <a:pt x="371" y="499"/>
                  </a:lnTo>
                  <a:cubicBezTo>
                    <a:pt x="374" y="499"/>
                    <a:pt x="377" y="502"/>
                    <a:pt x="377" y="505"/>
                  </a:cubicBezTo>
                  <a:lnTo>
                    <a:pt x="377" y="527"/>
                  </a:lnTo>
                  <a:cubicBezTo>
                    <a:pt x="378" y="530"/>
                    <a:pt x="375" y="533"/>
                    <a:pt x="372" y="533"/>
                  </a:cubicBezTo>
                  <a:lnTo>
                    <a:pt x="348" y="533"/>
                  </a:lnTo>
                  <a:cubicBezTo>
                    <a:pt x="345" y="533"/>
                    <a:pt x="342" y="530"/>
                    <a:pt x="342" y="527"/>
                  </a:cubicBezTo>
                  <a:lnTo>
                    <a:pt x="342" y="505"/>
                  </a:lnTo>
                  <a:cubicBezTo>
                    <a:pt x="342" y="502"/>
                    <a:pt x="344" y="499"/>
                    <a:pt x="347" y="499"/>
                  </a:cubicBezTo>
                  <a:close/>
                  <a:moveTo>
                    <a:pt x="386" y="489"/>
                  </a:moveTo>
                  <a:lnTo>
                    <a:pt x="386" y="489"/>
                  </a:lnTo>
                  <a:cubicBezTo>
                    <a:pt x="383" y="489"/>
                    <a:pt x="380" y="487"/>
                    <a:pt x="380" y="484"/>
                  </a:cubicBezTo>
                  <a:lnTo>
                    <a:pt x="379" y="461"/>
                  </a:lnTo>
                  <a:cubicBezTo>
                    <a:pt x="379" y="458"/>
                    <a:pt x="381" y="456"/>
                    <a:pt x="384" y="456"/>
                  </a:cubicBezTo>
                  <a:lnTo>
                    <a:pt x="408" y="456"/>
                  </a:lnTo>
                  <a:cubicBezTo>
                    <a:pt x="411" y="456"/>
                    <a:pt x="413" y="458"/>
                    <a:pt x="413" y="461"/>
                  </a:cubicBezTo>
                  <a:lnTo>
                    <a:pt x="414" y="484"/>
                  </a:lnTo>
                  <a:cubicBezTo>
                    <a:pt x="415" y="487"/>
                    <a:pt x="412" y="489"/>
                    <a:pt x="409" y="489"/>
                  </a:cubicBezTo>
                  <a:lnTo>
                    <a:pt x="386" y="489"/>
                  </a:lnTo>
                  <a:close/>
                  <a:moveTo>
                    <a:pt x="392" y="499"/>
                  </a:moveTo>
                  <a:lnTo>
                    <a:pt x="392" y="499"/>
                  </a:lnTo>
                  <a:lnTo>
                    <a:pt x="416" y="499"/>
                  </a:lnTo>
                  <a:cubicBezTo>
                    <a:pt x="419" y="499"/>
                    <a:pt x="421" y="502"/>
                    <a:pt x="421" y="505"/>
                  </a:cubicBezTo>
                  <a:lnTo>
                    <a:pt x="422" y="527"/>
                  </a:lnTo>
                  <a:cubicBezTo>
                    <a:pt x="423" y="530"/>
                    <a:pt x="420" y="533"/>
                    <a:pt x="417" y="533"/>
                  </a:cubicBezTo>
                  <a:lnTo>
                    <a:pt x="393" y="533"/>
                  </a:lnTo>
                  <a:cubicBezTo>
                    <a:pt x="390" y="533"/>
                    <a:pt x="388" y="530"/>
                    <a:pt x="387" y="527"/>
                  </a:cubicBezTo>
                  <a:lnTo>
                    <a:pt x="387" y="505"/>
                  </a:lnTo>
                  <a:cubicBezTo>
                    <a:pt x="386" y="502"/>
                    <a:pt x="389" y="499"/>
                    <a:pt x="392" y="499"/>
                  </a:cubicBezTo>
                  <a:close/>
                  <a:moveTo>
                    <a:pt x="459" y="484"/>
                  </a:moveTo>
                  <a:lnTo>
                    <a:pt x="459" y="484"/>
                  </a:lnTo>
                  <a:cubicBezTo>
                    <a:pt x="459" y="487"/>
                    <a:pt x="457" y="489"/>
                    <a:pt x="454" y="489"/>
                  </a:cubicBezTo>
                  <a:lnTo>
                    <a:pt x="430" y="489"/>
                  </a:lnTo>
                  <a:cubicBezTo>
                    <a:pt x="427" y="489"/>
                    <a:pt x="424" y="487"/>
                    <a:pt x="424" y="484"/>
                  </a:cubicBezTo>
                  <a:lnTo>
                    <a:pt x="423" y="461"/>
                  </a:lnTo>
                  <a:cubicBezTo>
                    <a:pt x="423" y="458"/>
                    <a:pt x="425" y="456"/>
                    <a:pt x="428" y="456"/>
                  </a:cubicBezTo>
                  <a:lnTo>
                    <a:pt x="451" y="456"/>
                  </a:lnTo>
                  <a:cubicBezTo>
                    <a:pt x="454" y="456"/>
                    <a:pt x="457" y="458"/>
                    <a:pt x="457" y="461"/>
                  </a:cubicBezTo>
                  <a:lnTo>
                    <a:pt x="459" y="484"/>
                  </a:lnTo>
                  <a:close/>
                  <a:moveTo>
                    <a:pt x="84" y="43"/>
                  </a:moveTo>
                  <a:lnTo>
                    <a:pt x="84" y="43"/>
                  </a:lnTo>
                  <a:cubicBezTo>
                    <a:pt x="84" y="41"/>
                    <a:pt x="86" y="39"/>
                    <a:pt x="88" y="39"/>
                  </a:cubicBezTo>
                  <a:lnTo>
                    <a:pt x="530" y="39"/>
                  </a:lnTo>
                  <a:cubicBezTo>
                    <a:pt x="533" y="39"/>
                    <a:pt x="535" y="41"/>
                    <a:pt x="535" y="43"/>
                  </a:cubicBezTo>
                  <a:lnTo>
                    <a:pt x="535" y="358"/>
                  </a:lnTo>
                  <a:cubicBezTo>
                    <a:pt x="535" y="360"/>
                    <a:pt x="533" y="362"/>
                    <a:pt x="530" y="362"/>
                  </a:cubicBezTo>
                  <a:lnTo>
                    <a:pt x="88" y="362"/>
                  </a:lnTo>
                  <a:cubicBezTo>
                    <a:pt x="86" y="362"/>
                    <a:pt x="84" y="360"/>
                    <a:pt x="84" y="358"/>
                  </a:cubicBezTo>
                  <a:lnTo>
                    <a:pt x="84" y="43"/>
                  </a:lnTo>
                  <a:close/>
                  <a:moveTo>
                    <a:pt x="474" y="489"/>
                  </a:moveTo>
                  <a:lnTo>
                    <a:pt x="474" y="489"/>
                  </a:lnTo>
                  <a:cubicBezTo>
                    <a:pt x="471" y="489"/>
                    <a:pt x="469" y="487"/>
                    <a:pt x="468" y="484"/>
                  </a:cubicBezTo>
                  <a:lnTo>
                    <a:pt x="467" y="461"/>
                  </a:lnTo>
                  <a:cubicBezTo>
                    <a:pt x="466" y="458"/>
                    <a:pt x="468" y="456"/>
                    <a:pt x="471" y="456"/>
                  </a:cubicBezTo>
                  <a:lnTo>
                    <a:pt x="495" y="456"/>
                  </a:lnTo>
                  <a:cubicBezTo>
                    <a:pt x="498" y="456"/>
                    <a:pt x="500" y="458"/>
                    <a:pt x="500" y="461"/>
                  </a:cubicBezTo>
                  <a:lnTo>
                    <a:pt x="503" y="484"/>
                  </a:lnTo>
                  <a:cubicBezTo>
                    <a:pt x="503" y="487"/>
                    <a:pt x="501" y="489"/>
                    <a:pt x="498" y="489"/>
                  </a:cubicBezTo>
                  <a:lnTo>
                    <a:pt x="474" y="489"/>
                  </a:lnTo>
                  <a:close/>
                  <a:moveTo>
                    <a:pt x="481" y="499"/>
                  </a:moveTo>
                  <a:lnTo>
                    <a:pt x="481" y="499"/>
                  </a:lnTo>
                  <a:lnTo>
                    <a:pt x="505" y="499"/>
                  </a:lnTo>
                  <a:cubicBezTo>
                    <a:pt x="507" y="499"/>
                    <a:pt x="510" y="502"/>
                    <a:pt x="510" y="505"/>
                  </a:cubicBezTo>
                  <a:lnTo>
                    <a:pt x="513" y="527"/>
                  </a:lnTo>
                  <a:cubicBezTo>
                    <a:pt x="513" y="530"/>
                    <a:pt x="511" y="533"/>
                    <a:pt x="508" y="533"/>
                  </a:cubicBezTo>
                  <a:lnTo>
                    <a:pt x="483" y="533"/>
                  </a:lnTo>
                  <a:cubicBezTo>
                    <a:pt x="480" y="533"/>
                    <a:pt x="478" y="530"/>
                    <a:pt x="478" y="527"/>
                  </a:cubicBezTo>
                  <a:lnTo>
                    <a:pt x="476" y="505"/>
                  </a:lnTo>
                  <a:cubicBezTo>
                    <a:pt x="475" y="502"/>
                    <a:pt x="478" y="499"/>
                    <a:pt x="481" y="499"/>
                  </a:cubicBezTo>
                  <a:close/>
                  <a:moveTo>
                    <a:pt x="546" y="461"/>
                  </a:moveTo>
                  <a:lnTo>
                    <a:pt x="546" y="461"/>
                  </a:lnTo>
                  <a:lnTo>
                    <a:pt x="548" y="484"/>
                  </a:lnTo>
                  <a:cubicBezTo>
                    <a:pt x="549" y="487"/>
                    <a:pt x="547" y="489"/>
                    <a:pt x="544" y="489"/>
                  </a:cubicBezTo>
                  <a:lnTo>
                    <a:pt x="520" y="489"/>
                  </a:lnTo>
                  <a:cubicBezTo>
                    <a:pt x="517" y="489"/>
                    <a:pt x="514" y="487"/>
                    <a:pt x="514" y="484"/>
                  </a:cubicBezTo>
                  <a:lnTo>
                    <a:pt x="512" y="461"/>
                  </a:lnTo>
                  <a:cubicBezTo>
                    <a:pt x="512" y="458"/>
                    <a:pt x="514" y="456"/>
                    <a:pt x="516" y="456"/>
                  </a:cubicBezTo>
                  <a:lnTo>
                    <a:pt x="540" y="456"/>
                  </a:lnTo>
                  <a:cubicBezTo>
                    <a:pt x="543" y="456"/>
                    <a:pt x="545" y="458"/>
                    <a:pt x="546" y="461"/>
                  </a:cubicBezTo>
                  <a:close/>
                  <a:moveTo>
                    <a:pt x="551" y="505"/>
                  </a:moveTo>
                  <a:lnTo>
                    <a:pt x="551" y="505"/>
                  </a:lnTo>
                  <a:lnTo>
                    <a:pt x="554" y="527"/>
                  </a:lnTo>
                  <a:cubicBezTo>
                    <a:pt x="554" y="530"/>
                    <a:pt x="552" y="533"/>
                    <a:pt x="549" y="533"/>
                  </a:cubicBezTo>
                  <a:lnTo>
                    <a:pt x="528" y="533"/>
                  </a:lnTo>
                  <a:cubicBezTo>
                    <a:pt x="525" y="533"/>
                    <a:pt x="522" y="530"/>
                    <a:pt x="522" y="527"/>
                  </a:cubicBezTo>
                  <a:lnTo>
                    <a:pt x="520" y="505"/>
                  </a:lnTo>
                  <a:cubicBezTo>
                    <a:pt x="520" y="502"/>
                    <a:pt x="522" y="499"/>
                    <a:pt x="525" y="499"/>
                  </a:cubicBezTo>
                  <a:lnTo>
                    <a:pt x="545" y="499"/>
                  </a:lnTo>
                  <a:cubicBezTo>
                    <a:pt x="548" y="499"/>
                    <a:pt x="551" y="502"/>
                    <a:pt x="551" y="505"/>
                  </a:cubicBezTo>
                  <a:close/>
                  <a:moveTo>
                    <a:pt x="623" y="625"/>
                  </a:moveTo>
                  <a:lnTo>
                    <a:pt x="623" y="625"/>
                  </a:lnTo>
                  <a:lnTo>
                    <a:pt x="584" y="402"/>
                  </a:lnTo>
                  <a:lnTo>
                    <a:pt x="584" y="402"/>
                  </a:lnTo>
                  <a:lnTo>
                    <a:pt x="584" y="33"/>
                  </a:lnTo>
                  <a:cubicBezTo>
                    <a:pt x="584" y="14"/>
                    <a:pt x="569" y="0"/>
                    <a:pt x="551" y="0"/>
                  </a:cubicBezTo>
                  <a:lnTo>
                    <a:pt x="70" y="0"/>
                  </a:lnTo>
                  <a:cubicBezTo>
                    <a:pt x="52" y="0"/>
                    <a:pt x="37" y="14"/>
                    <a:pt x="37" y="33"/>
                  </a:cubicBezTo>
                  <a:lnTo>
                    <a:pt x="37" y="402"/>
                  </a:lnTo>
                  <a:lnTo>
                    <a:pt x="37" y="402"/>
                  </a:lnTo>
                  <a:lnTo>
                    <a:pt x="2" y="625"/>
                  </a:lnTo>
                  <a:cubicBezTo>
                    <a:pt x="0" y="643"/>
                    <a:pt x="13" y="658"/>
                    <a:pt x="34" y="658"/>
                  </a:cubicBezTo>
                  <a:lnTo>
                    <a:pt x="592" y="658"/>
                  </a:lnTo>
                  <a:cubicBezTo>
                    <a:pt x="612" y="658"/>
                    <a:pt x="626" y="643"/>
                    <a:pt x="623" y="625"/>
                  </a:cubicBezTo>
                  <a:close/>
                </a:path>
              </a:pathLst>
            </a:custGeom>
            <a:solidFill>
              <a:srgbClr val="133A6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 dirty="0">
                <a:solidFill>
                  <a:srgbClr val="F5A34F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266390" y="6408282"/>
              <a:ext cx="118556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133A64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www.nestcc.org</a:t>
              </a:r>
            </a:p>
          </p:txBody>
        </p:sp>
        <p:sp>
          <p:nvSpPr>
            <p:cNvPr id="17" name="Freeform 183"/>
            <p:cNvSpPr>
              <a:spLocks noChangeAspect="1"/>
            </p:cNvSpPr>
            <p:nvPr/>
          </p:nvSpPr>
          <p:spPr bwMode="auto">
            <a:xfrm>
              <a:off x="419100" y="6447881"/>
              <a:ext cx="243820" cy="197800"/>
            </a:xfrm>
            <a:custGeom>
              <a:avLst/>
              <a:gdLst>
                <a:gd name="T0" fmla="*/ 142 w 142"/>
                <a:gd name="T1" fmla="*/ 13 h 115"/>
                <a:gd name="T2" fmla="*/ 125 w 142"/>
                <a:gd name="T3" fmla="*/ 18 h 115"/>
                <a:gd name="T4" fmla="*/ 138 w 142"/>
                <a:gd name="T5" fmla="*/ 2 h 115"/>
                <a:gd name="T6" fmla="*/ 120 w 142"/>
                <a:gd name="T7" fmla="*/ 9 h 115"/>
                <a:gd name="T8" fmla="*/ 98 w 142"/>
                <a:gd name="T9" fmla="*/ 0 h 115"/>
                <a:gd name="T10" fmla="*/ 69 w 142"/>
                <a:gd name="T11" fmla="*/ 29 h 115"/>
                <a:gd name="T12" fmla="*/ 70 w 142"/>
                <a:gd name="T13" fmla="*/ 36 h 115"/>
                <a:gd name="T14" fmla="*/ 10 w 142"/>
                <a:gd name="T15" fmla="*/ 5 h 115"/>
                <a:gd name="T16" fmla="*/ 6 w 142"/>
                <a:gd name="T17" fmla="*/ 20 h 115"/>
                <a:gd name="T18" fmla="*/ 19 w 142"/>
                <a:gd name="T19" fmla="*/ 44 h 115"/>
                <a:gd name="T20" fmla="*/ 5 w 142"/>
                <a:gd name="T21" fmla="*/ 40 h 115"/>
                <a:gd name="T22" fmla="*/ 5 w 142"/>
                <a:gd name="T23" fmla="*/ 41 h 115"/>
                <a:gd name="T24" fmla="*/ 29 w 142"/>
                <a:gd name="T25" fmla="*/ 69 h 115"/>
                <a:gd name="T26" fmla="*/ 21 w 142"/>
                <a:gd name="T27" fmla="*/ 70 h 115"/>
                <a:gd name="T28" fmla="*/ 16 w 142"/>
                <a:gd name="T29" fmla="*/ 70 h 115"/>
                <a:gd name="T30" fmla="*/ 43 w 142"/>
                <a:gd name="T31" fmla="*/ 90 h 115"/>
                <a:gd name="T32" fmla="*/ 7 w 142"/>
                <a:gd name="T33" fmla="*/ 103 h 115"/>
                <a:gd name="T34" fmla="*/ 0 w 142"/>
                <a:gd name="T35" fmla="*/ 102 h 115"/>
                <a:gd name="T36" fmla="*/ 44 w 142"/>
                <a:gd name="T37" fmla="*/ 115 h 115"/>
                <a:gd name="T38" fmla="*/ 128 w 142"/>
                <a:gd name="T39" fmla="*/ 32 h 115"/>
                <a:gd name="T40" fmla="*/ 127 w 142"/>
                <a:gd name="T41" fmla="*/ 28 h 115"/>
                <a:gd name="T42" fmla="*/ 142 w 142"/>
                <a:gd name="T43" fmla="*/ 1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2" h="115">
                  <a:moveTo>
                    <a:pt x="142" y="13"/>
                  </a:moveTo>
                  <a:cubicBezTo>
                    <a:pt x="137" y="16"/>
                    <a:pt x="131" y="17"/>
                    <a:pt x="125" y="18"/>
                  </a:cubicBezTo>
                  <a:cubicBezTo>
                    <a:pt x="131" y="14"/>
                    <a:pt x="136" y="9"/>
                    <a:pt x="138" y="2"/>
                  </a:cubicBezTo>
                  <a:cubicBezTo>
                    <a:pt x="132" y="5"/>
                    <a:pt x="126" y="8"/>
                    <a:pt x="120" y="9"/>
                  </a:cubicBezTo>
                  <a:cubicBezTo>
                    <a:pt x="114" y="3"/>
                    <a:pt x="107" y="0"/>
                    <a:pt x="98" y="0"/>
                  </a:cubicBezTo>
                  <a:cubicBezTo>
                    <a:pt x="82" y="0"/>
                    <a:pt x="69" y="13"/>
                    <a:pt x="69" y="29"/>
                  </a:cubicBezTo>
                  <a:cubicBezTo>
                    <a:pt x="69" y="31"/>
                    <a:pt x="69" y="33"/>
                    <a:pt x="70" y="36"/>
                  </a:cubicBezTo>
                  <a:cubicBezTo>
                    <a:pt x="46" y="34"/>
                    <a:pt x="24" y="23"/>
                    <a:pt x="10" y="5"/>
                  </a:cubicBezTo>
                  <a:cubicBezTo>
                    <a:pt x="7" y="9"/>
                    <a:pt x="6" y="14"/>
                    <a:pt x="6" y="20"/>
                  </a:cubicBezTo>
                  <a:cubicBezTo>
                    <a:pt x="6" y="30"/>
                    <a:pt x="11" y="39"/>
                    <a:pt x="19" y="44"/>
                  </a:cubicBezTo>
                  <a:cubicBezTo>
                    <a:pt x="14" y="44"/>
                    <a:pt x="9" y="43"/>
                    <a:pt x="5" y="40"/>
                  </a:cubicBezTo>
                  <a:cubicBezTo>
                    <a:pt x="5" y="40"/>
                    <a:pt x="5" y="41"/>
                    <a:pt x="5" y="41"/>
                  </a:cubicBezTo>
                  <a:cubicBezTo>
                    <a:pt x="5" y="55"/>
                    <a:pt x="15" y="67"/>
                    <a:pt x="29" y="69"/>
                  </a:cubicBezTo>
                  <a:cubicBezTo>
                    <a:pt x="26" y="70"/>
                    <a:pt x="24" y="70"/>
                    <a:pt x="21" y="70"/>
                  </a:cubicBezTo>
                  <a:cubicBezTo>
                    <a:pt x="19" y="70"/>
                    <a:pt x="17" y="70"/>
                    <a:pt x="16" y="70"/>
                  </a:cubicBezTo>
                  <a:cubicBezTo>
                    <a:pt x="19" y="81"/>
                    <a:pt x="30" y="90"/>
                    <a:pt x="43" y="90"/>
                  </a:cubicBezTo>
                  <a:cubicBezTo>
                    <a:pt x="33" y="98"/>
                    <a:pt x="20" y="103"/>
                    <a:pt x="7" y="103"/>
                  </a:cubicBezTo>
                  <a:cubicBezTo>
                    <a:pt x="4" y="103"/>
                    <a:pt x="2" y="103"/>
                    <a:pt x="0" y="102"/>
                  </a:cubicBezTo>
                  <a:cubicBezTo>
                    <a:pt x="13" y="111"/>
                    <a:pt x="28" y="115"/>
                    <a:pt x="44" y="115"/>
                  </a:cubicBezTo>
                  <a:cubicBezTo>
                    <a:pt x="98" y="115"/>
                    <a:pt x="128" y="71"/>
                    <a:pt x="128" y="32"/>
                  </a:cubicBezTo>
                  <a:cubicBezTo>
                    <a:pt x="128" y="31"/>
                    <a:pt x="128" y="30"/>
                    <a:pt x="127" y="28"/>
                  </a:cubicBezTo>
                  <a:cubicBezTo>
                    <a:pt x="133" y="24"/>
                    <a:pt x="138" y="19"/>
                    <a:pt x="142" y="13"/>
                  </a:cubicBezTo>
                  <a:close/>
                </a:path>
              </a:pathLst>
            </a:custGeom>
            <a:solidFill>
              <a:srgbClr val="133A6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 dirty="0">
                <a:solidFill>
                  <a:srgbClr val="F5A34F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36793" y="6408282"/>
              <a:ext cx="13857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133A64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@NESTccMedTech</a:t>
              </a:r>
            </a:p>
          </p:txBody>
        </p:sp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id="{436A0352-AF2E-4200-A222-4FACF5412F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826" y="174001"/>
            <a:ext cx="1354181" cy="1115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676968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orient="horz" pos="264">
          <p15:clr>
            <a:srgbClr val="FBAE40"/>
          </p15:clr>
        </p15:guide>
        <p15:guide id="2" pos="264">
          <p15:clr>
            <a:srgbClr val="FBAE40"/>
          </p15:clr>
        </p15:guide>
        <p15:guide id="3" orient="horz" pos="4056">
          <p15:clr>
            <a:srgbClr val="FBAE40"/>
          </p15:clr>
        </p15:guide>
        <p15:guide id="4" pos="741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Bullets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19100" y="419100"/>
            <a:ext cx="8829674" cy="32983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1800" b="1" spc="200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spc="100" baseline="0" dirty="0"/>
              <a:t>TOP-LINE TITLE, ALL CAPS (1 LINE MAX)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419099" y="828675"/>
            <a:ext cx="8829675" cy="100883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400" baseline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Full statement header. (3 lines max)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44250" y="6438900"/>
            <a:ext cx="636544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D3F79F34-7F37-4D14-A37F-6D41868FD879}" type="slidenum">
              <a:rPr lang="en-US" sz="1100" smtClean="0">
                <a:latin typeface="Calibri Light" panose="020F0302020204030204" pitchFamily="34" charset="0"/>
                <a:cs typeface="Calibri Light" panose="020F0302020204030204" pitchFamily="34" charset="0"/>
              </a:rPr>
              <a:pPr algn="r"/>
              <a:t>‹#›</a:t>
            </a:fld>
            <a:endParaRPr lang="en-U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19100" y="2717074"/>
            <a:ext cx="5399314" cy="3536090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685783" indent="-228594">
              <a:spcBef>
                <a:spcPts val="1200"/>
              </a:spcBef>
              <a:buFont typeface="Courier New" panose="02070309020205020404" pitchFamily="49" charset="0"/>
              <a:buChar char="o"/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1142971" indent="-228594">
              <a:spcBef>
                <a:spcPts val="1200"/>
              </a:spcBef>
              <a:buFont typeface="Wingdings" panose="05000000000000000000" pitchFamily="2" charset="2"/>
              <a:buChar char="§"/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spcBef>
                <a:spcPts val="1200"/>
              </a:spcBef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2057349" indent="-228594">
              <a:spcBef>
                <a:spcPts val="1200"/>
              </a:spcBef>
              <a:buFont typeface="Courier New" panose="02070309020205020404" pitchFamily="49" charset="0"/>
              <a:buChar char="o"/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6381480" y="2717074"/>
            <a:ext cx="5399314" cy="3536090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685783" indent="-228594">
              <a:spcBef>
                <a:spcPts val="1200"/>
              </a:spcBef>
              <a:defRPr lang="en-US" sz="1800" kern="1200" dirty="0" smtClean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>
              <a:spcBef>
                <a:spcPts val="1200"/>
              </a:spcBef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1600160" indent="-228594">
              <a:spcBef>
                <a:spcPts val="1200"/>
              </a:spcBef>
              <a:defRPr lang="en-US" sz="1800" kern="1200" dirty="0" smtClean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2057349" indent="-228594">
              <a:spcBef>
                <a:spcPts val="1200"/>
              </a:spcBef>
              <a:defRPr lang="en-US" sz="1800" kern="1200" dirty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marL="685783" lvl="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600160" lvl="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dirty="0"/>
              <a:t>Fourth level</a:t>
            </a:r>
          </a:p>
          <a:p>
            <a:pPr marL="2057349" lvl="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dirty="0"/>
              <a:t>Fifth level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419099" y="2481943"/>
            <a:ext cx="5389518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6381480" y="2481943"/>
            <a:ext cx="5389518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419100" y="2107473"/>
            <a:ext cx="5399088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cap="all" spc="200" baseline="0"/>
            </a:lvl1pPr>
          </a:lstStyle>
          <a:p>
            <a:pPr lvl="0"/>
            <a:r>
              <a:rPr lang="en-US" dirty="0"/>
              <a:t>section HEADER (ALL CAPS)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6371910" y="2107473"/>
            <a:ext cx="5399088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cap="all" spc="200" baseline="0"/>
            </a:lvl1pPr>
          </a:lstStyle>
          <a:p>
            <a:pPr lvl="0"/>
            <a:r>
              <a:rPr lang="en-US" dirty="0"/>
              <a:t>section HEADER (ALL CAPS)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419100" y="6408282"/>
            <a:ext cx="3032859" cy="276999"/>
            <a:chOff x="419100" y="6408282"/>
            <a:chExt cx="3032859" cy="276999"/>
          </a:xfrm>
        </p:grpSpPr>
        <p:sp>
          <p:nvSpPr>
            <p:cNvPr id="15" name="Freeform 33"/>
            <p:cNvSpPr>
              <a:spLocks noChangeAspect="1" noEditPoints="1"/>
            </p:cNvSpPr>
            <p:nvPr/>
          </p:nvSpPr>
          <p:spPr bwMode="auto">
            <a:xfrm>
              <a:off x="2092095" y="6447881"/>
              <a:ext cx="191881" cy="197800"/>
            </a:xfrm>
            <a:custGeom>
              <a:avLst/>
              <a:gdLst>
                <a:gd name="T0" fmla="*/ 496 w 626"/>
                <a:gd name="T1" fmla="*/ 549 h 658"/>
                <a:gd name="T2" fmla="*/ 554 w 626"/>
                <a:gd name="T3" fmla="*/ 576 h 658"/>
                <a:gd name="T4" fmla="*/ 445 w 626"/>
                <a:gd name="T5" fmla="*/ 549 h 658"/>
                <a:gd name="T6" fmla="*/ 482 w 626"/>
                <a:gd name="T7" fmla="*/ 576 h 658"/>
                <a:gd name="T8" fmla="*/ 460 w 626"/>
                <a:gd name="T9" fmla="*/ 499 h 658"/>
                <a:gd name="T10" fmla="*/ 432 w 626"/>
                <a:gd name="T11" fmla="*/ 527 h 658"/>
                <a:gd name="T12" fmla="*/ 152 w 626"/>
                <a:gd name="T13" fmla="*/ 549 h 658"/>
                <a:gd name="T14" fmla="*/ 431 w 626"/>
                <a:gd name="T15" fmla="*/ 576 h 658"/>
                <a:gd name="T16" fmla="*/ 119 w 626"/>
                <a:gd name="T17" fmla="*/ 505 h 658"/>
                <a:gd name="T18" fmla="*/ 146 w 626"/>
                <a:gd name="T19" fmla="*/ 533 h 658"/>
                <a:gd name="T20" fmla="*/ 100 w 626"/>
                <a:gd name="T21" fmla="*/ 571 h 658"/>
                <a:gd name="T22" fmla="*/ 140 w 626"/>
                <a:gd name="T23" fmla="*/ 571 h 658"/>
                <a:gd name="T24" fmla="*/ 62 w 626"/>
                <a:gd name="T25" fmla="*/ 571 h 658"/>
                <a:gd name="T26" fmla="*/ 89 w 626"/>
                <a:gd name="T27" fmla="*/ 571 h 658"/>
                <a:gd name="T28" fmla="*/ 109 w 626"/>
                <a:gd name="T29" fmla="*/ 505 h 658"/>
                <a:gd name="T30" fmla="*/ 69 w 626"/>
                <a:gd name="T31" fmla="*/ 505 h 658"/>
                <a:gd name="T32" fmla="*/ 108 w 626"/>
                <a:gd name="T33" fmla="*/ 461 h 658"/>
                <a:gd name="T34" fmla="*/ 74 w 626"/>
                <a:gd name="T35" fmla="*/ 461 h 658"/>
                <a:gd name="T36" fmla="*/ 120 w 626"/>
                <a:gd name="T37" fmla="*/ 489 h 658"/>
                <a:gd name="T38" fmla="*/ 152 w 626"/>
                <a:gd name="T39" fmla="*/ 461 h 658"/>
                <a:gd name="T40" fmla="*/ 190 w 626"/>
                <a:gd name="T41" fmla="*/ 456 h 658"/>
                <a:gd name="T42" fmla="*/ 160 w 626"/>
                <a:gd name="T43" fmla="*/ 484 h 658"/>
                <a:gd name="T44" fmla="*/ 198 w 626"/>
                <a:gd name="T45" fmla="*/ 505 h 658"/>
                <a:gd name="T46" fmla="*/ 164 w 626"/>
                <a:gd name="T47" fmla="*/ 505 h 658"/>
                <a:gd name="T48" fmla="*/ 234 w 626"/>
                <a:gd name="T49" fmla="*/ 456 h 658"/>
                <a:gd name="T50" fmla="*/ 204 w 626"/>
                <a:gd name="T51" fmla="*/ 484 h 658"/>
                <a:gd name="T52" fmla="*/ 243 w 626"/>
                <a:gd name="T53" fmla="*/ 505 h 658"/>
                <a:gd name="T54" fmla="*/ 208 w 626"/>
                <a:gd name="T55" fmla="*/ 505 h 658"/>
                <a:gd name="T56" fmla="*/ 277 w 626"/>
                <a:gd name="T57" fmla="*/ 456 h 658"/>
                <a:gd name="T58" fmla="*/ 248 w 626"/>
                <a:gd name="T59" fmla="*/ 484 h 658"/>
                <a:gd name="T60" fmla="*/ 288 w 626"/>
                <a:gd name="T61" fmla="*/ 505 h 658"/>
                <a:gd name="T62" fmla="*/ 253 w 626"/>
                <a:gd name="T63" fmla="*/ 505 h 658"/>
                <a:gd name="T64" fmla="*/ 297 w 626"/>
                <a:gd name="T65" fmla="*/ 456 h 658"/>
                <a:gd name="T66" fmla="*/ 297 w 626"/>
                <a:gd name="T67" fmla="*/ 489 h 658"/>
                <a:gd name="T68" fmla="*/ 332 w 626"/>
                <a:gd name="T69" fmla="*/ 505 h 658"/>
                <a:gd name="T70" fmla="*/ 297 w 626"/>
                <a:gd name="T71" fmla="*/ 505 h 658"/>
                <a:gd name="T72" fmla="*/ 341 w 626"/>
                <a:gd name="T73" fmla="*/ 456 h 658"/>
                <a:gd name="T74" fmla="*/ 341 w 626"/>
                <a:gd name="T75" fmla="*/ 489 h 658"/>
                <a:gd name="T76" fmla="*/ 377 w 626"/>
                <a:gd name="T77" fmla="*/ 527 h 658"/>
                <a:gd name="T78" fmla="*/ 347 w 626"/>
                <a:gd name="T79" fmla="*/ 499 h 658"/>
                <a:gd name="T80" fmla="*/ 384 w 626"/>
                <a:gd name="T81" fmla="*/ 456 h 658"/>
                <a:gd name="T82" fmla="*/ 386 w 626"/>
                <a:gd name="T83" fmla="*/ 489 h 658"/>
                <a:gd name="T84" fmla="*/ 422 w 626"/>
                <a:gd name="T85" fmla="*/ 527 h 658"/>
                <a:gd name="T86" fmla="*/ 392 w 626"/>
                <a:gd name="T87" fmla="*/ 499 h 658"/>
                <a:gd name="T88" fmla="*/ 424 w 626"/>
                <a:gd name="T89" fmla="*/ 484 h 658"/>
                <a:gd name="T90" fmla="*/ 459 w 626"/>
                <a:gd name="T91" fmla="*/ 484 h 658"/>
                <a:gd name="T92" fmla="*/ 535 w 626"/>
                <a:gd name="T93" fmla="*/ 43 h 658"/>
                <a:gd name="T94" fmla="*/ 84 w 626"/>
                <a:gd name="T95" fmla="*/ 43 h 658"/>
                <a:gd name="T96" fmla="*/ 471 w 626"/>
                <a:gd name="T97" fmla="*/ 456 h 658"/>
                <a:gd name="T98" fmla="*/ 474 w 626"/>
                <a:gd name="T99" fmla="*/ 489 h 658"/>
                <a:gd name="T100" fmla="*/ 513 w 626"/>
                <a:gd name="T101" fmla="*/ 527 h 658"/>
                <a:gd name="T102" fmla="*/ 481 w 626"/>
                <a:gd name="T103" fmla="*/ 499 h 658"/>
                <a:gd name="T104" fmla="*/ 520 w 626"/>
                <a:gd name="T105" fmla="*/ 489 h 658"/>
                <a:gd name="T106" fmla="*/ 546 w 626"/>
                <a:gd name="T107" fmla="*/ 461 h 658"/>
                <a:gd name="T108" fmla="*/ 528 w 626"/>
                <a:gd name="T109" fmla="*/ 533 h 658"/>
                <a:gd name="T110" fmla="*/ 551 w 626"/>
                <a:gd name="T111" fmla="*/ 505 h 658"/>
                <a:gd name="T112" fmla="*/ 584 w 626"/>
                <a:gd name="T113" fmla="*/ 33 h 658"/>
                <a:gd name="T114" fmla="*/ 37 w 626"/>
                <a:gd name="T115" fmla="*/ 402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26" h="658">
                  <a:moveTo>
                    <a:pt x="554" y="576"/>
                  </a:moveTo>
                  <a:lnTo>
                    <a:pt x="554" y="576"/>
                  </a:lnTo>
                  <a:lnTo>
                    <a:pt x="504" y="576"/>
                  </a:lnTo>
                  <a:cubicBezTo>
                    <a:pt x="501" y="576"/>
                    <a:pt x="498" y="574"/>
                    <a:pt x="498" y="571"/>
                  </a:cubicBezTo>
                  <a:lnTo>
                    <a:pt x="496" y="549"/>
                  </a:lnTo>
                  <a:cubicBezTo>
                    <a:pt x="496" y="545"/>
                    <a:pt x="498" y="543"/>
                    <a:pt x="501" y="543"/>
                  </a:cubicBezTo>
                  <a:lnTo>
                    <a:pt x="550" y="543"/>
                  </a:lnTo>
                  <a:cubicBezTo>
                    <a:pt x="553" y="543"/>
                    <a:pt x="556" y="545"/>
                    <a:pt x="556" y="549"/>
                  </a:cubicBezTo>
                  <a:lnTo>
                    <a:pt x="559" y="571"/>
                  </a:lnTo>
                  <a:cubicBezTo>
                    <a:pt x="559" y="574"/>
                    <a:pt x="557" y="576"/>
                    <a:pt x="554" y="576"/>
                  </a:cubicBezTo>
                  <a:close/>
                  <a:moveTo>
                    <a:pt x="482" y="576"/>
                  </a:moveTo>
                  <a:lnTo>
                    <a:pt x="482" y="576"/>
                  </a:lnTo>
                  <a:lnTo>
                    <a:pt x="453" y="576"/>
                  </a:lnTo>
                  <a:cubicBezTo>
                    <a:pt x="450" y="576"/>
                    <a:pt x="447" y="574"/>
                    <a:pt x="447" y="571"/>
                  </a:cubicBezTo>
                  <a:lnTo>
                    <a:pt x="445" y="549"/>
                  </a:lnTo>
                  <a:cubicBezTo>
                    <a:pt x="445" y="545"/>
                    <a:pt x="447" y="543"/>
                    <a:pt x="450" y="543"/>
                  </a:cubicBezTo>
                  <a:lnTo>
                    <a:pt x="480" y="543"/>
                  </a:lnTo>
                  <a:cubicBezTo>
                    <a:pt x="483" y="543"/>
                    <a:pt x="485" y="545"/>
                    <a:pt x="486" y="549"/>
                  </a:cubicBezTo>
                  <a:lnTo>
                    <a:pt x="488" y="571"/>
                  </a:lnTo>
                  <a:cubicBezTo>
                    <a:pt x="488" y="574"/>
                    <a:pt x="486" y="576"/>
                    <a:pt x="482" y="576"/>
                  </a:cubicBezTo>
                  <a:close/>
                  <a:moveTo>
                    <a:pt x="432" y="527"/>
                  </a:moveTo>
                  <a:lnTo>
                    <a:pt x="432" y="527"/>
                  </a:lnTo>
                  <a:lnTo>
                    <a:pt x="431" y="505"/>
                  </a:lnTo>
                  <a:cubicBezTo>
                    <a:pt x="431" y="502"/>
                    <a:pt x="433" y="499"/>
                    <a:pt x="436" y="499"/>
                  </a:cubicBezTo>
                  <a:lnTo>
                    <a:pt x="460" y="499"/>
                  </a:lnTo>
                  <a:cubicBezTo>
                    <a:pt x="463" y="499"/>
                    <a:pt x="466" y="502"/>
                    <a:pt x="466" y="505"/>
                  </a:cubicBezTo>
                  <a:lnTo>
                    <a:pt x="468" y="527"/>
                  </a:lnTo>
                  <a:cubicBezTo>
                    <a:pt x="468" y="530"/>
                    <a:pt x="466" y="533"/>
                    <a:pt x="463" y="533"/>
                  </a:cubicBezTo>
                  <a:lnTo>
                    <a:pt x="438" y="533"/>
                  </a:lnTo>
                  <a:cubicBezTo>
                    <a:pt x="435" y="533"/>
                    <a:pt x="433" y="530"/>
                    <a:pt x="432" y="527"/>
                  </a:cubicBezTo>
                  <a:close/>
                  <a:moveTo>
                    <a:pt x="431" y="576"/>
                  </a:moveTo>
                  <a:lnTo>
                    <a:pt x="431" y="576"/>
                  </a:lnTo>
                  <a:lnTo>
                    <a:pt x="156" y="576"/>
                  </a:lnTo>
                  <a:cubicBezTo>
                    <a:pt x="153" y="576"/>
                    <a:pt x="150" y="574"/>
                    <a:pt x="151" y="571"/>
                  </a:cubicBezTo>
                  <a:lnTo>
                    <a:pt x="152" y="549"/>
                  </a:lnTo>
                  <a:cubicBezTo>
                    <a:pt x="153" y="545"/>
                    <a:pt x="155" y="543"/>
                    <a:pt x="158" y="543"/>
                  </a:cubicBezTo>
                  <a:lnTo>
                    <a:pt x="429" y="543"/>
                  </a:lnTo>
                  <a:cubicBezTo>
                    <a:pt x="432" y="543"/>
                    <a:pt x="435" y="545"/>
                    <a:pt x="435" y="549"/>
                  </a:cubicBezTo>
                  <a:lnTo>
                    <a:pt x="437" y="571"/>
                  </a:lnTo>
                  <a:cubicBezTo>
                    <a:pt x="437" y="574"/>
                    <a:pt x="434" y="576"/>
                    <a:pt x="431" y="576"/>
                  </a:cubicBezTo>
                  <a:close/>
                  <a:moveTo>
                    <a:pt x="146" y="533"/>
                  </a:moveTo>
                  <a:lnTo>
                    <a:pt x="146" y="533"/>
                  </a:lnTo>
                  <a:lnTo>
                    <a:pt x="122" y="533"/>
                  </a:lnTo>
                  <a:cubicBezTo>
                    <a:pt x="119" y="533"/>
                    <a:pt x="117" y="530"/>
                    <a:pt x="117" y="527"/>
                  </a:cubicBezTo>
                  <a:lnTo>
                    <a:pt x="119" y="505"/>
                  </a:lnTo>
                  <a:cubicBezTo>
                    <a:pt x="119" y="502"/>
                    <a:pt x="122" y="499"/>
                    <a:pt x="125" y="499"/>
                  </a:cubicBezTo>
                  <a:lnTo>
                    <a:pt x="149" y="499"/>
                  </a:lnTo>
                  <a:cubicBezTo>
                    <a:pt x="152" y="499"/>
                    <a:pt x="154" y="502"/>
                    <a:pt x="154" y="505"/>
                  </a:cubicBezTo>
                  <a:lnTo>
                    <a:pt x="152" y="527"/>
                  </a:lnTo>
                  <a:cubicBezTo>
                    <a:pt x="152" y="530"/>
                    <a:pt x="149" y="533"/>
                    <a:pt x="146" y="533"/>
                  </a:cubicBezTo>
                  <a:close/>
                  <a:moveTo>
                    <a:pt x="140" y="571"/>
                  </a:moveTo>
                  <a:lnTo>
                    <a:pt x="140" y="571"/>
                  </a:lnTo>
                  <a:cubicBezTo>
                    <a:pt x="140" y="574"/>
                    <a:pt x="137" y="576"/>
                    <a:pt x="134" y="576"/>
                  </a:cubicBezTo>
                  <a:lnTo>
                    <a:pt x="105" y="576"/>
                  </a:lnTo>
                  <a:cubicBezTo>
                    <a:pt x="102" y="576"/>
                    <a:pt x="99" y="574"/>
                    <a:pt x="100" y="571"/>
                  </a:cubicBezTo>
                  <a:lnTo>
                    <a:pt x="102" y="549"/>
                  </a:lnTo>
                  <a:cubicBezTo>
                    <a:pt x="102" y="545"/>
                    <a:pt x="105" y="543"/>
                    <a:pt x="108" y="543"/>
                  </a:cubicBezTo>
                  <a:lnTo>
                    <a:pt x="137" y="543"/>
                  </a:lnTo>
                  <a:cubicBezTo>
                    <a:pt x="140" y="543"/>
                    <a:pt x="142" y="545"/>
                    <a:pt x="142" y="549"/>
                  </a:cubicBezTo>
                  <a:lnTo>
                    <a:pt x="140" y="571"/>
                  </a:lnTo>
                  <a:close/>
                  <a:moveTo>
                    <a:pt x="89" y="571"/>
                  </a:moveTo>
                  <a:lnTo>
                    <a:pt x="89" y="571"/>
                  </a:lnTo>
                  <a:cubicBezTo>
                    <a:pt x="89" y="574"/>
                    <a:pt x="86" y="576"/>
                    <a:pt x="83" y="576"/>
                  </a:cubicBezTo>
                  <a:lnTo>
                    <a:pt x="66" y="576"/>
                  </a:lnTo>
                  <a:cubicBezTo>
                    <a:pt x="63" y="576"/>
                    <a:pt x="61" y="574"/>
                    <a:pt x="62" y="571"/>
                  </a:cubicBezTo>
                  <a:lnTo>
                    <a:pt x="64" y="549"/>
                  </a:lnTo>
                  <a:cubicBezTo>
                    <a:pt x="65" y="545"/>
                    <a:pt x="67" y="543"/>
                    <a:pt x="70" y="543"/>
                  </a:cubicBezTo>
                  <a:lnTo>
                    <a:pt x="87" y="543"/>
                  </a:lnTo>
                  <a:cubicBezTo>
                    <a:pt x="90" y="543"/>
                    <a:pt x="92" y="545"/>
                    <a:pt x="92" y="549"/>
                  </a:cubicBezTo>
                  <a:lnTo>
                    <a:pt x="89" y="571"/>
                  </a:lnTo>
                  <a:close/>
                  <a:moveTo>
                    <a:pt x="69" y="505"/>
                  </a:moveTo>
                  <a:lnTo>
                    <a:pt x="69" y="505"/>
                  </a:lnTo>
                  <a:cubicBezTo>
                    <a:pt x="70" y="502"/>
                    <a:pt x="72" y="499"/>
                    <a:pt x="75" y="499"/>
                  </a:cubicBezTo>
                  <a:lnTo>
                    <a:pt x="105" y="499"/>
                  </a:lnTo>
                  <a:cubicBezTo>
                    <a:pt x="107" y="499"/>
                    <a:pt x="110" y="502"/>
                    <a:pt x="109" y="505"/>
                  </a:cubicBezTo>
                  <a:lnTo>
                    <a:pt x="107" y="527"/>
                  </a:lnTo>
                  <a:cubicBezTo>
                    <a:pt x="107" y="530"/>
                    <a:pt x="104" y="533"/>
                    <a:pt x="101" y="533"/>
                  </a:cubicBezTo>
                  <a:lnTo>
                    <a:pt x="71" y="533"/>
                  </a:lnTo>
                  <a:cubicBezTo>
                    <a:pt x="69" y="533"/>
                    <a:pt x="66" y="530"/>
                    <a:pt x="67" y="527"/>
                  </a:cubicBezTo>
                  <a:lnTo>
                    <a:pt x="69" y="505"/>
                  </a:lnTo>
                  <a:close/>
                  <a:moveTo>
                    <a:pt x="74" y="461"/>
                  </a:moveTo>
                  <a:lnTo>
                    <a:pt x="74" y="461"/>
                  </a:lnTo>
                  <a:cubicBezTo>
                    <a:pt x="75" y="458"/>
                    <a:pt x="77" y="456"/>
                    <a:pt x="80" y="456"/>
                  </a:cubicBezTo>
                  <a:lnTo>
                    <a:pt x="103" y="456"/>
                  </a:lnTo>
                  <a:cubicBezTo>
                    <a:pt x="106" y="456"/>
                    <a:pt x="108" y="458"/>
                    <a:pt x="108" y="461"/>
                  </a:cubicBezTo>
                  <a:lnTo>
                    <a:pt x="106" y="484"/>
                  </a:lnTo>
                  <a:cubicBezTo>
                    <a:pt x="105" y="487"/>
                    <a:pt x="103" y="489"/>
                    <a:pt x="100" y="489"/>
                  </a:cubicBezTo>
                  <a:lnTo>
                    <a:pt x="77" y="489"/>
                  </a:lnTo>
                  <a:cubicBezTo>
                    <a:pt x="74" y="489"/>
                    <a:pt x="72" y="487"/>
                    <a:pt x="72" y="484"/>
                  </a:cubicBezTo>
                  <a:lnTo>
                    <a:pt x="74" y="461"/>
                  </a:lnTo>
                  <a:close/>
                  <a:moveTo>
                    <a:pt x="152" y="461"/>
                  </a:moveTo>
                  <a:lnTo>
                    <a:pt x="152" y="461"/>
                  </a:lnTo>
                  <a:lnTo>
                    <a:pt x="150" y="484"/>
                  </a:lnTo>
                  <a:cubicBezTo>
                    <a:pt x="150" y="487"/>
                    <a:pt x="147" y="489"/>
                    <a:pt x="144" y="489"/>
                  </a:cubicBezTo>
                  <a:lnTo>
                    <a:pt x="120" y="489"/>
                  </a:lnTo>
                  <a:cubicBezTo>
                    <a:pt x="117" y="489"/>
                    <a:pt x="115" y="487"/>
                    <a:pt x="115" y="484"/>
                  </a:cubicBezTo>
                  <a:lnTo>
                    <a:pt x="118" y="461"/>
                  </a:lnTo>
                  <a:cubicBezTo>
                    <a:pt x="118" y="458"/>
                    <a:pt x="121" y="456"/>
                    <a:pt x="123" y="456"/>
                  </a:cubicBezTo>
                  <a:lnTo>
                    <a:pt x="147" y="456"/>
                  </a:lnTo>
                  <a:cubicBezTo>
                    <a:pt x="150" y="456"/>
                    <a:pt x="152" y="458"/>
                    <a:pt x="152" y="461"/>
                  </a:cubicBezTo>
                  <a:close/>
                  <a:moveTo>
                    <a:pt x="160" y="484"/>
                  </a:moveTo>
                  <a:lnTo>
                    <a:pt x="160" y="484"/>
                  </a:lnTo>
                  <a:lnTo>
                    <a:pt x="161" y="461"/>
                  </a:lnTo>
                  <a:cubicBezTo>
                    <a:pt x="161" y="458"/>
                    <a:pt x="164" y="456"/>
                    <a:pt x="167" y="456"/>
                  </a:cubicBezTo>
                  <a:lnTo>
                    <a:pt x="190" y="456"/>
                  </a:lnTo>
                  <a:cubicBezTo>
                    <a:pt x="193" y="456"/>
                    <a:pt x="195" y="458"/>
                    <a:pt x="195" y="461"/>
                  </a:cubicBezTo>
                  <a:lnTo>
                    <a:pt x="194" y="484"/>
                  </a:lnTo>
                  <a:cubicBezTo>
                    <a:pt x="194" y="487"/>
                    <a:pt x="191" y="489"/>
                    <a:pt x="188" y="489"/>
                  </a:cubicBezTo>
                  <a:lnTo>
                    <a:pt x="165" y="489"/>
                  </a:lnTo>
                  <a:cubicBezTo>
                    <a:pt x="162" y="489"/>
                    <a:pt x="159" y="487"/>
                    <a:pt x="160" y="484"/>
                  </a:cubicBezTo>
                  <a:close/>
                  <a:moveTo>
                    <a:pt x="164" y="505"/>
                  </a:moveTo>
                  <a:lnTo>
                    <a:pt x="164" y="505"/>
                  </a:lnTo>
                  <a:cubicBezTo>
                    <a:pt x="164" y="502"/>
                    <a:pt x="167" y="499"/>
                    <a:pt x="170" y="499"/>
                  </a:cubicBezTo>
                  <a:lnTo>
                    <a:pt x="193" y="499"/>
                  </a:lnTo>
                  <a:cubicBezTo>
                    <a:pt x="196" y="499"/>
                    <a:pt x="199" y="502"/>
                    <a:pt x="198" y="505"/>
                  </a:cubicBezTo>
                  <a:lnTo>
                    <a:pt x="197" y="527"/>
                  </a:lnTo>
                  <a:cubicBezTo>
                    <a:pt x="197" y="530"/>
                    <a:pt x="194" y="533"/>
                    <a:pt x="191" y="533"/>
                  </a:cubicBezTo>
                  <a:lnTo>
                    <a:pt x="167" y="533"/>
                  </a:lnTo>
                  <a:cubicBezTo>
                    <a:pt x="164" y="533"/>
                    <a:pt x="162" y="530"/>
                    <a:pt x="162" y="527"/>
                  </a:cubicBezTo>
                  <a:lnTo>
                    <a:pt x="164" y="505"/>
                  </a:lnTo>
                  <a:close/>
                  <a:moveTo>
                    <a:pt x="204" y="484"/>
                  </a:moveTo>
                  <a:lnTo>
                    <a:pt x="204" y="484"/>
                  </a:lnTo>
                  <a:lnTo>
                    <a:pt x="205" y="461"/>
                  </a:lnTo>
                  <a:cubicBezTo>
                    <a:pt x="205" y="458"/>
                    <a:pt x="208" y="456"/>
                    <a:pt x="210" y="456"/>
                  </a:cubicBezTo>
                  <a:lnTo>
                    <a:pt x="234" y="456"/>
                  </a:lnTo>
                  <a:cubicBezTo>
                    <a:pt x="237" y="456"/>
                    <a:pt x="239" y="458"/>
                    <a:pt x="239" y="461"/>
                  </a:cubicBezTo>
                  <a:lnTo>
                    <a:pt x="238" y="484"/>
                  </a:lnTo>
                  <a:cubicBezTo>
                    <a:pt x="238" y="487"/>
                    <a:pt x="235" y="489"/>
                    <a:pt x="232" y="489"/>
                  </a:cubicBezTo>
                  <a:lnTo>
                    <a:pt x="209" y="489"/>
                  </a:lnTo>
                  <a:cubicBezTo>
                    <a:pt x="206" y="489"/>
                    <a:pt x="204" y="487"/>
                    <a:pt x="204" y="484"/>
                  </a:cubicBezTo>
                  <a:close/>
                  <a:moveTo>
                    <a:pt x="208" y="505"/>
                  </a:moveTo>
                  <a:lnTo>
                    <a:pt x="208" y="505"/>
                  </a:lnTo>
                  <a:cubicBezTo>
                    <a:pt x="208" y="502"/>
                    <a:pt x="211" y="499"/>
                    <a:pt x="214" y="499"/>
                  </a:cubicBezTo>
                  <a:lnTo>
                    <a:pt x="238" y="499"/>
                  </a:lnTo>
                  <a:cubicBezTo>
                    <a:pt x="241" y="499"/>
                    <a:pt x="243" y="502"/>
                    <a:pt x="243" y="505"/>
                  </a:cubicBezTo>
                  <a:lnTo>
                    <a:pt x="242" y="527"/>
                  </a:lnTo>
                  <a:cubicBezTo>
                    <a:pt x="242" y="530"/>
                    <a:pt x="240" y="533"/>
                    <a:pt x="237" y="533"/>
                  </a:cubicBezTo>
                  <a:lnTo>
                    <a:pt x="212" y="533"/>
                  </a:lnTo>
                  <a:cubicBezTo>
                    <a:pt x="209" y="533"/>
                    <a:pt x="207" y="530"/>
                    <a:pt x="207" y="527"/>
                  </a:cubicBezTo>
                  <a:lnTo>
                    <a:pt x="208" y="505"/>
                  </a:lnTo>
                  <a:close/>
                  <a:moveTo>
                    <a:pt x="248" y="484"/>
                  </a:moveTo>
                  <a:lnTo>
                    <a:pt x="248" y="484"/>
                  </a:lnTo>
                  <a:lnTo>
                    <a:pt x="248" y="461"/>
                  </a:lnTo>
                  <a:cubicBezTo>
                    <a:pt x="249" y="458"/>
                    <a:pt x="251" y="456"/>
                    <a:pt x="254" y="456"/>
                  </a:cubicBezTo>
                  <a:lnTo>
                    <a:pt x="277" y="456"/>
                  </a:lnTo>
                  <a:cubicBezTo>
                    <a:pt x="280" y="456"/>
                    <a:pt x="282" y="458"/>
                    <a:pt x="282" y="461"/>
                  </a:cubicBezTo>
                  <a:lnTo>
                    <a:pt x="282" y="484"/>
                  </a:lnTo>
                  <a:cubicBezTo>
                    <a:pt x="282" y="487"/>
                    <a:pt x="280" y="489"/>
                    <a:pt x="277" y="489"/>
                  </a:cubicBezTo>
                  <a:lnTo>
                    <a:pt x="253" y="489"/>
                  </a:lnTo>
                  <a:cubicBezTo>
                    <a:pt x="250" y="489"/>
                    <a:pt x="248" y="487"/>
                    <a:pt x="248" y="484"/>
                  </a:cubicBezTo>
                  <a:close/>
                  <a:moveTo>
                    <a:pt x="253" y="505"/>
                  </a:moveTo>
                  <a:lnTo>
                    <a:pt x="253" y="505"/>
                  </a:lnTo>
                  <a:cubicBezTo>
                    <a:pt x="253" y="502"/>
                    <a:pt x="255" y="499"/>
                    <a:pt x="258" y="499"/>
                  </a:cubicBezTo>
                  <a:lnTo>
                    <a:pt x="282" y="499"/>
                  </a:lnTo>
                  <a:cubicBezTo>
                    <a:pt x="285" y="499"/>
                    <a:pt x="288" y="502"/>
                    <a:pt x="288" y="505"/>
                  </a:cubicBezTo>
                  <a:lnTo>
                    <a:pt x="287" y="527"/>
                  </a:lnTo>
                  <a:cubicBezTo>
                    <a:pt x="287" y="530"/>
                    <a:pt x="285" y="533"/>
                    <a:pt x="282" y="533"/>
                  </a:cubicBezTo>
                  <a:lnTo>
                    <a:pt x="258" y="533"/>
                  </a:lnTo>
                  <a:cubicBezTo>
                    <a:pt x="255" y="533"/>
                    <a:pt x="252" y="530"/>
                    <a:pt x="252" y="527"/>
                  </a:cubicBezTo>
                  <a:lnTo>
                    <a:pt x="253" y="505"/>
                  </a:lnTo>
                  <a:close/>
                  <a:moveTo>
                    <a:pt x="297" y="489"/>
                  </a:moveTo>
                  <a:lnTo>
                    <a:pt x="297" y="489"/>
                  </a:lnTo>
                  <a:cubicBezTo>
                    <a:pt x="294" y="489"/>
                    <a:pt x="292" y="487"/>
                    <a:pt x="292" y="484"/>
                  </a:cubicBezTo>
                  <a:lnTo>
                    <a:pt x="292" y="461"/>
                  </a:lnTo>
                  <a:cubicBezTo>
                    <a:pt x="292" y="458"/>
                    <a:pt x="294" y="456"/>
                    <a:pt x="297" y="456"/>
                  </a:cubicBezTo>
                  <a:lnTo>
                    <a:pt x="321" y="456"/>
                  </a:lnTo>
                  <a:cubicBezTo>
                    <a:pt x="324" y="456"/>
                    <a:pt x="326" y="458"/>
                    <a:pt x="326" y="461"/>
                  </a:cubicBezTo>
                  <a:lnTo>
                    <a:pt x="326" y="484"/>
                  </a:lnTo>
                  <a:cubicBezTo>
                    <a:pt x="326" y="487"/>
                    <a:pt x="324" y="489"/>
                    <a:pt x="321" y="489"/>
                  </a:cubicBezTo>
                  <a:lnTo>
                    <a:pt x="297" y="489"/>
                  </a:lnTo>
                  <a:close/>
                  <a:moveTo>
                    <a:pt x="297" y="505"/>
                  </a:moveTo>
                  <a:lnTo>
                    <a:pt x="297" y="505"/>
                  </a:lnTo>
                  <a:cubicBezTo>
                    <a:pt x="297" y="502"/>
                    <a:pt x="300" y="499"/>
                    <a:pt x="303" y="499"/>
                  </a:cubicBezTo>
                  <a:lnTo>
                    <a:pt x="327" y="499"/>
                  </a:lnTo>
                  <a:cubicBezTo>
                    <a:pt x="330" y="499"/>
                    <a:pt x="332" y="502"/>
                    <a:pt x="332" y="505"/>
                  </a:cubicBezTo>
                  <a:lnTo>
                    <a:pt x="332" y="527"/>
                  </a:lnTo>
                  <a:cubicBezTo>
                    <a:pt x="332" y="530"/>
                    <a:pt x="330" y="533"/>
                    <a:pt x="327" y="533"/>
                  </a:cubicBezTo>
                  <a:lnTo>
                    <a:pt x="303" y="533"/>
                  </a:lnTo>
                  <a:cubicBezTo>
                    <a:pt x="300" y="533"/>
                    <a:pt x="297" y="530"/>
                    <a:pt x="297" y="527"/>
                  </a:cubicBezTo>
                  <a:lnTo>
                    <a:pt x="297" y="505"/>
                  </a:lnTo>
                  <a:close/>
                  <a:moveTo>
                    <a:pt x="341" y="489"/>
                  </a:moveTo>
                  <a:lnTo>
                    <a:pt x="341" y="489"/>
                  </a:lnTo>
                  <a:cubicBezTo>
                    <a:pt x="338" y="489"/>
                    <a:pt x="336" y="487"/>
                    <a:pt x="336" y="484"/>
                  </a:cubicBezTo>
                  <a:lnTo>
                    <a:pt x="336" y="461"/>
                  </a:lnTo>
                  <a:cubicBezTo>
                    <a:pt x="336" y="458"/>
                    <a:pt x="338" y="456"/>
                    <a:pt x="341" y="456"/>
                  </a:cubicBezTo>
                  <a:lnTo>
                    <a:pt x="364" y="456"/>
                  </a:lnTo>
                  <a:cubicBezTo>
                    <a:pt x="367" y="456"/>
                    <a:pt x="370" y="458"/>
                    <a:pt x="370" y="461"/>
                  </a:cubicBezTo>
                  <a:lnTo>
                    <a:pt x="370" y="484"/>
                  </a:lnTo>
                  <a:cubicBezTo>
                    <a:pt x="370" y="487"/>
                    <a:pt x="368" y="489"/>
                    <a:pt x="365" y="489"/>
                  </a:cubicBezTo>
                  <a:lnTo>
                    <a:pt x="341" y="489"/>
                  </a:lnTo>
                  <a:close/>
                  <a:moveTo>
                    <a:pt x="347" y="499"/>
                  </a:moveTo>
                  <a:lnTo>
                    <a:pt x="347" y="499"/>
                  </a:lnTo>
                  <a:lnTo>
                    <a:pt x="371" y="499"/>
                  </a:lnTo>
                  <a:cubicBezTo>
                    <a:pt x="374" y="499"/>
                    <a:pt x="377" y="502"/>
                    <a:pt x="377" y="505"/>
                  </a:cubicBezTo>
                  <a:lnTo>
                    <a:pt x="377" y="527"/>
                  </a:lnTo>
                  <a:cubicBezTo>
                    <a:pt x="378" y="530"/>
                    <a:pt x="375" y="533"/>
                    <a:pt x="372" y="533"/>
                  </a:cubicBezTo>
                  <a:lnTo>
                    <a:pt x="348" y="533"/>
                  </a:lnTo>
                  <a:cubicBezTo>
                    <a:pt x="345" y="533"/>
                    <a:pt x="342" y="530"/>
                    <a:pt x="342" y="527"/>
                  </a:cubicBezTo>
                  <a:lnTo>
                    <a:pt x="342" y="505"/>
                  </a:lnTo>
                  <a:cubicBezTo>
                    <a:pt x="342" y="502"/>
                    <a:pt x="344" y="499"/>
                    <a:pt x="347" y="499"/>
                  </a:cubicBezTo>
                  <a:close/>
                  <a:moveTo>
                    <a:pt x="386" y="489"/>
                  </a:moveTo>
                  <a:lnTo>
                    <a:pt x="386" y="489"/>
                  </a:lnTo>
                  <a:cubicBezTo>
                    <a:pt x="383" y="489"/>
                    <a:pt x="380" y="487"/>
                    <a:pt x="380" y="484"/>
                  </a:cubicBezTo>
                  <a:lnTo>
                    <a:pt x="379" y="461"/>
                  </a:lnTo>
                  <a:cubicBezTo>
                    <a:pt x="379" y="458"/>
                    <a:pt x="381" y="456"/>
                    <a:pt x="384" y="456"/>
                  </a:cubicBezTo>
                  <a:lnTo>
                    <a:pt x="408" y="456"/>
                  </a:lnTo>
                  <a:cubicBezTo>
                    <a:pt x="411" y="456"/>
                    <a:pt x="413" y="458"/>
                    <a:pt x="413" y="461"/>
                  </a:cubicBezTo>
                  <a:lnTo>
                    <a:pt x="414" y="484"/>
                  </a:lnTo>
                  <a:cubicBezTo>
                    <a:pt x="415" y="487"/>
                    <a:pt x="412" y="489"/>
                    <a:pt x="409" y="489"/>
                  </a:cubicBezTo>
                  <a:lnTo>
                    <a:pt x="386" y="489"/>
                  </a:lnTo>
                  <a:close/>
                  <a:moveTo>
                    <a:pt x="392" y="499"/>
                  </a:moveTo>
                  <a:lnTo>
                    <a:pt x="392" y="499"/>
                  </a:lnTo>
                  <a:lnTo>
                    <a:pt x="416" y="499"/>
                  </a:lnTo>
                  <a:cubicBezTo>
                    <a:pt x="419" y="499"/>
                    <a:pt x="421" y="502"/>
                    <a:pt x="421" y="505"/>
                  </a:cubicBezTo>
                  <a:lnTo>
                    <a:pt x="422" y="527"/>
                  </a:lnTo>
                  <a:cubicBezTo>
                    <a:pt x="423" y="530"/>
                    <a:pt x="420" y="533"/>
                    <a:pt x="417" y="533"/>
                  </a:cubicBezTo>
                  <a:lnTo>
                    <a:pt x="393" y="533"/>
                  </a:lnTo>
                  <a:cubicBezTo>
                    <a:pt x="390" y="533"/>
                    <a:pt x="388" y="530"/>
                    <a:pt x="387" y="527"/>
                  </a:cubicBezTo>
                  <a:lnTo>
                    <a:pt x="387" y="505"/>
                  </a:lnTo>
                  <a:cubicBezTo>
                    <a:pt x="386" y="502"/>
                    <a:pt x="389" y="499"/>
                    <a:pt x="392" y="499"/>
                  </a:cubicBezTo>
                  <a:close/>
                  <a:moveTo>
                    <a:pt x="459" y="484"/>
                  </a:moveTo>
                  <a:lnTo>
                    <a:pt x="459" y="484"/>
                  </a:lnTo>
                  <a:cubicBezTo>
                    <a:pt x="459" y="487"/>
                    <a:pt x="457" y="489"/>
                    <a:pt x="454" y="489"/>
                  </a:cubicBezTo>
                  <a:lnTo>
                    <a:pt x="430" y="489"/>
                  </a:lnTo>
                  <a:cubicBezTo>
                    <a:pt x="427" y="489"/>
                    <a:pt x="424" y="487"/>
                    <a:pt x="424" y="484"/>
                  </a:cubicBezTo>
                  <a:lnTo>
                    <a:pt x="423" y="461"/>
                  </a:lnTo>
                  <a:cubicBezTo>
                    <a:pt x="423" y="458"/>
                    <a:pt x="425" y="456"/>
                    <a:pt x="428" y="456"/>
                  </a:cubicBezTo>
                  <a:lnTo>
                    <a:pt x="451" y="456"/>
                  </a:lnTo>
                  <a:cubicBezTo>
                    <a:pt x="454" y="456"/>
                    <a:pt x="457" y="458"/>
                    <a:pt x="457" y="461"/>
                  </a:cubicBezTo>
                  <a:lnTo>
                    <a:pt x="459" y="484"/>
                  </a:lnTo>
                  <a:close/>
                  <a:moveTo>
                    <a:pt x="84" y="43"/>
                  </a:moveTo>
                  <a:lnTo>
                    <a:pt x="84" y="43"/>
                  </a:lnTo>
                  <a:cubicBezTo>
                    <a:pt x="84" y="41"/>
                    <a:pt x="86" y="39"/>
                    <a:pt x="88" y="39"/>
                  </a:cubicBezTo>
                  <a:lnTo>
                    <a:pt x="530" y="39"/>
                  </a:lnTo>
                  <a:cubicBezTo>
                    <a:pt x="533" y="39"/>
                    <a:pt x="535" y="41"/>
                    <a:pt x="535" y="43"/>
                  </a:cubicBezTo>
                  <a:lnTo>
                    <a:pt x="535" y="358"/>
                  </a:lnTo>
                  <a:cubicBezTo>
                    <a:pt x="535" y="360"/>
                    <a:pt x="533" y="362"/>
                    <a:pt x="530" y="362"/>
                  </a:cubicBezTo>
                  <a:lnTo>
                    <a:pt x="88" y="362"/>
                  </a:lnTo>
                  <a:cubicBezTo>
                    <a:pt x="86" y="362"/>
                    <a:pt x="84" y="360"/>
                    <a:pt x="84" y="358"/>
                  </a:cubicBezTo>
                  <a:lnTo>
                    <a:pt x="84" y="43"/>
                  </a:lnTo>
                  <a:close/>
                  <a:moveTo>
                    <a:pt x="474" y="489"/>
                  </a:moveTo>
                  <a:lnTo>
                    <a:pt x="474" y="489"/>
                  </a:lnTo>
                  <a:cubicBezTo>
                    <a:pt x="471" y="489"/>
                    <a:pt x="469" y="487"/>
                    <a:pt x="468" y="484"/>
                  </a:cubicBezTo>
                  <a:lnTo>
                    <a:pt x="467" y="461"/>
                  </a:lnTo>
                  <a:cubicBezTo>
                    <a:pt x="466" y="458"/>
                    <a:pt x="468" y="456"/>
                    <a:pt x="471" y="456"/>
                  </a:cubicBezTo>
                  <a:lnTo>
                    <a:pt x="495" y="456"/>
                  </a:lnTo>
                  <a:cubicBezTo>
                    <a:pt x="498" y="456"/>
                    <a:pt x="500" y="458"/>
                    <a:pt x="500" y="461"/>
                  </a:cubicBezTo>
                  <a:lnTo>
                    <a:pt x="503" y="484"/>
                  </a:lnTo>
                  <a:cubicBezTo>
                    <a:pt x="503" y="487"/>
                    <a:pt x="501" y="489"/>
                    <a:pt x="498" y="489"/>
                  </a:cubicBezTo>
                  <a:lnTo>
                    <a:pt x="474" y="489"/>
                  </a:lnTo>
                  <a:close/>
                  <a:moveTo>
                    <a:pt x="481" y="499"/>
                  </a:moveTo>
                  <a:lnTo>
                    <a:pt x="481" y="499"/>
                  </a:lnTo>
                  <a:lnTo>
                    <a:pt x="505" y="499"/>
                  </a:lnTo>
                  <a:cubicBezTo>
                    <a:pt x="507" y="499"/>
                    <a:pt x="510" y="502"/>
                    <a:pt x="510" y="505"/>
                  </a:cubicBezTo>
                  <a:lnTo>
                    <a:pt x="513" y="527"/>
                  </a:lnTo>
                  <a:cubicBezTo>
                    <a:pt x="513" y="530"/>
                    <a:pt x="511" y="533"/>
                    <a:pt x="508" y="533"/>
                  </a:cubicBezTo>
                  <a:lnTo>
                    <a:pt x="483" y="533"/>
                  </a:lnTo>
                  <a:cubicBezTo>
                    <a:pt x="480" y="533"/>
                    <a:pt x="478" y="530"/>
                    <a:pt x="478" y="527"/>
                  </a:cubicBezTo>
                  <a:lnTo>
                    <a:pt x="476" y="505"/>
                  </a:lnTo>
                  <a:cubicBezTo>
                    <a:pt x="475" y="502"/>
                    <a:pt x="478" y="499"/>
                    <a:pt x="481" y="499"/>
                  </a:cubicBezTo>
                  <a:close/>
                  <a:moveTo>
                    <a:pt x="546" y="461"/>
                  </a:moveTo>
                  <a:lnTo>
                    <a:pt x="546" y="461"/>
                  </a:lnTo>
                  <a:lnTo>
                    <a:pt x="548" y="484"/>
                  </a:lnTo>
                  <a:cubicBezTo>
                    <a:pt x="549" y="487"/>
                    <a:pt x="547" y="489"/>
                    <a:pt x="544" y="489"/>
                  </a:cubicBezTo>
                  <a:lnTo>
                    <a:pt x="520" y="489"/>
                  </a:lnTo>
                  <a:cubicBezTo>
                    <a:pt x="517" y="489"/>
                    <a:pt x="514" y="487"/>
                    <a:pt x="514" y="484"/>
                  </a:cubicBezTo>
                  <a:lnTo>
                    <a:pt x="512" y="461"/>
                  </a:lnTo>
                  <a:cubicBezTo>
                    <a:pt x="512" y="458"/>
                    <a:pt x="514" y="456"/>
                    <a:pt x="516" y="456"/>
                  </a:cubicBezTo>
                  <a:lnTo>
                    <a:pt x="540" y="456"/>
                  </a:lnTo>
                  <a:cubicBezTo>
                    <a:pt x="543" y="456"/>
                    <a:pt x="545" y="458"/>
                    <a:pt x="546" y="461"/>
                  </a:cubicBezTo>
                  <a:close/>
                  <a:moveTo>
                    <a:pt x="551" y="505"/>
                  </a:moveTo>
                  <a:lnTo>
                    <a:pt x="551" y="505"/>
                  </a:lnTo>
                  <a:lnTo>
                    <a:pt x="554" y="527"/>
                  </a:lnTo>
                  <a:cubicBezTo>
                    <a:pt x="554" y="530"/>
                    <a:pt x="552" y="533"/>
                    <a:pt x="549" y="533"/>
                  </a:cubicBezTo>
                  <a:lnTo>
                    <a:pt x="528" y="533"/>
                  </a:lnTo>
                  <a:cubicBezTo>
                    <a:pt x="525" y="533"/>
                    <a:pt x="522" y="530"/>
                    <a:pt x="522" y="527"/>
                  </a:cubicBezTo>
                  <a:lnTo>
                    <a:pt x="520" y="505"/>
                  </a:lnTo>
                  <a:cubicBezTo>
                    <a:pt x="520" y="502"/>
                    <a:pt x="522" y="499"/>
                    <a:pt x="525" y="499"/>
                  </a:cubicBezTo>
                  <a:lnTo>
                    <a:pt x="545" y="499"/>
                  </a:lnTo>
                  <a:cubicBezTo>
                    <a:pt x="548" y="499"/>
                    <a:pt x="551" y="502"/>
                    <a:pt x="551" y="505"/>
                  </a:cubicBezTo>
                  <a:close/>
                  <a:moveTo>
                    <a:pt x="623" y="625"/>
                  </a:moveTo>
                  <a:lnTo>
                    <a:pt x="623" y="625"/>
                  </a:lnTo>
                  <a:lnTo>
                    <a:pt x="584" y="402"/>
                  </a:lnTo>
                  <a:lnTo>
                    <a:pt x="584" y="402"/>
                  </a:lnTo>
                  <a:lnTo>
                    <a:pt x="584" y="33"/>
                  </a:lnTo>
                  <a:cubicBezTo>
                    <a:pt x="584" y="14"/>
                    <a:pt x="569" y="0"/>
                    <a:pt x="551" y="0"/>
                  </a:cubicBezTo>
                  <a:lnTo>
                    <a:pt x="70" y="0"/>
                  </a:lnTo>
                  <a:cubicBezTo>
                    <a:pt x="52" y="0"/>
                    <a:pt x="37" y="14"/>
                    <a:pt x="37" y="33"/>
                  </a:cubicBezTo>
                  <a:lnTo>
                    <a:pt x="37" y="402"/>
                  </a:lnTo>
                  <a:lnTo>
                    <a:pt x="37" y="402"/>
                  </a:lnTo>
                  <a:lnTo>
                    <a:pt x="2" y="625"/>
                  </a:lnTo>
                  <a:cubicBezTo>
                    <a:pt x="0" y="643"/>
                    <a:pt x="13" y="658"/>
                    <a:pt x="34" y="658"/>
                  </a:cubicBezTo>
                  <a:lnTo>
                    <a:pt x="592" y="658"/>
                  </a:lnTo>
                  <a:cubicBezTo>
                    <a:pt x="612" y="658"/>
                    <a:pt x="626" y="643"/>
                    <a:pt x="623" y="625"/>
                  </a:cubicBezTo>
                  <a:close/>
                </a:path>
              </a:pathLst>
            </a:custGeom>
            <a:solidFill>
              <a:srgbClr val="133A6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 dirty="0">
                <a:solidFill>
                  <a:srgbClr val="F5A34F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266390" y="6408282"/>
              <a:ext cx="118556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133A64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www.nestcc.org</a:t>
              </a:r>
            </a:p>
          </p:txBody>
        </p:sp>
        <p:sp>
          <p:nvSpPr>
            <p:cNvPr id="17" name="Freeform 183"/>
            <p:cNvSpPr>
              <a:spLocks noChangeAspect="1"/>
            </p:cNvSpPr>
            <p:nvPr/>
          </p:nvSpPr>
          <p:spPr bwMode="auto">
            <a:xfrm>
              <a:off x="419100" y="6447881"/>
              <a:ext cx="243820" cy="197800"/>
            </a:xfrm>
            <a:custGeom>
              <a:avLst/>
              <a:gdLst>
                <a:gd name="T0" fmla="*/ 142 w 142"/>
                <a:gd name="T1" fmla="*/ 13 h 115"/>
                <a:gd name="T2" fmla="*/ 125 w 142"/>
                <a:gd name="T3" fmla="*/ 18 h 115"/>
                <a:gd name="T4" fmla="*/ 138 w 142"/>
                <a:gd name="T5" fmla="*/ 2 h 115"/>
                <a:gd name="T6" fmla="*/ 120 w 142"/>
                <a:gd name="T7" fmla="*/ 9 h 115"/>
                <a:gd name="T8" fmla="*/ 98 w 142"/>
                <a:gd name="T9" fmla="*/ 0 h 115"/>
                <a:gd name="T10" fmla="*/ 69 w 142"/>
                <a:gd name="T11" fmla="*/ 29 h 115"/>
                <a:gd name="T12" fmla="*/ 70 w 142"/>
                <a:gd name="T13" fmla="*/ 36 h 115"/>
                <a:gd name="T14" fmla="*/ 10 w 142"/>
                <a:gd name="T15" fmla="*/ 5 h 115"/>
                <a:gd name="T16" fmla="*/ 6 w 142"/>
                <a:gd name="T17" fmla="*/ 20 h 115"/>
                <a:gd name="T18" fmla="*/ 19 w 142"/>
                <a:gd name="T19" fmla="*/ 44 h 115"/>
                <a:gd name="T20" fmla="*/ 5 w 142"/>
                <a:gd name="T21" fmla="*/ 40 h 115"/>
                <a:gd name="T22" fmla="*/ 5 w 142"/>
                <a:gd name="T23" fmla="*/ 41 h 115"/>
                <a:gd name="T24" fmla="*/ 29 w 142"/>
                <a:gd name="T25" fmla="*/ 69 h 115"/>
                <a:gd name="T26" fmla="*/ 21 w 142"/>
                <a:gd name="T27" fmla="*/ 70 h 115"/>
                <a:gd name="T28" fmla="*/ 16 w 142"/>
                <a:gd name="T29" fmla="*/ 70 h 115"/>
                <a:gd name="T30" fmla="*/ 43 w 142"/>
                <a:gd name="T31" fmla="*/ 90 h 115"/>
                <a:gd name="T32" fmla="*/ 7 w 142"/>
                <a:gd name="T33" fmla="*/ 103 h 115"/>
                <a:gd name="T34" fmla="*/ 0 w 142"/>
                <a:gd name="T35" fmla="*/ 102 h 115"/>
                <a:gd name="T36" fmla="*/ 44 w 142"/>
                <a:gd name="T37" fmla="*/ 115 h 115"/>
                <a:gd name="T38" fmla="*/ 128 w 142"/>
                <a:gd name="T39" fmla="*/ 32 h 115"/>
                <a:gd name="T40" fmla="*/ 127 w 142"/>
                <a:gd name="T41" fmla="*/ 28 h 115"/>
                <a:gd name="T42" fmla="*/ 142 w 142"/>
                <a:gd name="T43" fmla="*/ 1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2" h="115">
                  <a:moveTo>
                    <a:pt x="142" y="13"/>
                  </a:moveTo>
                  <a:cubicBezTo>
                    <a:pt x="137" y="16"/>
                    <a:pt x="131" y="17"/>
                    <a:pt x="125" y="18"/>
                  </a:cubicBezTo>
                  <a:cubicBezTo>
                    <a:pt x="131" y="14"/>
                    <a:pt x="136" y="9"/>
                    <a:pt x="138" y="2"/>
                  </a:cubicBezTo>
                  <a:cubicBezTo>
                    <a:pt x="132" y="5"/>
                    <a:pt x="126" y="8"/>
                    <a:pt x="120" y="9"/>
                  </a:cubicBezTo>
                  <a:cubicBezTo>
                    <a:pt x="114" y="3"/>
                    <a:pt x="107" y="0"/>
                    <a:pt x="98" y="0"/>
                  </a:cubicBezTo>
                  <a:cubicBezTo>
                    <a:pt x="82" y="0"/>
                    <a:pt x="69" y="13"/>
                    <a:pt x="69" y="29"/>
                  </a:cubicBezTo>
                  <a:cubicBezTo>
                    <a:pt x="69" y="31"/>
                    <a:pt x="69" y="33"/>
                    <a:pt x="70" y="36"/>
                  </a:cubicBezTo>
                  <a:cubicBezTo>
                    <a:pt x="46" y="34"/>
                    <a:pt x="24" y="23"/>
                    <a:pt x="10" y="5"/>
                  </a:cubicBezTo>
                  <a:cubicBezTo>
                    <a:pt x="7" y="9"/>
                    <a:pt x="6" y="14"/>
                    <a:pt x="6" y="20"/>
                  </a:cubicBezTo>
                  <a:cubicBezTo>
                    <a:pt x="6" y="30"/>
                    <a:pt x="11" y="39"/>
                    <a:pt x="19" y="44"/>
                  </a:cubicBezTo>
                  <a:cubicBezTo>
                    <a:pt x="14" y="44"/>
                    <a:pt x="9" y="43"/>
                    <a:pt x="5" y="40"/>
                  </a:cubicBezTo>
                  <a:cubicBezTo>
                    <a:pt x="5" y="40"/>
                    <a:pt x="5" y="41"/>
                    <a:pt x="5" y="41"/>
                  </a:cubicBezTo>
                  <a:cubicBezTo>
                    <a:pt x="5" y="55"/>
                    <a:pt x="15" y="67"/>
                    <a:pt x="29" y="69"/>
                  </a:cubicBezTo>
                  <a:cubicBezTo>
                    <a:pt x="26" y="70"/>
                    <a:pt x="24" y="70"/>
                    <a:pt x="21" y="70"/>
                  </a:cubicBezTo>
                  <a:cubicBezTo>
                    <a:pt x="19" y="70"/>
                    <a:pt x="17" y="70"/>
                    <a:pt x="16" y="70"/>
                  </a:cubicBezTo>
                  <a:cubicBezTo>
                    <a:pt x="19" y="81"/>
                    <a:pt x="30" y="90"/>
                    <a:pt x="43" y="90"/>
                  </a:cubicBezTo>
                  <a:cubicBezTo>
                    <a:pt x="33" y="98"/>
                    <a:pt x="20" y="103"/>
                    <a:pt x="7" y="103"/>
                  </a:cubicBezTo>
                  <a:cubicBezTo>
                    <a:pt x="4" y="103"/>
                    <a:pt x="2" y="103"/>
                    <a:pt x="0" y="102"/>
                  </a:cubicBezTo>
                  <a:cubicBezTo>
                    <a:pt x="13" y="111"/>
                    <a:pt x="28" y="115"/>
                    <a:pt x="44" y="115"/>
                  </a:cubicBezTo>
                  <a:cubicBezTo>
                    <a:pt x="98" y="115"/>
                    <a:pt x="128" y="71"/>
                    <a:pt x="128" y="32"/>
                  </a:cubicBezTo>
                  <a:cubicBezTo>
                    <a:pt x="128" y="31"/>
                    <a:pt x="128" y="30"/>
                    <a:pt x="127" y="28"/>
                  </a:cubicBezTo>
                  <a:cubicBezTo>
                    <a:pt x="133" y="24"/>
                    <a:pt x="138" y="19"/>
                    <a:pt x="142" y="13"/>
                  </a:cubicBezTo>
                  <a:close/>
                </a:path>
              </a:pathLst>
            </a:custGeom>
            <a:solidFill>
              <a:srgbClr val="133A6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 dirty="0">
                <a:solidFill>
                  <a:srgbClr val="F5A34F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36793" y="6408282"/>
              <a:ext cx="13857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133A64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@NESTccMedTech</a:t>
              </a:r>
            </a:p>
          </p:txBody>
        </p:sp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id="{F208CCD2-1733-453F-8016-7E05014E87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826" y="174001"/>
            <a:ext cx="1354181" cy="1115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310209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orient="horz" pos="264">
          <p15:clr>
            <a:srgbClr val="FBAE40"/>
          </p15:clr>
        </p15:guide>
        <p15:guide id="2" pos="264">
          <p15:clr>
            <a:srgbClr val="FBAE40"/>
          </p15:clr>
        </p15:guide>
        <p15:guide id="3" orient="horz" pos="4056">
          <p15:clr>
            <a:srgbClr val="FBAE40"/>
          </p15:clr>
        </p15:guide>
        <p15:guide id="4" pos="7416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Bullets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19100" y="419100"/>
            <a:ext cx="8829674" cy="32983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1800" b="1" spc="200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spc="100" baseline="0" dirty="0"/>
              <a:t>TOP-LINE TITLE, ALL CAPS (1 LINE MAX)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419099" y="828675"/>
            <a:ext cx="8829675" cy="100883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400" baseline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Full statement header. (3 lines max)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44250" y="6438900"/>
            <a:ext cx="636544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D3F79F34-7F37-4D14-A37F-6D41868FD879}" type="slidenum">
              <a:rPr lang="en-US" sz="1100" smtClean="0">
                <a:latin typeface="Calibri Light" panose="020F0302020204030204" pitchFamily="34" charset="0"/>
                <a:cs typeface="Calibri Light" panose="020F0302020204030204" pitchFamily="34" charset="0"/>
              </a:rPr>
              <a:pPr algn="r"/>
              <a:t>‹#›</a:t>
            </a:fld>
            <a:endParaRPr lang="en-U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19100" y="2717074"/>
            <a:ext cx="5399314" cy="3536090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685783" indent="-228594">
              <a:spcBef>
                <a:spcPts val="1200"/>
              </a:spcBef>
              <a:buFont typeface="Courier New" panose="02070309020205020404" pitchFamily="49" charset="0"/>
              <a:buChar char="o"/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1142971" indent="-228594">
              <a:spcBef>
                <a:spcPts val="1200"/>
              </a:spcBef>
              <a:buFont typeface="Wingdings" panose="05000000000000000000" pitchFamily="2" charset="2"/>
              <a:buChar char="§"/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spcBef>
                <a:spcPts val="1200"/>
              </a:spcBef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2057349" indent="-228594">
              <a:spcBef>
                <a:spcPts val="1200"/>
              </a:spcBef>
              <a:buFont typeface="Courier New" panose="02070309020205020404" pitchFamily="49" charset="0"/>
              <a:buChar char="o"/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6381480" y="2717074"/>
            <a:ext cx="5399314" cy="3536090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685783" indent="-228594">
              <a:spcBef>
                <a:spcPts val="1200"/>
              </a:spcBef>
              <a:defRPr lang="en-US" sz="1800" kern="1200" dirty="0" smtClean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>
              <a:spcBef>
                <a:spcPts val="1200"/>
              </a:spcBef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1600160" indent="-228594">
              <a:spcBef>
                <a:spcPts val="1200"/>
              </a:spcBef>
              <a:defRPr lang="en-US" sz="1800" kern="1200" dirty="0" smtClean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2057349" indent="-228594">
              <a:spcBef>
                <a:spcPts val="1200"/>
              </a:spcBef>
              <a:defRPr lang="en-US" sz="1800" kern="1200" dirty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marL="685783" lvl="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600160" lvl="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dirty="0"/>
              <a:t>Fourth level</a:t>
            </a:r>
          </a:p>
          <a:p>
            <a:pPr marL="2057349" lvl="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dirty="0"/>
              <a:t>Fifth level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419099" y="2481943"/>
            <a:ext cx="5389518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6381480" y="2481943"/>
            <a:ext cx="5389518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419100" y="2107473"/>
            <a:ext cx="5399088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cap="all" spc="200" baseline="0"/>
            </a:lvl1pPr>
          </a:lstStyle>
          <a:p>
            <a:pPr lvl="0"/>
            <a:r>
              <a:rPr lang="en-US" dirty="0"/>
              <a:t>section HEADER (ALL CAPS)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6371910" y="2107473"/>
            <a:ext cx="5399088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cap="all" spc="200" baseline="0"/>
            </a:lvl1pPr>
          </a:lstStyle>
          <a:p>
            <a:pPr lvl="0"/>
            <a:r>
              <a:rPr lang="en-US" dirty="0"/>
              <a:t>section HEADER (ALL CAPS)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419100" y="6408282"/>
            <a:ext cx="3032859" cy="276999"/>
            <a:chOff x="419100" y="6408282"/>
            <a:chExt cx="3032859" cy="276999"/>
          </a:xfrm>
        </p:grpSpPr>
        <p:sp>
          <p:nvSpPr>
            <p:cNvPr id="15" name="Freeform 33"/>
            <p:cNvSpPr>
              <a:spLocks noChangeAspect="1" noEditPoints="1"/>
            </p:cNvSpPr>
            <p:nvPr/>
          </p:nvSpPr>
          <p:spPr bwMode="auto">
            <a:xfrm>
              <a:off x="2092095" y="6447881"/>
              <a:ext cx="191881" cy="197800"/>
            </a:xfrm>
            <a:custGeom>
              <a:avLst/>
              <a:gdLst>
                <a:gd name="T0" fmla="*/ 496 w 626"/>
                <a:gd name="T1" fmla="*/ 549 h 658"/>
                <a:gd name="T2" fmla="*/ 554 w 626"/>
                <a:gd name="T3" fmla="*/ 576 h 658"/>
                <a:gd name="T4" fmla="*/ 445 w 626"/>
                <a:gd name="T5" fmla="*/ 549 h 658"/>
                <a:gd name="T6" fmla="*/ 482 w 626"/>
                <a:gd name="T7" fmla="*/ 576 h 658"/>
                <a:gd name="T8" fmla="*/ 460 w 626"/>
                <a:gd name="T9" fmla="*/ 499 h 658"/>
                <a:gd name="T10" fmla="*/ 432 w 626"/>
                <a:gd name="T11" fmla="*/ 527 h 658"/>
                <a:gd name="T12" fmla="*/ 152 w 626"/>
                <a:gd name="T13" fmla="*/ 549 h 658"/>
                <a:gd name="T14" fmla="*/ 431 w 626"/>
                <a:gd name="T15" fmla="*/ 576 h 658"/>
                <a:gd name="T16" fmla="*/ 119 w 626"/>
                <a:gd name="T17" fmla="*/ 505 h 658"/>
                <a:gd name="T18" fmla="*/ 146 w 626"/>
                <a:gd name="T19" fmla="*/ 533 h 658"/>
                <a:gd name="T20" fmla="*/ 100 w 626"/>
                <a:gd name="T21" fmla="*/ 571 h 658"/>
                <a:gd name="T22" fmla="*/ 140 w 626"/>
                <a:gd name="T23" fmla="*/ 571 h 658"/>
                <a:gd name="T24" fmla="*/ 62 w 626"/>
                <a:gd name="T25" fmla="*/ 571 h 658"/>
                <a:gd name="T26" fmla="*/ 89 w 626"/>
                <a:gd name="T27" fmla="*/ 571 h 658"/>
                <a:gd name="T28" fmla="*/ 109 w 626"/>
                <a:gd name="T29" fmla="*/ 505 h 658"/>
                <a:gd name="T30" fmla="*/ 69 w 626"/>
                <a:gd name="T31" fmla="*/ 505 h 658"/>
                <a:gd name="T32" fmla="*/ 108 w 626"/>
                <a:gd name="T33" fmla="*/ 461 h 658"/>
                <a:gd name="T34" fmla="*/ 74 w 626"/>
                <a:gd name="T35" fmla="*/ 461 h 658"/>
                <a:gd name="T36" fmla="*/ 120 w 626"/>
                <a:gd name="T37" fmla="*/ 489 h 658"/>
                <a:gd name="T38" fmla="*/ 152 w 626"/>
                <a:gd name="T39" fmla="*/ 461 h 658"/>
                <a:gd name="T40" fmla="*/ 190 w 626"/>
                <a:gd name="T41" fmla="*/ 456 h 658"/>
                <a:gd name="T42" fmla="*/ 160 w 626"/>
                <a:gd name="T43" fmla="*/ 484 h 658"/>
                <a:gd name="T44" fmla="*/ 198 w 626"/>
                <a:gd name="T45" fmla="*/ 505 h 658"/>
                <a:gd name="T46" fmla="*/ 164 w 626"/>
                <a:gd name="T47" fmla="*/ 505 h 658"/>
                <a:gd name="T48" fmla="*/ 234 w 626"/>
                <a:gd name="T49" fmla="*/ 456 h 658"/>
                <a:gd name="T50" fmla="*/ 204 w 626"/>
                <a:gd name="T51" fmla="*/ 484 h 658"/>
                <a:gd name="T52" fmla="*/ 243 w 626"/>
                <a:gd name="T53" fmla="*/ 505 h 658"/>
                <a:gd name="T54" fmla="*/ 208 w 626"/>
                <a:gd name="T55" fmla="*/ 505 h 658"/>
                <a:gd name="T56" fmla="*/ 277 w 626"/>
                <a:gd name="T57" fmla="*/ 456 h 658"/>
                <a:gd name="T58" fmla="*/ 248 w 626"/>
                <a:gd name="T59" fmla="*/ 484 h 658"/>
                <a:gd name="T60" fmla="*/ 288 w 626"/>
                <a:gd name="T61" fmla="*/ 505 h 658"/>
                <a:gd name="T62" fmla="*/ 253 w 626"/>
                <a:gd name="T63" fmla="*/ 505 h 658"/>
                <a:gd name="T64" fmla="*/ 297 w 626"/>
                <a:gd name="T65" fmla="*/ 456 h 658"/>
                <a:gd name="T66" fmla="*/ 297 w 626"/>
                <a:gd name="T67" fmla="*/ 489 h 658"/>
                <a:gd name="T68" fmla="*/ 332 w 626"/>
                <a:gd name="T69" fmla="*/ 505 h 658"/>
                <a:gd name="T70" fmla="*/ 297 w 626"/>
                <a:gd name="T71" fmla="*/ 505 h 658"/>
                <a:gd name="T72" fmla="*/ 341 w 626"/>
                <a:gd name="T73" fmla="*/ 456 h 658"/>
                <a:gd name="T74" fmla="*/ 341 w 626"/>
                <a:gd name="T75" fmla="*/ 489 h 658"/>
                <a:gd name="T76" fmla="*/ 377 w 626"/>
                <a:gd name="T77" fmla="*/ 527 h 658"/>
                <a:gd name="T78" fmla="*/ 347 w 626"/>
                <a:gd name="T79" fmla="*/ 499 h 658"/>
                <a:gd name="T80" fmla="*/ 384 w 626"/>
                <a:gd name="T81" fmla="*/ 456 h 658"/>
                <a:gd name="T82" fmla="*/ 386 w 626"/>
                <a:gd name="T83" fmla="*/ 489 h 658"/>
                <a:gd name="T84" fmla="*/ 422 w 626"/>
                <a:gd name="T85" fmla="*/ 527 h 658"/>
                <a:gd name="T86" fmla="*/ 392 w 626"/>
                <a:gd name="T87" fmla="*/ 499 h 658"/>
                <a:gd name="T88" fmla="*/ 424 w 626"/>
                <a:gd name="T89" fmla="*/ 484 h 658"/>
                <a:gd name="T90" fmla="*/ 459 w 626"/>
                <a:gd name="T91" fmla="*/ 484 h 658"/>
                <a:gd name="T92" fmla="*/ 535 w 626"/>
                <a:gd name="T93" fmla="*/ 43 h 658"/>
                <a:gd name="T94" fmla="*/ 84 w 626"/>
                <a:gd name="T95" fmla="*/ 43 h 658"/>
                <a:gd name="T96" fmla="*/ 471 w 626"/>
                <a:gd name="T97" fmla="*/ 456 h 658"/>
                <a:gd name="T98" fmla="*/ 474 w 626"/>
                <a:gd name="T99" fmla="*/ 489 h 658"/>
                <a:gd name="T100" fmla="*/ 513 w 626"/>
                <a:gd name="T101" fmla="*/ 527 h 658"/>
                <a:gd name="T102" fmla="*/ 481 w 626"/>
                <a:gd name="T103" fmla="*/ 499 h 658"/>
                <a:gd name="T104" fmla="*/ 520 w 626"/>
                <a:gd name="T105" fmla="*/ 489 h 658"/>
                <a:gd name="T106" fmla="*/ 546 w 626"/>
                <a:gd name="T107" fmla="*/ 461 h 658"/>
                <a:gd name="T108" fmla="*/ 528 w 626"/>
                <a:gd name="T109" fmla="*/ 533 h 658"/>
                <a:gd name="T110" fmla="*/ 551 w 626"/>
                <a:gd name="T111" fmla="*/ 505 h 658"/>
                <a:gd name="T112" fmla="*/ 584 w 626"/>
                <a:gd name="T113" fmla="*/ 33 h 658"/>
                <a:gd name="T114" fmla="*/ 37 w 626"/>
                <a:gd name="T115" fmla="*/ 402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26" h="658">
                  <a:moveTo>
                    <a:pt x="554" y="576"/>
                  </a:moveTo>
                  <a:lnTo>
                    <a:pt x="554" y="576"/>
                  </a:lnTo>
                  <a:lnTo>
                    <a:pt x="504" y="576"/>
                  </a:lnTo>
                  <a:cubicBezTo>
                    <a:pt x="501" y="576"/>
                    <a:pt x="498" y="574"/>
                    <a:pt x="498" y="571"/>
                  </a:cubicBezTo>
                  <a:lnTo>
                    <a:pt x="496" y="549"/>
                  </a:lnTo>
                  <a:cubicBezTo>
                    <a:pt x="496" y="545"/>
                    <a:pt x="498" y="543"/>
                    <a:pt x="501" y="543"/>
                  </a:cubicBezTo>
                  <a:lnTo>
                    <a:pt x="550" y="543"/>
                  </a:lnTo>
                  <a:cubicBezTo>
                    <a:pt x="553" y="543"/>
                    <a:pt x="556" y="545"/>
                    <a:pt x="556" y="549"/>
                  </a:cubicBezTo>
                  <a:lnTo>
                    <a:pt x="559" y="571"/>
                  </a:lnTo>
                  <a:cubicBezTo>
                    <a:pt x="559" y="574"/>
                    <a:pt x="557" y="576"/>
                    <a:pt x="554" y="576"/>
                  </a:cubicBezTo>
                  <a:close/>
                  <a:moveTo>
                    <a:pt x="482" y="576"/>
                  </a:moveTo>
                  <a:lnTo>
                    <a:pt x="482" y="576"/>
                  </a:lnTo>
                  <a:lnTo>
                    <a:pt x="453" y="576"/>
                  </a:lnTo>
                  <a:cubicBezTo>
                    <a:pt x="450" y="576"/>
                    <a:pt x="447" y="574"/>
                    <a:pt x="447" y="571"/>
                  </a:cubicBezTo>
                  <a:lnTo>
                    <a:pt x="445" y="549"/>
                  </a:lnTo>
                  <a:cubicBezTo>
                    <a:pt x="445" y="545"/>
                    <a:pt x="447" y="543"/>
                    <a:pt x="450" y="543"/>
                  </a:cubicBezTo>
                  <a:lnTo>
                    <a:pt x="480" y="543"/>
                  </a:lnTo>
                  <a:cubicBezTo>
                    <a:pt x="483" y="543"/>
                    <a:pt x="485" y="545"/>
                    <a:pt x="486" y="549"/>
                  </a:cubicBezTo>
                  <a:lnTo>
                    <a:pt x="488" y="571"/>
                  </a:lnTo>
                  <a:cubicBezTo>
                    <a:pt x="488" y="574"/>
                    <a:pt x="486" y="576"/>
                    <a:pt x="482" y="576"/>
                  </a:cubicBezTo>
                  <a:close/>
                  <a:moveTo>
                    <a:pt x="432" y="527"/>
                  </a:moveTo>
                  <a:lnTo>
                    <a:pt x="432" y="527"/>
                  </a:lnTo>
                  <a:lnTo>
                    <a:pt x="431" y="505"/>
                  </a:lnTo>
                  <a:cubicBezTo>
                    <a:pt x="431" y="502"/>
                    <a:pt x="433" y="499"/>
                    <a:pt x="436" y="499"/>
                  </a:cubicBezTo>
                  <a:lnTo>
                    <a:pt x="460" y="499"/>
                  </a:lnTo>
                  <a:cubicBezTo>
                    <a:pt x="463" y="499"/>
                    <a:pt x="466" y="502"/>
                    <a:pt x="466" y="505"/>
                  </a:cubicBezTo>
                  <a:lnTo>
                    <a:pt x="468" y="527"/>
                  </a:lnTo>
                  <a:cubicBezTo>
                    <a:pt x="468" y="530"/>
                    <a:pt x="466" y="533"/>
                    <a:pt x="463" y="533"/>
                  </a:cubicBezTo>
                  <a:lnTo>
                    <a:pt x="438" y="533"/>
                  </a:lnTo>
                  <a:cubicBezTo>
                    <a:pt x="435" y="533"/>
                    <a:pt x="433" y="530"/>
                    <a:pt x="432" y="527"/>
                  </a:cubicBezTo>
                  <a:close/>
                  <a:moveTo>
                    <a:pt x="431" y="576"/>
                  </a:moveTo>
                  <a:lnTo>
                    <a:pt x="431" y="576"/>
                  </a:lnTo>
                  <a:lnTo>
                    <a:pt x="156" y="576"/>
                  </a:lnTo>
                  <a:cubicBezTo>
                    <a:pt x="153" y="576"/>
                    <a:pt x="150" y="574"/>
                    <a:pt x="151" y="571"/>
                  </a:cubicBezTo>
                  <a:lnTo>
                    <a:pt x="152" y="549"/>
                  </a:lnTo>
                  <a:cubicBezTo>
                    <a:pt x="153" y="545"/>
                    <a:pt x="155" y="543"/>
                    <a:pt x="158" y="543"/>
                  </a:cubicBezTo>
                  <a:lnTo>
                    <a:pt x="429" y="543"/>
                  </a:lnTo>
                  <a:cubicBezTo>
                    <a:pt x="432" y="543"/>
                    <a:pt x="435" y="545"/>
                    <a:pt x="435" y="549"/>
                  </a:cubicBezTo>
                  <a:lnTo>
                    <a:pt x="437" y="571"/>
                  </a:lnTo>
                  <a:cubicBezTo>
                    <a:pt x="437" y="574"/>
                    <a:pt x="434" y="576"/>
                    <a:pt x="431" y="576"/>
                  </a:cubicBezTo>
                  <a:close/>
                  <a:moveTo>
                    <a:pt x="146" y="533"/>
                  </a:moveTo>
                  <a:lnTo>
                    <a:pt x="146" y="533"/>
                  </a:lnTo>
                  <a:lnTo>
                    <a:pt x="122" y="533"/>
                  </a:lnTo>
                  <a:cubicBezTo>
                    <a:pt x="119" y="533"/>
                    <a:pt x="117" y="530"/>
                    <a:pt x="117" y="527"/>
                  </a:cubicBezTo>
                  <a:lnTo>
                    <a:pt x="119" y="505"/>
                  </a:lnTo>
                  <a:cubicBezTo>
                    <a:pt x="119" y="502"/>
                    <a:pt x="122" y="499"/>
                    <a:pt x="125" y="499"/>
                  </a:cubicBezTo>
                  <a:lnTo>
                    <a:pt x="149" y="499"/>
                  </a:lnTo>
                  <a:cubicBezTo>
                    <a:pt x="152" y="499"/>
                    <a:pt x="154" y="502"/>
                    <a:pt x="154" y="505"/>
                  </a:cubicBezTo>
                  <a:lnTo>
                    <a:pt x="152" y="527"/>
                  </a:lnTo>
                  <a:cubicBezTo>
                    <a:pt x="152" y="530"/>
                    <a:pt x="149" y="533"/>
                    <a:pt x="146" y="533"/>
                  </a:cubicBezTo>
                  <a:close/>
                  <a:moveTo>
                    <a:pt x="140" y="571"/>
                  </a:moveTo>
                  <a:lnTo>
                    <a:pt x="140" y="571"/>
                  </a:lnTo>
                  <a:cubicBezTo>
                    <a:pt x="140" y="574"/>
                    <a:pt x="137" y="576"/>
                    <a:pt x="134" y="576"/>
                  </a:cubicBezTo>
                  <a:lnTo>
                    <a:pt x="105" y="576"/>
                  </a:lnTo>
                  <a:cubicBezTo>
                    <a:pt x="102" y="576"/>
                    <a:pt x="99" y="574"/>
                    <a:pt x="100" y="571"/>
                  </a:cubicBezTo>
                  <a:lnTo>
                    <a:pt x="102" y="549"/>
                  </a:lnTo>
                  <a:cubicBezTo>
                    <a:pt x="102" y="545"/>
                    <a:pt x="105" y="543"/>
                    <a:pt x="108" y="543"/>
                  </a:cubicBezTo>
                  <a:lnTo>
                    <a:pt x="137" y="543"/>
                  </a:lnTo>
                  <a:cubicBezTo>
                    <a:pt x="140" y="543"/>
                    <a:pt x="142" y="545"/>
                    <a:pt x="142" y="549"/>
                  </a:cubicBezTo>
                  <a:lnTo>
                    <a:pt x="140" y="571"/>
                  </a:lnTo>
                  <a:close/>
                  <a:moveTo>
                    <a:pt x="89" y="571"/>
                  </a:moveTo>
                  <a:lnTo>
                    <a:pt x="89" y="571"/>
                  </a:lnTo>
                  <a:cubicBezTo>
                    <a:pt x="89" y="574"/>
                    <a:pt x="86" y="576"/>
                    <a:pt x="83" y="576"/>
                  </a:cubicBezTo>
                  <a:lnTo>
                    <a:pt x="66" y="576"/>
                  </a:lnTo>
                  <a:cubicBezTo>
                    <a:pt x="63" y="576"/>
                    <a:pt x="61" y="574"/>
                    <a:pt x="62" y="571"/>
                  </a:cubicBezTo>
                  <a:lnTo>
                    <a:pt x="64" y="549"/>
                  </a:lnTo>
                  <a:cubicBezTo>
                    <a:pt x="65" y="545"/>
                    <a:pt x="67" y="543"/>
                    <a:pt x="70" y="543"/>
                  </a:cubicBezTo>
                  <a:lnTo>
                    <a:pt x="87" y="543"/>
                  </a:lnTo>
                  <a:cubicBezTo>
                    <a:pt x="90" y="543"/>
                    <a:pt x="92" y="545"/>
                    <a:pt x="92" y="549"/>
                  </a:cubicBezTo>
                  <a:lnTo>
                    <a:pt x="89" y="571"/>
                  </a:lnTo>
                  <a:close/>
                  <a:moveTo>
                    <a:pt x="69" y="505"/>
                  </a:moveTo>
                  <a:lnTo>
                    <a:pt x="69" y="505"/>
                  </a:lnTo>
                  <a:cubicBezTo>
                    <a:pt x="70" y="502"/>
                    <a:pt x="72" y="499"/>
                    <a:pt x="75" y="499"/>
                  </a:cubicBezTo>
                  <a:lnTo>
                    <a:pt x="105" y="499"/>
                  </a:lnTo>
                  <a:cubicBezTo>
                    <a:pt x="107" y="499"/>
                    <a:pt x="110" y="502"/>
                    <a:pt x="109" y="505"/>
                  </a:cubicBezTo>
                  <a:lnTo>
                    <a:pt x="107" y="527"/>
                  </a:lnTo>
                  <a:cubicBezTo>
                    <a:pt x="107" y="530"/>
                    <a:pt x="104" y="533"/>
                    <a:pt x="101" y="533"/>
                  </a:cubicBezTo>
                  <a:lnTo>
                    <a:pt x="71" y="533"/>
                  </a:lnTo>
                  <a:cubicBezTo>
                    <a:pt x="69" y="533"/>
                    <a:pt x="66" y="530"/>
                    <a:pt x="67" y="527"/>
                  </a:cubicBezTo>
                  <a:lnTo>
                    <a:pt x="69" y="505"/>
                  </a:lnTo>
                  <a:close/>
                  <a:moveTo>
                    <a:pt x="74" y="461"/>
                  </a:moveTo>
                  <a:lnTo>
                    <a:pt x="74" y="461"/>
                  </a:lnTo>
                  <a:cubicBezTo>
                    <a:pt x="75" y="458"/>
                    <a:pt x="77" y="456"/>
                    <a:pt x="80" y="456"/>
                  </a:cubicBezTo>
                  <a:lnTo>
                    <a:pt x="103" y="456"/>
                  </a:lnTo>
                  <a:cubicBezTo>
                    <a:pt x="106" y="456"/>
                    <a:pt x="108" y="458"/>
                    <a:pt x="108" y="461"/>
                  </a:cubicBezTo>
                  <a:lnTo>
                    <a:pt x="106" y="484"/>
                  </a:lnTo>
                  <a:cubicBezTo>
                    <a:pt x="105" y="487"/>
                    <a:pt x="103" y="489"/>
                    <a:pt x="100" y="489"/>
                  </a:cubicBezTo>
                  <a:lnTo>
                    <a:pt x="77" y="489"/>
                  </a:lnTo>
                  <a:cubicBezTo>
                    <a:pt x="74" y="489"/>
                    <a:pt x="72" y="487"/>
                    <a:pt x="72" y="484"/>
                  </a:cubicBezTo>
                  <a:lnTo>
                    <a:pt x="74" y="461"/>
                  </a:lnTo>
                  <a:close/>
                  <a:moveTo>
                    <a:pt x="152" y="461"/>
                  </a:moveTo>
                  <a:lnTo>
                    <a:pt x="152" y="461"/>
                  </a:lnTo>
                  <a:lnTo>
                    <a:pt x="150" y="484"/>
                  </a:lnTo>
                  <a:cubicBezTo>
                    <a:pt x="150" y="487"/>
                    <a:pt x="147" y="489"/>
                    <a:pt x="144" y="489"/>
                  </a:cubicBezTo>
                  <a:lnTo>
                    <a:pt x="120" y="489"/>
                  </a:lnTo>
                  <a:cubicBezTo>
                    <a:pt x="117" y="489"/>
                    <a:pt x="115" y="487"/>
                    <a:pt x="115" y="484"/>
                  </a:cubicBezTo>
                  <a:lnTo>
                    <a:pt x="118" y="461"/>
                  </a:lnTo>
                  <a:cubicBezTo>
                    <a:pt x="118" y="458"/>
                    <a:pt x="121" y="456"/>
                    <a:pt x="123" y="456"/>
                  </a:cubicBezTo>
                  <a:lnTo>
                    <a:pt x="147" y="456"/>
                  </a:lnTo>
                  <a:cubicBezTo>
                    <a:pt x="150" y="456"/>
                    <a:pt x="152" y="458"/>
                    <a:pt x="152" y="461"/>
                  </a:cubicBezTo>
                  <a:close/>
                  <a:moveTo>
                    <a:pt x="160" y="484"/>
                  </a:moveTo>
                  <a:lnTo>
                    <a:pt x="160" y="484"/>
                  </a:lnTo>
                  <a:lnTo>
                    <a:pt x="161" y="461"/>
                  </a:lnTo>
                  <a:cubicBezTo>
                    <a:pt x="161" y="458"/>
                    <a:pt x="164" y="456"/>
                    <a:pt x="167" y="456"/>
                  </a:cubicBezTo>
                  <a:lnTo>
                    <a:pt x="190" y="456"/>
                  </a:lnTo>
                  <a:cubicBezTo>
                    <a:pt x="193" y="456"/>
                    <a:pt x="195" y="458"/>
                    <a:pt x="195" y="461"/>
                  </a:cubicBezTo>
                  <a:lnTo>
                    <a:pt x="194" y="484"/>
                  </a:lnTo>
                  <a:cubicBezTo>
                    <a:pt x="194" y="487"/>
                    <a:pt x="191" y="489"/>
                    <a:pt x="188" y="489"/>
                  </a:cubicBezTo>
                  <a:lnTo>
                    <a:pt x="165" y="489"/>
                  </a:lnTo>
                  <a:cubicBezTo>
                    <a:pt x="162" y="489"/>
                    <a:pt x="159" y="487"/>
                    <a:pt x="160" y="484"/>
                  </a:cubicBezTo>
                  <a:close/>
                  <a:moveTo>
                    <a:pt x="164" y="505"/>
                  </a:moveTo>
                  <a:lnTo>
                    <a:pt x="164" y="505"/>
                  </a:lnTo>
                  <a:cubicBezTo>
                    <a:pt x="164" y="502"/>
                    <a:pt x="167" y="499"/>
                    <a:pt x="170" y="499"/>
                  </a:cubicBezTo>
                  <a:lnTo>
                    <a:pt x="193" y="499"/>
                  </a:lnTo>
                  <a:cubicBezTo>
                    <a:pt x="196" y="499"/>
                    <a:pt x="199" y="502"/>
                    <a:pt x="198" y="505"/>
                  </a:cubicBezTo>
                  <a:lnTo>
                    <a:pt x="197" y="527"/>
                  </a:lnTo>
                  <a:cubicBezTo>
                    <a:pt x="197" y="530"/>
                    <a:pt x="194" y="533"/>
                    <a:pt x="191" y="533"/>
                  </a:cubicBezTo>
                  <a:lnTo>
                    <a:pt x="167" y="533"/>
                  </a:lnTo>
                  <a:cubicBezTo>
                    <a:pt x="164" y="533"/>
                    <a:pt x="162" y="530"/>
                    <a:pt x="162" y="527"/>
                  </a:cubicBezTo>
                  <a:lnTo>
                    <a:pt x="164" y="505"/>
                  </a:lnTo>
                  <a:close/>
                  <a:moveTo>
                    <a:pt x="204" y="484"/>
                  </a:moveTo>
                  <a:lnTo>
                    <a:pt x="204" y="484"/>
                  </a:lnTo>
                  <a:lnTo>
                    <a:pt x="205" y="461"/>
                  </a:lnTo>
                  <a:cubicBezTo>
                    <a:pt x="205" y="458"/>
                    <a:pt x="208" y="456"/>
                    <a:pt x="210" y="456"/>
                  </a:cubicBezTo>
                  <a:lnTo>
                    <a:pt x="234" y="456"/>
                  </a:lnTo>
                  <a:cubicBezTo>
                    <a:pt x="237" y="456"/>
                    <a:pt x="239" y="458"/>
                    <a:pt x="239" y="461"/>
                  </a:cubicBezTo>
                  <a:lnTo>
                    <a:pt x="238" y="484"/>
                  </a:lnTo>
                  <a:cubicBezTo>
                    <a:pt x="238" y="487"/>
                    <a:pt x="235" y="489"/>
                    <a:pt x="232" y="489"/>
                  </a:cubicBezTo>
                  <a:lnTo>
                    <a:pt x="209" y="489"/>
                  </a:lnTo>
                  <a:cubicBezTo>
                    <a:pt x="206" y="489"/>
                    <a:pt x="204" y="487"/>
                    <a:pt x="204" y="484"/>
                  </a:cubicBezTo>
                  <a:close/>
                  <a:moveTo>
                    <a:pt x="208" y="505"/>
                  </a:moveTo>
                  <a:lnTo>
                    <a:pt x="208" y="505"/>
                  </a:lnTo>
                  <a:cubicBezTo>
                    <a:pt x="208" y="502"/>
                    <a:pt x="211" y="499"/>
                    <a:pt x="214" y="499"/>
                  </a:cubicBezTo>
                  <a:lnTo>
                    <a:pt x="238" y="499"/>
                  </a:lnTo>
                  <a:cubicBezTo>
                    <a:pt x="241" y="499"/>
                    <a:pt x="243" y="502"/>
                    <a:pt x="243" y="505"/>
                  </a:cubicBezTo>
                  <a:lnTo>
                    <a:pt x="242" y="527"/>
                  </a:lnTo>
                  <a:cubicBezTo>
                    <a:pt x="242" y="530"/>
                    <a:pt x="240" y="533"/>
                    <a:pt x="237" y="533"/>
                  </a:cubicBezTo>
                  <a:lnTo>
                    <a:pt x="212" y="533"/>
                  </a:lnTo>
                  <a:cubicBezTo>
                    <a:pt x="209" y="533"/>
                    <a:pt x="207" y="530"/>
                    <a:pt x="207" y="527"/>
                  </a:cubicBezTo>
                  <a:lnTo>
                    <a:pt x="208" y="505"/>
                  </a:lnTo>
                  <a:close/>
                  <a:moveTo>
                    <a:pt x="248" y="484"/>
                  </a:moveTo>
                  <a:lnTo>
                    <a:pt x="248" y="484"/>
                  </a:lnTo>
                  <a:lnTo>
                    <a:pt x="248" y="461"/>
                  </a:lnTo>
                  <a:cubicBezTo>
                    <a:pt x="249" y="458"/>
                    <a:pt x="251" y="456"/>
                    <a:pt x="254" y="456"/>
                  </a:cubicBezTo>
                  <a:lnTo>
                    <a:pt x="277" y="456"/>
                  </a:lnTo>
                  <a:cubicBezTo>
                    <a:pt x="280" y="456"/>
                    <a:pt x="282" y="458"/>
                    <a:pt x="282" y="461"/>
                  </a:cubicBezTo>
                  <a:lnTo>
                    <a:pt x="282" y="484"/>
                  </a:lnTo>
                  <a:cubicBezTo>
                    <a:pt x="282" y="487"/>
                    <a:pt x="280" y="489"/>
                    <a:pt x="277" y="489"/>
                  </a:cubicBezTo>
                  <a:lnTo>
                    <a:pt x="253" y="489"/>
                  </a:lnTo>
                  <a:cubicBezTo>
                    <a:pt x="250" y="489"/>
                    <a:pt x="248" y="487"/>
                    <a:pt x="248" y="484"/>
                  </a:cubicBezTo>
                  <a:close/>
                  <a:moveTo>
                    <a:pt x="253" y="505"/>
                  </a:moveTo>
                  <a:lnTo>
                    <a:pt x="253" y="505"/>
                  </a:lnTo>
                  <a:cubicBezTo>
                    <a:pt x="253" y="502"/>
                    <a:pt x="255" y="499"/>
                    <a:pt x="258" y="499"/>
                  </a:cubicBezTo>
                  <a:lnTo>
                    <a:pt x="282" y="499"/>
                  </a:lnTo>
                  <a:cubicBezTo>
                    <a:pt x="285" y="499"/>
                    <a:pt x="288" y="502"/>
                    <a:pt x="288" y="505"/>
                  </a:cubicBezTo>
                  <a:lnTo>
                    <a:pt x="287" y="527"/>
                  </a:lnTo>
                  <a:cubicBezTo>
                    <a:pt x="287" y="530"/>
                    <a:pt x="285" y="533"/>
                    <a:pt x="282" y="533"/>
                  </a:cubicBezTo>
                  <a:lnTo>
                    <a:pt x="258" y="533"/>
                  </a:lnTo>
                  <a:cubicBezTo>
                    <a:pt x="255" y="533"/>
                    <a:pt x="252" y="530"/>
                    <a:pt x="252" y="527"/>
                  </a:cubicBezTo>
                  <a:lnTo>
                    <a:pt x="253" y="505"/>
                  </a:lnTo>
                  <a:close/>
                  <a:moveTo>
                    <a:pt x="297" y="489"/>
                  </a:moveTo>
                  <a:lnTo>
                    <a:pt x="297" y="489"/>
                  </a:lnTo>
                  <a:cubicBezTo>
                    <a:pt x="294" y="489"/>
                    <a:pt x="292" y="487"/>
                    <a:pt x="292" y="484"/>
                  </a:cubicBezTo>
                  <a:lnTo>
                    <a:pt x="292" y="461"/>
                  </a:lnTo>
                  <a:cubicBezTo>
                    <a:pt x="292" y="458"/>
                    <a:pt x="294" y="456"/>
                    <a:pt x="297" y="456"/>
                  </a:cubicBezTo>
                  <a:lnTo>
                    <a:pt x="321" y="456"/>
                  </a:lnTo>
                  <a:cubicBezTo>
                    <a:pt x="324" y="456"/>
                    <a:pt x="326" y="458"/>
                    <a:pt x="326" y="461"/>
                  </a:cubicBezTo>
                  <a:lnTo>
                    <a:pt x="326" y="484"/>
                  </a:lnTo>
                  <a:cubicBezTo>
                    <a:pt x="326" y="487"/>
                    <a:pt x="324" y="489"/>
                    <a:pt x="321" y="489"/>
                  </a:cubicBezTo>
                  <a:lnTo>
                    <a:pt x="297" y="489"/>
                  </a:lnTo>
                  <a:close/>
                  <a:moveTo>
                    <a:pt x="297" y="505"/>
                  </a:moveTo>
                  <a:lnTo>
                    <a:pt x="297" y="505"/>
                  </a:lnTo>
                  <a:cubicBezTo>
                    <a:pt x="297" y="502"/>
                    <a:pt x="300" y="499"/>
                    <a:pt x="303" y="499"/>
                  </a:cubicBezTo>
                  <a:lnTo>
                    <a:pt x="327" y="499"/>
                  </a:lnTo>
                  <a:cubicBezTo>
                    <a:pt x="330" y="499"/>
                    <a:pt x="332" y="502"/>
                    <a:pt x="332" y="505"/>
                  </a:cubicBezTo>
                  <a:lnTo>
                    <a:pt x="332" y="527"/>
                  </a:lnTo>
                  <a:cubicBezTo>
                    <a:pt x="332" y="530"/>
                    <a:pt x="330" y="533"/>
                    <a:pt x="327" y="533"/>
                  </a:cubicBezTo>
                  <a:lnTo>
                    <a:pt x="303" y="533"/>
                  </a:lnTo>
                  <a:cubicBezTo>
                    <a:pt x="300" y="533"/>
                    <a:pt x="297" y="530"/>
                    <a:pt x="297" y="527"/>
                  </a:cubicBezTo>
                  <a:lnTo>
                    <a:pt x="297" y="505"/>
                  </a:lnTo>
                  <a:close/>
                  <a:moveTo>
                    <a:pt x="341" y="489"/>
                  </a:moveTo>
                  <a:lnTo>
                    <a:pt x="341" y="489"/>
                  </a:lnTo>
                  <a:cubicBezTo>
                    <a:pt x="338" y="489"/>
                    <a:pt x="336" y="487"/>
                    <a:pt x="336" y="484"/>
                  </a:cubicBezTo>
                  <a:lnTo>
                    <a:pt x="336" y="461"/>
                  </a:lnTo>
                  <a:cubicBezTo>
                    <a:pt x="336" y="458"/>
                    <a:pt x="338" y="456"/>
                    <a:pt x="341" y="456"/>
                  </a:cubicBezTo>
                  <a:lnTo>
                    <a:pt x="364" y="456"/>
                  </a:lnTo>
                  <a:cubicBezTo>
                    <a:pt x="367" y="456"/>
                    <a:pt x="370" y="458"/>
                    <a:pt x="370" y="461"/>
                  </a:cubicBezTo>
                  <a:lnTo>
                    <a:pt x="370" y="484"/>
                  </a:lnTo>
                  <a:cubicBezTo>
                    <a:pt x="370" y="487"/>
                    <a:pt x="368" y="489"/>
                    <a:pt x="365" y="489"/>
                  </a:cubicBezTo>
                  <a:lnTo>
                    <a:pt x="341" y="489"/>
                  </a:lnTo>
                  <a:close/>
                  <a:moveTo>
                    <a:pt x="347" y="499"/>
                  </a:moveTo>
                  <a:lnTo>
                    <a:pt x="347" y="499"/>
                  </a:lnTo>
                  <a:lnTo>
                    <a:pt x="371" y="499"/>
                  </a:lnTo>
                  <a:cubicBezTo>
                    <a:pt x="374" y="499"/>
                    <a:pt x="377" y="502"/>
                    <a:pt x="377" y="505"/>
                  </a:cubicBezTo>
                  <a:lnTo>
                    <a:pt x="377" y="527"/>
                  </a:lnTo>
                  <a:cubicBezTo>
                    <a:pt x="378" y="530"/>
                    <a:pt x="375" y="533"/>
                    <a:pt x="372" y="533"/>
                  </a:cubicBezTo>
                  <a:lnTo>
                    <a:pt x="348" y="533"/>
                  </a:lnTo>
                  <a:cubicBezTo>
                    <a:pt x="345" y="533"/>
                    <a:pt x="342" y="530"/>
                    <a:pt x="342" y="527"/>
                  </a:cubicBezTo>
                  <a:lnTo>
                    <a:pt x="342" y="505"/>
                  </a:lnTo>
                  <a:cubicBezTo>
                    <a:pt x="342" y="502"/>
                    <a:pt x="344" y="499"/>
                    <a:pt x="347" y="499"/>
                  </a:cubicBezTo>
                  <a:close/>
                  <a:moveTo>
                    <a:pt x="386" y="489"/>
                  </a:moveTo>
                  <a:lnTo>
                    <a:pt x="386" y="489"/>
                  </a:lnTo>
                  <a:cubicBezTo>
                    <a:pt x="383" y="489"/>
                    <a:pt x="380" y="487"/>
                    <a:pt x="380" y="484"/>
                  </a:cubicBezTo>
                  <a:lnTo>
                    <a:pt x="379" y="461"/>
                  </a:lnTo>
                  <a:cubicBezTo>
                    <a:pt x="379" y="458"/>
                    <a:pt x="381" y="456"/>
                    <a:pt x="384" y="456"/>
                  </a:cubicBezTo>
                  <a:lnTo>
                    <a:pt x="408" y="456"/>
                  </a:lnTo>
                  <a:cubicBezTo>
                    <a:pt x="411" y="456"/>
                    <a:pt x="413" y="458"/>
                    <a:pt x="413" y="461"/>
                  </a:cubicBezTo>
                  <a:lnTo>
                    <a:pt x="414" y="484"/>
                  </a:lnTo>
                  <a:cubicBezTo>
                    <a:pt x="415" y="487"/>
                    <a:pt x="412" y="489"/>
                    <a:pt x="409" y="489"/>
                  </a:cubicBezTo>
                  <a:lnTo>
                    <a:pt x="386" y="489"/>
                  </a:lnTo>
                  <a:close/>
                  <a:moveTo>
                    <a:pt x="392" y="499"/>
                  </a:moveTo>
                  <a:lnTo>
                    <a:pt x="392" y="499"/>
                  </a:lnTo>
                  <a:lnTo>
                    <a:pt x="416" y="499"/>
                  </a:lnTo>
                  <a:cubicBezTo>
                    <a:pt x="419" y="499"/>
                    <a:pt x="421" y="502"/>
                    <a:pt x="421" y="505"/>
                  </a:cubicBezTo>
                  <a:lnTo>
                    <a:pt x="422" y="527"/>
                  </a:lnTo>
                  <a:cubicBezTo>
                    <a:pt x="423" y="530"/>
                    <a:pt x="420" y="533"/>
                    <a:pt x="417" y="533"/>
                  </a:cubicBezTo>
                  <a:lnTo>
                    <a:pt x="393" y="533"/>
                  </a:lnTo>
                  <a:cubicBezTo>
                    <a:pt x="390" y="533"/>
                    <a:pt x="388" y="530"/>
                    <a:pt x="387" y="527"/>
                  </a:cubicBezTo>
                  <a:lnTo>
                    <a:pt x="387" y="505"/>
                  </a:lnTo>
                  <a:cubicBezTo>
                    <a:pt x="386" y="502"/>
                    <a:pt x="389" y="499"/>
                    <a:pt x="392" y="499"/>
                  </a:cubicBezTo>
                  <a:close/>
                  <a:moveTo>
                    <a:pt x="459" y="484"/>
                  </a:moveTo>
                  <a:lnTo>
                    <a:pt x="459" y="484"/>
                  </a:lnTo>
                  <a:cubicBezTo>
                    <a:pt x="459" y="487"/>
                    <a:pt x="457" y="489"/>
                    <a:pt x="454" y="489"/>
                  </a:cubicBezTo>
                  <a:lnTo>
                    <a:pt x="430" y="489"/>
                  </a:lnTo>
                  <a:cubicBezTo>
                    <a:pt x="427" y="489"/>
                    <a:pt x="424" y="487"/>
                    <a:pt x="424" y="484"/>
                  </a:cubicBezTo>
                  <a:lnTo>
                    <a:pt x="423" y="461"/>
                  </a:lnTo>
                  <a:cubicBezTo>
                    <a:pt x="423" y="458"/>
                    <a:pt x="425" y="456"/>
                    <a:pt x="428" y="456"/>
                  </a:cubicBezTo>
                  <a:lnTo>
                    <a:pt x="451" y="456"/>
                  </a:lnTo>
                  <a:cubicBezTo>
                    <a:pt x="454" y="456"/>
                    <a:pt x="457" y="458"/>
                    <a:pt x="457" y="461"/>
                  </a:cubicBezTo>
                  <a:lnTo>
                    <a:pt x="459" y="484"/>
                  </a:lnTo>
                  <a:close/>
                  <a:moveTo>
                    <a:pt x="84" y="43"/>
                  </a:moveTo>
                  <a:lnTo>
                    <a:pt x="84" y="43"/>
                  </a:lnTo>
                  <a:cubicBezTo>
                    <a:pt x="84" y="41"/>
                    <a:pt x="86" y="39"/>
                    <a:pt x="88" y="39"/>
                  </a:cubicBezTo>
                  <a:lnTo>
                    <a:pt x="530" y="39"/>
                  </a:lnTo>
                  <a:cubicBezTo>
                    <a:pt x="533" y="39"/>
                    <a:pt x="535" y="41"/>
                    <a:pt x="535" y="43"/>
                  </a:cubicBezTo>
                  <a:lnTo>
                    <a:pt x="535" y="358"/>
                  </a:lnTo>
                  <a:cubicBezTo>
                    <a:pt x="535" y="360"/>
                    <a:pt x="533" y="362"/>
                    <a:pt x="530" y="362"/>
                  </a:cubicBezTo>
                  <a:lnTo>
                    <a:pt x="88" y="362"/>
                  </a:lnTo>
                  <a:cubicBezTo>
                    <a:pt x="86" y="362"/>
                    <a:pt x="84" y="360"/>
                    <a:pt x="84" y="358"/>
                  </a:cubicBezTo>
                  <a:lnTo>
                    <a:pt x="84" y="43"/>
                  </a:lnTo>
                  <a:close/>
                  <a:moveTo>
                    <a:pt x="474" y="489"/>
                  </a:moveTo>
                  <a:lnTo>
                    <a:pt x="474" y="489"/>
                  </a:lnTo>
                  <a:cubicBezTo>
                    <a:pt x="471" y="489"/>
                    <a:pt x="469" y="487"/>
                    <a:pt x="468" y="484"/>
                  </a:cubicBezTo>
                  <a:lnTo>
                    <a:pt x="467" y="461"/>
                  </a:lnTo>
                  <a:cubicBezTo>
                    <a:pt x="466" y="458"/>
                    <a:pt x="468" y="456"/>
                    <a:pt x="471" y="456"/>
                  </a:cubicBezTo>
                  <a:lnTo>
                    <a:pt x="495" y="456"/>
                  </a:lnTo>
                  <a:cubicBezTo>
                    <a:pt x="498" y="456"/>
                    <a:pt x="500" y="458"/>
                    <a:pt x="500" y="461"/>
                  </a:cubicBezTo>
                  <a:lnTo>
                    <a:pt x="503" y="484"/>
                  </a:lnTo>
                  <a:cubicBezTo>
                    <a:pt x="503" y="487"/>
                    <a:pt x="501" y="489"/>
                    <a:pt x="498" y="489"/>
                  </a:cubicBezTo>
                  <a:lnTo>
                    <a:pt x="474" y="489"/>
                  </a:lnTo>
                  <a:close/>
                  <a:moveTo>
                    <a:pt x="481" y="499"/>
                  </a:moveTo>
                  <a:lnTo>
                    <a:pt x="481" y="499"/>
                  </a:lnTo>
                  <a:lnTo>
                    <a:pt x="505" y="499"/>
                  </a:lnTo>
                  <a:cubicBezTo>
                    <a:pt x="507" y="499"/>
                    <a:pt x="510" y="502"/>
                    <a:pt x="510" y="505"/>
                  </a:cubicBezTo>
                  <a:lnTo>
                    <a:pt x="513" y="527"/>
                  </a:lnTo>
                  <a:cubicBezTo>
                    <a:pt x="513" y="530"/>
                    <a:pt x="511" y="533"/>
                    <a:pt x="508" y="533"/>
                  </a:cubicBezTo>
                  <a:lnTo>
                    <a:pt x="483" y="533"/>
                  </a:lnTo>
                  <a:cubicBezTo>
                    <a:pt x="480" y="533"/>
                    <a:pt x="478" y="530"/>
                    <a:pt x="478" y="527"/>
                  </a:cubicBezTo>
                  <a:lnTo>
                    <a:pt x="476" y="505"/>
                  </a:lnTo>
                  <a:cubicBezTo>
                    <a:pt x="475" y="502"/>
                    <a:pt x="478" y="499"/>
                    <a:pt x="481" y="499"/>
                  </a:cubicBezTo>
                  <a:close/>
                  <a:moveTo>
                    <a:pt x="546" y="461"/>
                  </a:moveTo>
                  <a:lnTo>
                    <a:pt x="546" y="461"/>
                  </a:lnTo>
                  <a:lnTo>
                    <a:pt x="548" y="484"/>
                  </a:lnTo>
                  <a:cubicBezTo>
                    <a:pt x="549" y="487"/>
                    <a:pt x="547" y="489"/>
                    <a:pt x="544" y="489"/>
                  </a:cubicBezTo>
                  <a:lnTo>
                    <a:pt x="520" y="489"/>
                  </a:lnTo>
                  <a:cubicBezTo>
                    <a:pt x="517" y="489"/>
                    <a:pt x="514" y="487"/>
                    <a:pt x="514" y="484"/>
                  </a:cubicBezTo>
                  <a:lnTo>
                    <a:pt x="512" y="461"/>
                  </a:lnTo>
                  <a:cubicBezTo>
                    <a:pt x="512" y="458"/>
                    <a:pt x="514" y="456"/>
                    <a:pt x="516" y="456"/>
                  </a:cubicBezTo>
                  <a:lnTo>
                    <a:pt x="540" y="456"/>
                  </a:lnTo>
                  <a:cubicBezTo>
                    <a:pt x="543" y="456"/>
                    <a:pt x="545" y="458"/>
                    <a:pt x="546" y="461"/>
                  </a:cubicBezTo>
                  <a:close/>
                  <a:moveTo>
                    <a:pt x="551" y="505"/>
                  </a:moveTo>
                  <a:lnTo>
                    <a:pt x="551" y="505"/>
                  </a:lnTo>
                  <a:lnTo>
                    <a:pt x="554" y="527"/>
                  </a:lnTo>
                  <a:cubicBezTo>
                    <a:pt x="554" y="530"/>
                    <a:pt x="552" y="533"/>
                    <a:pt x="549" y="533"/>
                  </a:cubicBezTo>
                  <a:lnTo>
                    <a:pt x="528" y="533"/>
                  </a:lnTo>
                  <a:cubicBezTo>
                    <a:pt x="525" y="533"/>
                    <a:pt x="522" y="530"/>
                    <a:pt x="522" y="527"/>
                  </a:cubicBezTo>
                  <a:lnTo>
                    <a:pt x="520" y="505"/>
                  </a:lnTo>
                  <a:cubicBezTo>
                    <a:pt x="520" y="502"/>
                    <a:pt x="522" y="499"/>
                    <a:pt x="525" y="499"/>
                  </a:cubicBezTo>
                  <a:lnTo>
                    <a:pt x="545" y="499"/>
                  </a:lnTo>
                  <a:cubicBezTo>
                    <a:pt x="548" y="499"/>
                    <a:pt x="551" y="502"/>
                    <a:pt x="551" y="505"/>
                  </a:cubicBezTo>
                  <a:close/>
                  <a:moveTo>
                    <a:pt x="623" y="625"/>
                  </a:moveTo>
                  <a:lnTo>
                    <a:pt x="623" y="625"/>
                  </a:lnTo>
                  <a:lnTo>
                    <a:pt x="584" y="402"/>
                  </a:lnTo>
                  <a:lnTo>
                    <a:pt x="584" y="402"/>
                  </a:lnTo>
                  <a:lnTo>
                    <a:pt x="584" y="33"/>
                  </a:lnTo>
                  <a:cubicBezTo>
                    <a:pt x="584" y="14"/>
                    <a:pt x="569" y="0"/>
                    <a:pt x="551" y="0"/>
                  </a:cubicBezTo>
                  <a:lnTo>
                    <a:pt x="70" y="0"/>
                  </a:lnTo>
                  <a:cubicBezTo>
                    <a:pt x="52" y="0"/>
                    <a:pt x="37" y="14"/>
                    <a:pt x="37" y="33"/>
                  </a:cubicBezTo>
                  <a:lnTo>
                    <a:pt x="37" y="402"/>
                  </a:lnTo>
                  <a:lnTo>
                    <a:pt x="37" y="402"/>
                  </a:lnTo>
                  <a:lnTo>
                    <a:pt x="2" y="625"/>
                  </a:lnTo>
                  <a:cubicBezTo>
                    <a:pt x="0" y="643"/>
                    <a:pt x="13" y="658"/>
                    <a:pt x="34" y="658"/>
                  </a:cubicBezTo>
                  <a:lnTo>
                    <a:pt x="592" y="658"/>
                  </a:lnTo>
                  <a:cubicBezTo>
                    <a:pt x="612" y="658"/>
                    <a:pt x="626" y="643"/>
                    <a:pt x="623" y="625"/>
                  </a:cubicBezTo>
                  <a:close/>
                </a:path>
              </a:pathLst>
            </a:custGeom>
            <a:solidFill>
              <a:srgbClr val="133A6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 dirty="0">
                <a:solidFill>
                  <a:srgbClr val="F5A34F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266390" y="6408282"/>
              <a:ext cx="118556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133A64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www.nestcc.org</a:t>
              </a:r>
            </a:p>
          </p:txBody>
        </p:sp>
        <p:sp>
          <p:nvSpPr>
            <p:cNvPr id="17" name="Freeform 183"/>
            <p:cNvSpPr>
              <a:spLocks noChangeAspect="1"/>
            </p:cNvSpPr>
            <p:nvPr/>
          </p:nvSpPr>
          <p:spPr bwMode="auto">
            <a:xfrm>
              <a:off x="419100" y="6447881"/>
              <a:ext cx="243820" cy="197800"/>
            </a:xfrm>
            <a:custGeom>
              <a:avLst/>
              <a:gdLst>
                <a:gd name="T0" fmla="*/ 142 w 142"/>
                <a:gd name="T1" fmla="*/ 13 h 115"/>
                <a:gd name="T2" fmla="*/ 125 w 142"/>
                <a:gd name="T3" fmla="*/ 18 h 115"/>
                <a:gd name="T4" fmla="*/ 138 w 142"/>
                <a:gd name="T5" fmla="*/ 2 h 115"/>
                <a:gd name="T6" fmla="*/ 120 w 142"/>
                <a:gd name="T7" fmla="*/ 9 h 115"/>
                <a:gd name="T8" fmla="*/ 98 w 142"/>
                <a:gd name="T9" fmla="*/ 0 h 115"/>
                <a:gd name="T10" fmla="*/ 69 w 142"/>
                <a:gd name="T11" fmla="*/ 29 h 115"/>
                <a:gd name="T12" fmla="*/ 70 w 142"/>
                <a:gd name="T13" fmla="*/ 36 h 115"/>
                <a:gd name="T14" fmla="*/ 10 w 142"/>
                <a:gd name="T15" fmla="*/ 5 h 115"/>
                <a:gd name="T16" fmla="*/ 6 w 142"/>
                <a:gd name="T17" fmla="*/ 20 h 115"/>
                <a:gd name="T18" fmla="*/ 19 w 142"/>
                <a:gd name="T19" fmla="*/ 44 h 115"/>
                <a:gd name="T20" fmla="*/ 5 w 142"/>
                <a:gd name="T21" fmla="*/ 40 h 115"/>
                <a:gd name="T22" fmla="*/ 5 w 142"/>
                <a:gd name="T23" fmla="*/ 41 h 115"/>
                <a:gd name="T24" fmla="*/ 29 w 142"/>
                <a:gd name="T25" fmla="*/ 69 h 115"/>
                <a:gd name="T26" fmla="*/ 21 w 142"/>
                <a:gd name="T27" fmla="*/ 70 h 115"/>
                <a:gd name="T28" fmla="*/ 16 w 142"/>
                <a:gd name="T29" fmla="*/ 70 h 115"/>
                <a:gd name="T30" fmla="*/ 43 w 142"/>
                <a:gd name="T31" fmla="*/ 90 h 115"/>
                <a:gd name="T32" fmla="*/ 7 w 142"/>
                <a:gd name="T33" fmla="*/ 103 h 115"/>
                <a:gd name="T34" fmla="*/ 0 w 142"/>
                <a:gd name="T35" fmla="*/ 102 h 115"/>
                <a:gd name="T36" fmla="*/ 44 w 142"/>
                <a:gd name="T37" fmla="*/ 115 h 115"/>
                <a:gd name="T38" fmla="*/ 128 w 142"/>
                <a:gd name="T39" fmla="*/ 32 h 115"/>
                <a:gd name="T40" fmla="*/ 127 w 142"/>
                <a:gd name="T41" fmla="*/ 28 h 115"/>
                <a:gd name="T42" fmla="*/ 142 w 142"/>
                <a:gd name="T43" fmla="*/ 1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2" h="115">
                  <a:moveTo>
                    <a:pt x="142" y="13"/>
                  </a:moveTo>
                  <a:cubicBezTo>
                    <a:pt x="137" y="16"/>
                    <a:pt x="131" y="17"/>
                    <a:pt x="125" y="18"/>
                  </a:cubicBezTo>
                  <a:cubicBezTo>
                    <a:pt x="131" y="14"/>
                    <a:pt x="136" y="9"/>
                    <a:pt x="138" y="2"/>
                  </a:cubicBezTo>
                  <a:cubicBezTo>
                    <a:pt x="132" y="5"/>
                    <a:pt x="126" y="8"/>
                    <a:pt x="120" y="9"/>
                  </a:cubicBezTo>
                  <a:cubicBezTo>
                    <a:pt x="114" y="3"/>
                    <a:pt x="107" y="0"/>
                    <a:pt x="98" y="0"/>
                  </a:cubicBezTo>
                  <a:cubicBezTo>
                    <a:pt x="82" y="0"/>
                    <a:pt x="69" y="13"/>
                    <a:pt x="69" y="29"/>
                  </a:cubicBezTo>
                  <a:cubicBezTo>
                    <a:pt x="69" y="31"/>
                    <a:pt x="69" y="33"/>
                    <a:pt x="70" y="36"/>
                  </a:cubicBezTo>
                  <a:cubicBezTo>
                    <a:pt x="46" y="34"/>
                    <a:pt x="24" y="23"/>
                    <a:pt x="10" y="5"/>
                  </a:cubicBezTo>
                  <a:cubicBezTo>
                    <a:pt x="7" y="9"/>
                    <a:pt x="6" y="14"/>
                    <a:pt x="6" y="20"/>
                  </a:cubicBezTo>
                  <a:cubicBezTo>
                    <a:pt x="6" y="30"/>
                    <a:pt x="11" y="39"/>
                    <a:pt x="19" y="44"/>
                  </a:cubicBezTo>
                  <a:cubicBezTo>
                    <a:pt x="14" y="44"/>
                    <a:pt x="9" y="43"/>
                    <a:pt x="5" y="40"/>
                  </a:cubicBezTo>
                  <a:cubicBezTo>
                    <a:pt x="5" y="40"/>
                    <a:pt x="5" y="41"/>
                    <a:pt x="5" y="41"/>
                  </a:cubicBezTo>
                  <a:cubicBezTo>
                    <a:pt x="5" y="55"/>
                    <a:pt x="15" y="67"/>
                    <a:pt x="29" y="69"/>
                  </a:cubicBezTo>
                  <a:cubicBezTo>
                    <a:pt x="26" y="70"/>
                    <a:pt x="24" y="70"/>
                    <a:pt x="21" y="70"/>
                  </a:cubicBezTo>
                  <a:cubicBezTo>
                    <a:pt x="19" y="70"/>
                    <a:pt x="17" y="70"/>
                    <a:pt x="16" y="70"/>
                  </a:cubicBezTo>
                  <a:cubicBezTo>
                    <a:pt x="19" y="81"/>
                    <a:pt x="30" y="90"/>
                    <a:pt x="43" y="90"/>
                  </a:cubicBezTo>
                  <a:cubicBezTo>
                    <a:pt x="33" y="98"/>
                    <a:pt x="20" y="103"/>
                    <a:pt x="7" y="103"/>
                  </a:cubicBezTo>
                  <a:cubicBezTo>
                    <a:pt x="4" y="103"/>
                    <a:pt x="2" y="103"/>
                    <a:pt x="0" y="102"/>
                  </a:cubicBezTo>
                  <a:cubicBezTo>
                    <a:pt x="13" y="111"/>
                    <a:pt x="28" y="115"/>
                    <a:pt x="44" y="115"/>
                  </a:cubicBezTo>
                  <a:cubicBezTo>
                    <a:pt x="98" y="115"/>
                    <a:pt x="128" y="71"/>
                    <a:pt x="128" y="32"/>
                  </a:cubicBezTo>
                  <a:cubicBezTo>
                    <a:pt x="128" y="31"/>
                    <a:pt x="128" y="30"/>
                    <a:pt x="127" y="28"/>
                  </a:cubicBezTo>
                  <a:cubicBezTo>
                    <a:pt x="133" y="24"/>
                    <a:pt x="138" y="19"/>
                    <a:pt x="142" y="13"/>
                  </a:cubicBezTo>
                  <a:close/>
                </a:path>
              </a:pathLst>
            </a:custGeom>
            <a:solidFill>
              <a:srgbClr val="133A6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 dirty="0">
                <a:solidFill>
                  <a:srgbClr val="F5A34F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36793" y="6408282"/>
              <a:ext cx="13857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133A64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@NESTccMedTech</a:t>
              </a:r>
            </a:p>
          </p:txBody>
        </p:sp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id="{81C876F3-4618-499E-88E6-F598AEDE4C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826" y="174001"/>
            <a:ext cx="1354181" cy="1115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539120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orient="horz" pos="264">
          <p15:clr>
            <a:srgbClr val="FBAE40"/>
          </p15:clr>
        </p15:guide>
        <p15:guide id="2" pos="264">
          <p15:clr>
            <a:srgbClr val="FBAE40"/>
          </p15:clr>
        </p15:guide>
        <p15:guide id="3" orient="horz" pos="4056">
          <p15:clr>
            <a:srgbClr val="FBAE40"/>
          </p15:clr>
        </p15:guide>
        <p15:guide id="4" pos="741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Bullets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19100" y="419100"/>
            <a:ext cx="8829674" cy="32983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1800" b="1" spc="200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spc="100" baseline="0" dirty="0"/>
              <a:t>TOP-LINE TITLE, ALL CAPS (1 LINE MAX)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419099" y="828675"/>
            <a:ext cx="8829675" cy="100883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400" baseline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Full statement header. (3 lines max)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44250" y="6438900"/>
            <a:ext cx="636544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D3F79F34-7F37-4D14-A37F-6D41868FD879}" type="slidenum">
              <a:rPr lang="en-US" sz="1100" smtClean="0">
                <a:latin typeface="Calibri Light" panose="020F0302020204030204" pitchFamily="34" charset="0"/>
                <a:cs typeface="Calibri Light" panose="020F0302020204030204" pitchFamily="34" charset="0"/>
              </a:rPr>
              <a:pPr algn="r"/>
              <a:t>‹#›</a:t>
            </a:fld>
            <a:endParaRPr lang="en-U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19100" y="2717074"/>
            <a:ext cx="5399314" cy="3536090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685783" indent="-228594">
              <a:spcBef>
                <a:spcPts val="1200"/>
              </a:spcBef>
              <a:buFont typeface="Courier New" panose="02070309020205020404" pitchFamily="49" charset="0"/>
              <a:buChar char="o"/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1142971" indent="-228594">
              <a:spcBef>
                <a:spcPts val="1200"/>
              </a:spcBef>
              <a:buFont typeface="Wingdings" panose="05000000000000000000" pitchFamily="2" charset="2"/>
              <a:buChar char="§"/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spcBef>
                <a:spcPts val="1200"/>
              </a:spcBef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2057349" indent="-228594">
              <a:spcBef>
                <a:spcPts val="1200"/>
              </a:spcBef>
              <a:buFont typeface="Courier New" panose="02070309020205020404" pitchFamily="49" charset="0"/>
              <a:buChar char="o"/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6381480" y="2717074"/>
            <a:ext cx="5399314" cy="3536090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685783" indent="-228594">
              <a:spcBef>
                <a:spcPts val="1200"/>
              </a:spcBef>
              <a:defRPr lang="en-US" sz="1800" kern="1200" dirty="0" smtClean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>
              <a:spcBef>
                <a:spcPts val="1200"/>
              </a:spcBef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1600160" indent="-228594">
              <a:spcBef>
                <a:spcPts val="1200"/>
              </a:spcBef>
              <a:defRPr lang="en-US" sz="1800" kern="1200" dirty="0" smtClean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2057349" indent="-228594">
              <a:spcBef>
                <a:spcPts val="1200"/>
              </a:spcBef>
              <a:defRPr lang="en-US" sz="1800" kern="1200" dirty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marL="685783" lvl="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600160" lvl="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dirty="0"/>
              <a:t>Fourth level</a:t>
            </a:r>
          </a:p>
          <a:p>
            <a:pPr marL="2057349" lvl="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dirty="0"/>
              <a:t>Fifth level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419099" y="2481943"/>
            <a:ext cx="5389518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6381480" y="2481943"/>
            <a:ext cx="5389518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419100" y="2107473"/>
            <a:ext cx="5399088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cap="all" spc="200" baseline="0"/>
            </a:lvl1pPr>
          </a:lstStyle>
          <a:p>
            <a:pPr lvl="0"/>
            <a:r>
              <a:rPr lang="en-US" dirty="0"/>
              <a:t>section HEADER (ALL CAPS)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6371910" y="2107473"/>
            <a:ext cx="5399088" cy="347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cap="all" spc="200" baseline="0"/>
            </a:lvl1pPr>
          </a:lstStyle>
          <a:p>
            <a:pPr lvl="0"/>
            <a:r>
              <a:rPr lang="en-US" dirty="0"/>
              <a:t>section HEADER (ALL CAPS)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419100" y="6408282"/>
            <a:ext cx="3032859" cy="276999"/>
            <a:chOff x="419100" y="6408282"/>
            <a:chExt cx="3032859" cy="276999"/>
          </a:xfrm>
        </p:grpSpPr>
        <p:sp>
          <p:nvSpPr>
            <p:cNvPr id="15" name="Freeform 33"/>
            <p:cNvSpPr>
              <a:spLocks noChangeAspect="1" noEditPoints="1"/>
            </p:cNvSpPr>
            <p:nvPr/>
          </p:nvSpPr>
          <p:spPr bwMode="auto">
            <a:xfrm>
              <a:off x="2092095" y="6447881"/>
              <a:ext cx="191881" cy="197800"/>
            </a:xfrm>
            <a:custGeom>
              <a:avLst/>
              <a:gdLst>
                <a:gd name="T0" fmla="*/ 496 w 626"/>
                <a:gd name="T1" fmla="*/ 549 h 658"/>
                <a:gd name="T2" fmla="*/ 554 w 626"/>
                <a:gd name="T3" fmla="*/ 576 h 658"/>
                <a:gd name="T4" fmla="*/ 445 w 626"/>
                <a:gd name="T5" fmla="*/ 549 h 658"/>
                <a:gd name="T6" fmla="*/ 482 w 626"/>
                <a:gd name="T7" fmla="*/ 576 h 658"/>
                <a:gd name="T8" fmla="*/ 460 w 626"/>
                <a:gd name="T9" fmla="*/ 499 h 658"/>
                <a:gd name="T10" fmla="*/ 432 w 626"/>
                <a:gd name="T11" fmla="*/ 527 h 658"/>
                <a:gd name="T12" fmla="*/ 152 w 626"/>
                <a:gd name="T13" fmla="*/ 549 h 658"/>
                <a:gd name="T14" fmla="*/ 431 w 626"/>
                <a:gd name="T15" fmla="*/ 576 h 658"/>
                <a:gd name="T16" fmla="*/ 119 w 626"/>
                <a:gd name="T17" fmla="*/ 505 h 658"/>
                <a:gd name="T18" fmla="*/ 146 w 626"/>
                <a:gd name="T19" fmla="*/ 533 h 658"/>
                <a:gd name="T20" fmla="*/ 100 w 626"/>
                <a:gd name="T21" fmla="*/ 571 h 658"/>
                <a:gd name="T22" fmla="*/ 140 w 626"/>
                <a:gd name="T23" fmla="*/ 571 h 658"/>
                <a:gd name="T24" fmla="*/ 62 w 626"/>
                <a:gd name="T25" fmla="*/ 571 h 658"/>
                <a:gd name="T26" fmla="*/ 89 w 626"/>
                <a:gd name="T27" fmla="*/ 571 h 658"/>
                <a:gd name="T28" fmla="*/ 109 w 626"/>
                <a:gd name="T29" fmla="*/ 505 h 658"/>
                <a:gd name="T30" fmla="*/ 69 w 626"/>
                <a:gd name="T31" fmla="*/ 505 h 658"/>
                <a:gd name="T32" fmla="*/ 108 w 626"/>
                <a:gd name="T33" fmla="*/ 461 h 658"/>
                <a:gd name="T34" fmla="*/ 74 w 626"/>
                <a:gd name="T35" fmla="*/ 461 h 658"/>
                <a:gd name="T36" fmla="*/ 120 w 626"/>
                <a:gd name="T37" fmla="*/ 489 h 658"/>
                <a:gd name="T38" fmla="*/ 152 w 626"/>
                <a:gd name="T39" fmla="*/ 461 h 658"/>
                <a:gd name="T40" fmla="*/ 190 w 626"/>
                <a:gd name="T41" fmla="*/ 456 h 658"/>
                <a:gd name="T42" fmla="*/ 160 w 626"/>
                <a:gd name="T43" fmla="*/ 484 h 658"/>
                <a:gd name="T44" fmla="*/ 198 w 626"/>
                <a:gd name="T45" fmla="*/ 505 h 658"/>
                <a:gd name="T46" fmla="*/ 164 w 626"/>
                <a:gd name="T47" fmla="*/ 505 h 658"/>
                <a:gd name="T48" fmla="*/ 234 w 626"/>
                <a:gd name="T49" fmla="*/ 456 h 658"/>
                <a:gd name="T50" fmla="*/ 204 w 626"/>
                <a:gd name="T51" fmla="*/ 484 h 658"/>
                <a:gd name="T52" fmla="*/ 243 w 626"/>
                <a:gd name="T53" fmla="*/ 505 h 658"/>
                <a:gd name="T54" fmla="*/ 208 w 626"/>
                <a:gd name="T55" fmla="*/ 505 h 658"/>
                <a:gd name="T56" fmla="*/ 277 w 626"/>
                <a:gd name="T57" fmla="*/ 456 h 658"/>
                <a:gd name="T58" fmla="*/ 248 w 626"/>
                <a:gd name="T59" fmla="*/ 484 h 658"/>
                <a:gd name="T60" fmla="*/ 288 w 626"/>
                <a:gd name="T61" fmla="*/ 505 h 658"/>
                <a:gd name="T62" fmla="*/ 253 w 626"/>
                <a:gd name="T63" fmla="*/ 505 h 658"/>
                <a:gd name="T64" fmla="*/ 297 w 626"/>
                <a:gd name="T65" fmla="*/ 456 h 658"/>
                <a:gd name="T66" fmla="*/ 297 w 626"/>
                <a:gd name="T67" fmla="*/ 489 h 658"/>
                <a:gd name="T68" fmla="*/ 332 w 626"/>
                <a:gd name="T69" fmla="*/ 505 h 658"/>
                <a:gd name="T70" fmla="*/ 297 w 626"/>
                <a:gd name="T71" fmla="*/ 505 h 658"/>
                <a:gd name="T72" fmla="*/ 341 w 626"/>
                <a:gd name="T73" fmla="*/ 456 h 658"/>
                <a:gd name="T74" fmla="*/ 341 w 626"/>
                <a:gd name="T75" fmla="*/ 489 h 658"/>
                <a:gd name="T76" fmla="*/ 377 w 626"/>
                <a:gd name="T77" fmla="*/ 527 h 658"/>
                <a:gd name="T78" fmla="*/ 347 w 626"/>
                <a:gd name="T79" fmla="*/ 499 h 658"/>
                <a:gd name="T80" fmla="*/ 384 w 626"/>
                <a:gd name="T81" fmla="*/ 456 h 658"/>
                <a:gd name="T82" fmla="*/ 386 w 626"/>
                <a:gd name="T83" fmla="*/ 489 h 658"/>
                <a:gd name="T84" fmla="*/ 422 w 626"/>
                <a:gd name="T85" fmla="*/ 527 h 658"/>
                <a:gd name="T86" fmla="*/ 392 w 626"/>
                <a:gd name="T87" fmla="*/ 499 h 658"/>
                <a:gd name="T88" fmla="*/ 424 w 626"/>
                <a:gd name="T89" fmla="*/ 484 h 658"/>
                <a:gd name="T90" fmla="*/ 459 w 626"/>
                <a:gd name="T91" fmla="*/ 484 h 658"/>
                <a:gd name="T92" fmla="*/ 535 w 626"/>
                <a:gd name="T93" fmla="*/ 43 h 658"/>
                <a:gd name="T94" fmla="*/ 84 w 626"/>
                <a:gd name="T95" fmla="*/ 43 h 658"/>
                <a:gd name="T96" fmla="*/ 471 w 626"/>
                <a:gd name="T97" fmla="*/ 456 h 658"/>
                <a:gd name="T98" fmla="*/ 474 w 626"/>
                <a:gd name="T99" fmla="*/ 489 h 658"/>
                <a:gd name="T100" fmla="*/ 513 w 626"/>
                <a:gd name="T101" fmla="*/ 527 h 658"/>
                <a:gd name="T102" fmla="*/ 481 w 626"/>
                <a:gd name="T103" fmla="*/ 499 h 658"/>
                <a:gd name="T104" fmla="*/ 520 w 626"/>
                <a:gd name="T105" fmla="*/ 489 h 658"/>
                <a:gd name="T106" fmla="*/ 546 w 626"/>
                <a:gd name="T107" fmla="*/ 461 h 658"/>
                <a:gd name="T108" fmla="*/ 528 w 626"/>
                <a:gd name="T109" fmla="*/ 533 h 658"/>
                <a:gd name="T110" fmla="*/ 551 w 626"/>
                <a:gd name="T111" fmla="*/ 505 h 658"/>
                <a:gd name="T112" fmla="*/ 584 w 626"/>
                <a:gd name="T113" fmla="*/ 33 h 658"/>
                <a:gd name="T114" fmla="*/ 37 w 626"/>
                <a:gd name="T115" fmla="*/ 402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26" h="658">
                  <a:moveTo>
                    <a:pt x="554" y="576"/>
                  </a:moveTo>
                  <a:lnTo>
                    <a:pt x="554" y="576"/>
                  </a:lnTo>
                  <a:lnTo>
                    <a:pt x="504" y="576"/>
                  </a:lnTo>
                  <a:cubicBezTo>
                    <a:pt x="501" y="576"/>
                    <a:pt x="498" y="574"/>
                    <a:pt x="498" y="571"/>
                  </a:cubicBezTo>
                  <a:lnTo>
                    <a:pt x="496" y="549"/>
                  </a:lnTo>
                  <a:cubicBezTo>
                    <a:pt x="496" y="545"/>
                    <a:pt x="498" y="543"/>
                    <a:pt x="501" y="543"/>
                  </a:cubicBezTo>
                  <a:lnTo>
                    <a:pt x="550" y="543"/>
                  </a:lnTo>
                  <a:cubicBezTo>
                    <a:pt x="553" y="543"/>
                    <a:pt x="556" y="545"/>
                    <a:pt x="556" y="549"/>
                  </a:cubicBezTo>
                  <a:lnTo>
                    <a:pt x="559" y="571"/>
                  </a:lnTo>
                  <a:cubicBezTo>
                    <a:pt x="559" y="574"/>
                    <a:pt x="557" y="576"/>
                    <a:pt x="554" y="576"/>
                  </a:cubicBezTo>
                  <a:close/>
                  <a:moveTo>
                    <a:pt x="482" y="576"/>
                  </a:moveTo>
                  <a:lnTo>
                    <a:pt x="482" y="576"/>
                  </a:lnTo>
                  <a:lnTo>
                    <a:pt x="453" y="576"/>
                  </a:lnTo>
                  <a:cubicBezTo>
                    <a:pt x="450" y="576"/>
                    <a:pt x="447" y="574"/>
                    <a:pt x="447" y="571"/>
                  </a:cubicBezTo>
                  <a:lnTo>
                    <a:pt x="445" y="549"/>
                  </a:lnTo>
                  <a:cubicBezTo>
                    <a:pt x="445" y="545"/>
                    <a:pt x="447" y="543"/>
                    <a:pt x="450" y="543"/>
                  </a:cubicBezTo>
                  <a:lnTo>
                    <a:pt x="480" y="543"/>
                  </a:lnTo>
                  <a:cubicBezTo>
                    <a:pt x="483" y="543"/>
                    <a:pt x="485" y="545"/>
                    <a:pt x="486" y="549"/>
                  </a:cubicBezTo>
                  <a:lnTo>
                    <a:pt x="488" y="571"/>
                  </a:lnTo>
                  <a:cubicBezTo>
                    <a:pt x="488" y="574"/>
                    <a:pt x="486" y="576"/>
                    <a:pt x="482" y="576"/>
                  </a:cubicBezTo>
                  <a:close/>
                  <a:moveTo>
                    <a:pt x="432" y="527"/>
                  </a:moveTo>
                  <a:lnTo>
                    <a:pt x="432" y="527"/>
                  </a:lnTo>
                  <a:lnTo>
                    <a:pt x="431" y="505"/>
                  </a:lnTo>
                  <a:cubicBezTo>
                    <a:pt x="431" y="502"/>
                    <a:pt x="433" y="499"/>
                    <a:pt x="436" y="499"/>
                  </a:cubicBezTo>
                  <a:lnTo>
                    <a:pt x="460" y="499"/>
                  </a:lnTo>
                  <a:cubicBezTo>
                    <a:pt x="463" y="499"/>
                    <a:pt x="466" y="502"/>
                    <a:pt x="466" y="505"/>
                  </a:cubicBezTo>
                  <a:lnTo>
                    <a:pt x="468" y="527"/>
                  </a:lnTo>
                  <a:cubicBezTo>
                    <a:pt x="468" y="530"/>
                    <a:pt x="466" y="533"/>
                    <a:pt x="463" y="533"/>
                  </a:cubicBezTo>
                  <a:lnTo>
                    <a:pt x="438" y="533"/>
                  </a:lnTo>
                  <a:cubicBezTo>
                    <a:pt x="435" y="533"/>
                    <a:pt x="433" y="530"/>
                    <a:pt x="432" y="527"/>
                  </a:cubicBezTo>
                  <a:close/>
                  <a:moveTo>
                    <a:pt x="431" y="576"/>
                  </a:moveTo>
                  <a:lnTo>
                    <a:pt x="431" y="576"/>
                  </a:lnTo>
                  <a:lnTo>
                    <a:pt x="156" y="576"/>
                  </a:lnTo>
                  <a:cubicBezTo>
                    <a:pt x="153" y="576"/>
                    <a:pt x="150" y="574"/>
                    <a:pt x="151" y="571"/>
                  </a:cubicBezTo>
                  <a:lnTo>
                    <a:pt x="152" y="549"/>
                  </a:lnTo>
                  <a:cubicBezTo>
                    <a:pt x="153" y="545"/>
                    <a:pt x="155" y="543"/>
                    <a:pt x="158" y="543"/>
                  </a:cubicBezTo>
                  <a:lnTo>
                    <a:pt x="429" y="543"/>
                  </a:lnTo>
                  <a:cubicBezTo>
                    <a:pt x="432" y="543"/>
                    <a:pt x="435" y="545"/>
                    <a:pt x="435" y="549"/>
                  </a:cubicBezTo>
                  <a:lnTo>
                    <a:pt x="437" y="571"/>
                  </a:lnTo>
                  <a:cubicBezTo>
                    <a:pt x="437" y="574"/>
                    <a:pt x="434" y="576"/>
                    <a:pt x="431" y="576"/>
                  </a:cubicBezTo>
                  <a:close/>
                  <a:moveTo>
                    <a:pt x="146" y="533"/>
                  </a:moveTo>
                  <a:lnTo>
                    <a:pt x="146" y="533"/>
                  </a:lnTo>
                  <a:lnTo>
                    <a:pt x="122" y="533"/>
                  </a:lnTo>
                  <a:cubicBezTo>
                    <a:pt x="119" y="533"/>
                    <a:pt x="117" y="530"/>
                    <a:pt x="117" y="527"/>
                  </a:cubicBezTo>
                  <a:lnTo>
                    <a:pt x="119" y="505"/>
                  </a:lnTo>
                  <a:cubicBezTo>
                    <a:pt x="119" y="502"/>
                    <a:pt x="122" y="499"/>
                    <a:pt x="125" y="499"/>
                  </a:cubicBezTo>
                  <a:lnTo>
                    <a:pt x="149" y="499"/>
                  </a:lnTo>
                  <a:cubicBezTo>
                    <a:pt x="152" y="499"/>
                    <a:pt x="154" y="502"/>
                    <a:pt x="154" y="505"/>
                  </a:cubicBezTo>
                  <a:lnTo>
                    <a:pt x="152" y="527"/>
                  </a:lnTo>
                  <a:cubicBezTo>
                    <a:pt x="152" y="530"/>
                    <a:pt x="149" y="533"/>
                    <a:pt x="146" y="533"/>
                  </a:cubicBezTo>
                  <a:close/>
                  <a:moveTo>
                    <a:pt x="140" y="571"/>
                  </a:moveTo>
                  <a:lnTo>
                    <a:pt x="140" y="571"/>
                  </a:lnTo>
                  <a:cubicBezTo>
                    <a:pt x="140" y="574"/>
                    <a:pt x="137" y="576"/>
                    <a:pt x="134" y="576"/>
                  </a:cubicBezTo>
                  <a:lnTo>
                    <a:pt x="105" y="576"/>
                  </a:lnTo>
                  <a:cubicBezTo>
                    <a:pt x="102" y="576"/>
                    <a:pt x="99" y="574"/>
                    <a:pt x="100" y="571"/>
                  </a:cubicBezTo>
                  <a:lnTo>
                    <a:pt x="102" y="549"/>
                  </a:lnTo>
                  <a:cubicBezTo>
                    <a:pt x="102" y="545"/>
                    <a:pt x="105" y="543"/>
                    <a:pt x="108" y="543"/>
                  </a:cubicBezTo>
                  <a:lnTo>
                    <a:pt x="137" y="543"/>
                  </a:lnTo>
                  <a:cubicBezTo>
                    <a:pt x="140" y="543"/>
                    <a:pt x="142" y="545"/>
                    <a:pt x="142" y="549"/>
                  </a:cubicBezTo>
                  <a:lnTo>
                    <a:pt x="140" y="571"/>
                  </a:lnTo>
                  <a:close/>
                  <a:moveTo>
                    <a:pt x="89" y="571"/>
                  </a:moveTo>
                  <a:lnTo>
                    <a:pt x="89" y="571"/>
                  </a:lnTo>
                  <a:cubicBezTo>
                    <a:pt x="89" y="574"/>
                    <a:pt x="86" y="576"/>
                    <a:pt x="83" y="576"/>
                  </a:cubicBezTo>
                  <a:lnTo>
                    <a:pt x="66" y="576"/>
                  </a:lnTo>
                  <a:cubicBezTo>
                    <a:pt x="63" y="576"/>
                    <a:pt x="61" y="574"/>
                    <a:pt x="62" y="571"/>
                  </a:cubicBezTo>
                  <a:lnTo>
                    <a:pt x="64" y="549"/>
                  </a:lnTo>
                  <a:cubicBezTo>
                    <a:pt x="65" y="545"/>
                    <a:pt x="67" y="543"/>
                    <a:pt x="70" y="543"/>
                  </a:cubicBezTo>
                  <a:lnTo>
                    <a:pt x="87" y="543"/>
                  </a:lnTo>
                  <a:cubicBezTo>
                    <a:pt x="90" y="543"/>
                    <a:pt x="92" y="545"/>
                    <a:pt x="92" y="549"/>
                  </a:cubicBezTo>
                  <a:lnTo>
                    <a:pt x="89" y="571"/>
                  </a:lnTo>
                  <a:close/>
                  <a:moveTo>
                    <a:pt x="69" y="505"/>
                  </a:moveTo>
                  <a:lnTo>
                    <a:pt x="69" y="505"/>
                  </a:lnTo>
                  <a:cubicBezTo>
                    <a:pt x="70" y="502"/>
                    <a:pt x="72" y="499"/>
                    <a:pt x="75" y="499"/>
                  </a:cubicBezTo>
                  <a:lnTo>
                    <a:pt x="105" y="499"/>
                  </a:lnTo>
                  <a:cubicBezTo>
                    <a:pt x="107" y="499"/>
                    <a:pt x="110" y="502"/>
                    <a:pt x="109" y="505"/>
                  </a:cubicBezTo>
                  <a:lnTo>
                    <a:pt x="107" y="527"/>
                  </a:lnTo>
                  <a:cubicBezTo>
                    <a:pt x="107" y="530"/>
                    <a:pt x="104" y="533"/>
                    <a:pt x="101" y="533"/>
                  </a:cubicBezTo>
                  <a:lnTo>
                    <a:pt x="71" y="533"/>
                  </a:lnTo>
                  <a:cubicBezTo>
                    <a:pt x="69" y="533"/>
                    <a:pt x="66" y="530"/>
                    <a:pt x="67" y="527"/>
                  </a:cubicBezTo>
                  <a:lnTo>
                    <a:pt x="69" y="505"/>
                  </a:lnTo>
                  <a:close/>
                  <a:moveTo>
                    <a:pt x="74" y="461"/>
                  </a:moveTo>
                  <a:lnTo>
                    <a:pt x="74" y="461"/>
                  </a:lnTo>
                  <a:cubicBezTo>
                    <a:pt x="75" y="458"/>
                    <a:pt x="77" y="456"/>
                    <a:pt x="80" y="456"/>
                  </a:cubicBezTo>
                  <a:lnTo>
                    <a:pt x="103" y="456"/>
                  </a:lnTo>
                  <a:cubicBezTo>
                    <a:pt x="106" y="456"/>
                    <a:pt x="108" y="458"/>
                    <a:pt x="108" y="461"/>
                  </a:cubicBezTo>
                  <a:lnTo>
                    <a:pt x="106" y="484"/>
                  </a:lnTo>
                  <a:cubicBezTo>
                    <a:pt x="105" y="487"/>
                    <a:pt x="103" y="489"/>
                    <a:pt x="100" y="489"/>
                  </a:cubicBezTo>
                  <a:lnTo>
                    <a:pt x="77" y="489"/>
                  </a:lnTo>
                  <a:cubicBezTo>
                    <a:pt x="74" y="489"/>
                    <a:pt x="72" y="487"/>
                    <a:pt x="72" y="484"/>
                  </a:cubicBezTo>
                  <a:lnTo>
                    <a:pt x="74" y="461"/>
                  </a:lnTo>
                  <a:close/>
                  <a:moveTo>
                    <a:pt x="152" y="461"/>
                  </a:moveTo>
                  <a:lnTo>
                    <a:pt x="152" y="461"/>
                  </a:lnTo>
                  <a:lnTo>
                    <a:pt x="150" y="484"/>
                  </a:lnTo>
                  <a:cubicBezTo>
                    <a:pt x="150" y="487"/>
                    <a:pt x="147" y="489"/>
                    <a:pt x="144" y="489"/>
                  </a:cubicBezTo>
                  <a:lnTo>
                    <a:pt x="120" y="489"/>
                  </a:lnTo>
                  <a:cubicBezTo>
                    <a:pt x="117" y="489"/>
                    <a:pt x="115" y="487"/>
                    <a:pt x="115" y="484"/>
                  </a:cubicBezTo>
                  <a:lnTo>
                    <a:pt x="118" y="461"/>
                  </a:lnTo>
                  <a:cubicBezTo>
                    <a:pt x="118" y="458"/>
                    <a:pt x="121" y="456"/>
                    <a:pt x="123" y="456"/>
                  </a:cubicBezTo>
                  <a:lnTo>
                    <a:pt x="147" y="456"/>
                  </a:lnTo>
                  <a:cubicBezTo>
                    <a:pt x="150" y="456"/>
                    <a:pt x="152" y="458"/>
                    <a:pt x="152" y="461"/>
                  </a:cubicBezTo>
                  <a:close/>
                  <a:moveTo>
                    <a:pt x="160" y="484"/>
                  </a:moveTo>
                  <a:lnTo>
                    <a:pt x="160" y="484"/>
                  </a:lnTo>
                  <a:lnTo>
                    <a:pt x="161" y="461"/>
                  </a:lnTo>
                  <a:cubicBezTo>
                    <a:pt x="161" y="458"/>
                    <a:pt x="164" y="456"/>
                    <a:pt x="167" y="456"/>
                  </a:cubicBezTo>
                  <a:lnTo>
                    <a:pt x="190" y="456"/>
                  </a:lnTo>
                  <a:cubicBezTo>
                    <a:pt x="193" y="456"/>
                    <a:pt x="195" y="458"/>
                    <a:pt x="195" y="461"/>
                  </a:cubicBezTo>
                  <a:lnTo>
                    <a:pt x="194" y="484"/>
                  </a:lnTo>
                  <a:cubicBezTo>
                    <a:pt x="194" y="487"/>
                    <a:pt x="191" y="489"/>
                    <a:pt x="188" y="489"/>
                  </a:cubicBezTo>
                  <a:lnTo>
                    <a:pt x="165" y="489"/>
                  </a:lnTo>
                  <a:cubicBezTo>
                    <a:pt x="162" y="489"/>
                    <a:pt x="159" y="487"/>
                    <a:pt x="160" y="484"/>
                  </a:cubicBezTo>
                  <a:close/>
                  <a:moveTo>
                    <a:pt x="164" y="505"/>
                  </a:moveTo>
                  <a:lnTo>
                    <a:pt x="164" y="505"/>
                  </a:lnTo>
                  <a:cubicBezTo>
                    <a:pt x="164" y="502"/>
                    <a:pt x="167" y="499"/>
                    <a:pt x="170" y="499"/>
                  </a:cubicBezTo>
                  <a:lnTo>
                    <a:pt x="193" y="499"/>
                  </a:lnTo>
                  <a:cubicBezTo>
                    <a:pt x="196" y="499"/>
                    <a:pt x="199" y="502"/>
                    <a:pt x="198" y="505"/>
                  </a:cubicBezTo>
                  <a:lnTo>
                    <a:pt x="197" y="527"/>
                  </a:lnTo>
                  <a:cubicBezTo>
                    <a:pt x="197" y="530"/>
                    <a:pt x="194" y="533"/>
                    <a:pt x="191" y="533"/>
                  </a:cubicBezTo>
                  <a:lnTo>
                    <a:pt x="167" y="533"/>
                  </a:lnTo>
                  <a:cubicBezTo>
                    <a:pt x="164" y="533"/>
                    <a:pt x="162" y="530"/>
                    <a:pt x="162" y="527"/>
                  </a:cubicBezTo>
                  <a:lnTo>
                    <a:pt x="164" y="505"/>
                  </a:lnTo>
                  <a:close/>
                  <a:moveTo>
                    <a:pt x="204" y="484"/>
                  </a:moveTo>
                  <a:lnTo>
                    <a:pt x="204" y="484"/>
                  </a:lnTo>
                  <a:lnTo>
                    <a:pt x="205" y="461"/>
                  </a:lnTo>
                  <a:cubicBezTo>
                    <a:pt x="205" y="458"/>
                    <a:pt x="208" y="456"/>
                    <a:pt x="210" y="456"/>
                  </a:cubicBezTo>
                  <a:lnTo>
                    <a:pt x="234" y="456"/>
                  </a:lnTo>
                  <a:cubicBezTo>
                    <a:pt x="237" y="456"/>
                    <a:pt x="239" y="458"/>
                    <a:pt x="239" y="461"/>
                  </a:cubicBezTo>
                  <a:lnTo>
                    <a:pt x="238" y="484"/>
                  </a:lnTo>
                  <a:cubicBezTo>
                    <a:pt x="238" y="487"/>
                    <a:pt x="235" y="489"/>
                    <a:pt x="232" y="489"/>
                  </a:cubicBezTo>
                  <a:lnTo>
                    <a:pt x="209" y="489"/>
                  </a:lnTo>
                  <a:cubicBezTo>
                    <a:pt x="206" y="489"/>
                    <a:pt x="204" y="487"/>
                    <a:pt x="204" y="484"/>
                  </a:cubicBezTo>
                  <a:close/>
                  <a:moveTo>
                    <a:pt x="208" y="505"/>
                  </a:moveTo>
                  <a:lnTo>
                    <a:pt x="208" y="505"/>
                  </a:lnTo>
                  <a:cubicBezTo>
                    <a:pt x="208" y="502"/>
                    <a:pt x="211" y="499"/>
                    <a:pt x="214" y="499"/>
                  </a:cubicBezTo>
                  <a:lnTo>
                    <a:pt x="238" y="499"/>
                  </a:lnTo>
                  <a:cubicBezTo>
                    <a:pt x="241" y="499"/>
                    <a:pt x="243" y="502"/>
                    <a:pt x="243" y="505"/>
                  </a:cubicBezTo>
                  <a:lnTo>
                    <a:pt x="242" y="527"/>
                  </a:lnTo>
                  <a:cubicBezTo>
                    <a:pt x="242" y="530"/>
                    <a:pt x="240" y="533"/>
                    <a:pt x="237" y="533"/>
                  </a:cubicBezTo>
                  <a:lnTo>
                    <a:pt x="212" y="533"/>
                  </a:lnTo>
                  <a:cubicBezTo>
                    <a:pt x="209" y="533"/>
                    <a:pt x="207" y="530"/>
                    <a:pt x="207" y="527"/>
                  </a:cubicBezTo>
                  <a:lnTo>
                    <a:pt x="208" y="505"/>
                  </a:lnTo>
                  <a:close/>
                  <a:moveTo>
                    <a:pt x="248" y="484"/>
                  </a:moveTo>
                  <a:lnTo>
                    <a:pt x="248" y="484"/>
                  </a:lnTo>
                  <a:lnTo>
                    <a:pt x="248" y="461"/>
                  </a:lnTo>
                  <a:cubicBezTo>
                    <a:pt x="249" y="458"/>
                    <a:pt x="251" y="456"/>
                    <a:pt x="254" y="456"/>
                  </a:cubicBezTo>
                  <a:lnTo>
                    <a:pt x="277" y="456"/>
                  </a:lnTo>
                  <a:cubicBezTo>
                    <a:pt x="280" y="456"/>
                    <a:pt x="282" y="458"/>
                    <a:pt x="282" y="461"/>
                  </a:cubicBezTo>
                  <a:lnTo>
                    <a:pt x="282" y="484"/>
                  </a:lnTo>
                  <a:cubicBezTo>
                    <a:pt x="282" y="487"/>
                    <a:pt x="280" y="489"/>
                    <a:pt x="277" y="489"/>
                  </a:cubicBezTo>
                  <a:lnTo>
                    <a:pt x="253" y="489"/>
                  </a:lnTo>
                  <a:cubicBezTo>
                    <a:pt x="250" y="489"/>
                    <a:pt x="248" y="487"/>
                    <a:pt x="248" y="484"/>
                  </a:cubicBezTo>
                  <a:close/>
                  <a:moveTo>
                    <a:pt x="253" y="505"/>
                  </a:moveTo>
                  <a:lnTo>
                    <a:pt x="253" y="505"/>
                  </a:lnTo>
                  <a:cubicBezTo>
                    <a:pt x="253" y="502"/>
                    <a:pt x="255" y="499"/>
                    <a:pt x="258" y="499"/>
                  </a:cubicBezTo>
                  <a:lnTo>
                    <a:pt x="282" y="499"/>
                  </a:lnTo>
                  <a:cubicBezTo>
                    <a:pt x="285" y="499"/>
                    <a:pt x="288" y="502"/>
                    <a:pt x="288" y="505"/>
                  </a:cubicBezTo>
                  <a:lnTo>
                    <a:pt x="287" y="527"/>
                  </a:lnTo>
                  <a:cubicBezTo>
                    <a:pt x="287" y="530"/>
                    <a:pt x="285" y="533"/>
                    <a:pt x="282" y="533"/>
                  </a:cubicBezTo>
                  <a:lnTo>
                    <a:pt x="258" y="533"/>
                  </a:lnTo>
                  <a:cubicBezTo>
                    <a:pt x="255" y="533"/>
                    <a:pt x="252" y="530"/>
                    <a:pt x="252" y="527"/>
                  </a:cubicBezTo>
                  <a:lnTo>
                    <a:pt x="253" y="505"/>
                  </a:lnTo>
                  <a:close/>
                  <a:moveTo>
                    <a:pt x="297" y="489"/>
                  </a:moveTo>
                  <a:lnTo>
                    <a:pt x="297" y="489"/>
                  </a:lnTo>
                  <a:cubicBezTo>
                    <a:pt x="294" y="489"/>
                    <a:pt x="292" y="487"/>
                    <a:pt x="292" y="484"/>
                  </a:cubicBezTo>
                  <a:lnTo>
                    <a:pt x="292" y="461"/>
                  </a:lnTo>
                  <a:cubicBezTo>
                    <a:pt x="292" y="458"/>
                    <a:pt x="294" y="456"/>
                    <a:pt x="297" y="456"/>
                  </a:cubicBezTo>
                  <a:lnTo>
                    <a:pt x="321" y="456"/>
                  </a:lnTo>
                  <a:cubicBezTo>
                    <a:pt x="324" y="456"/>
                    <a:pt x="326" y="458"/>
                    <a:pt x="326" y="461"/>
                  </a:cubicBezTo>
                  <a:lnTo>
                    <a:pt x="326" y="484"/>
                  </a:lnTo>
                  <a:cubicBezTo>
                    <a:pt x="326" y="487"/>
                    <a:pt x="324" y="489"/>
                    <a:pt x="321" y="489"/>
                  </a:cubicBezTo>
                  <a:lnTo>
                    <a:pt x="297" y="489"/>
                  </a:lnTo>
                  <a:close/>
                  <a:moveTo>
                    <a:pt x="297" y="505"/>
                  </a:moveTo>
                  <a:lnTo>
                    <a:pt x="297" y="505"/>
                  </a:lnTo>
                  <a:cubicBezTo>
                    <a:pt x="297" y="502"/>
                    <a:pt x="300" y="499"/>
                    <a:pt x="303" y="499"/>
                  </a:cubicBezTo>
                  <a:lnTo>
                    <a:pt x="327" y="499"/>
                  </a:lnTo>
                  <a:cubicBezTo>
                    <a:pt x="330" y="499"/>
                    <a:pt x="332" y="502"/>
                    <a:pt x="332" y="505"/>
                  </a:cubicBezTo>
                  <a:lnTo>
                    <a:pt x="332" y="527"/>
                  </a:lnTo>
                  <a:cubicBezTo>
                    <a:pt x="332" y="530"/>
                    <a:pt x="330" y="533"/>
                    <a:pt x="327" y="533"/>
                  </a:cubicBezTo>
                  <a:lnTo>
                    <a:pt x="303" y="533"/>
                  </a:lnTo>
                  <a:cubicBezTo>
                    <a:pt x="300" y="533"/>
                    <a:pt x="297" y="530"/>
                    <a:pt x="297" y="527"/>
                  </a:cubicBezTo>
                  <a:lnTo>
                    <a:pt x="297" y="505"/>
                  </a:lnTo>
                  <a:close/>
                  <a:moveTo>
                    <a:pt x="341" y="489"/>
                  </a:moveTo>
                  <a:lnTo>
                    <a:pt x="341" y="489"/>
                  </a:lnTo>
                  <a:cubicBezTo>
                    <a:pt x="338" y="489"/>
                    <a:pt x="336" y="487"/>
                    <a:pt x="336" y="484"/>
                  </a:cubicBezTo>
                  <a:lnTo>
                    <a:pt x="336" y="461"/>
                  </a:lnTo>
                  <a:cubicBezTo>
                    <a:pt x="336" y="458"/>
                    <a:pt x="338" y="456"/>
                    <a:pt x="341" y="456"/>
                  </a:cubicBezTo>
                  <a:lnTo>
                    <a:pt x="364" y="456"/>
                  </a:lnTo>
                  <a:cubicBezTo>
                    <a:pt x="367" y="456"/>
                    <a:pt x="370" y="458"/>
                    <a:pt x="370" y="461"/>
                  </a:cubicBezTo>
                  <a:lnTo>
                    <a:pt x="370" y="484"/>
                  </a:lnTo>
                  <a:cubicBezTo>
                    <a:pt x="370" y="487"/>
                    <a:pt x="368" y="489"/>
                    <a:pt x="365" y="489"/>
                  </a:cubicBezTo>
                  <a:lnTo>
                    <a:pt x="341" y="489"/>
                  </a:lnTo>
                  <a:close/>
                  <a:moveTo>
                    <a:pt x="347" y="499"/>
                  </a:moveTo>
                  <a:lnTo>
                    <a:pt x="347" y="499"/>
                  </a:lnTo>
                  <a:lnTo>
                    <a:pt x="371" y="499"/>
                  </a:lnTo>
                  <a:cubicBezTo>
                    <a:pt x="374" y="499"/>
                    <a:pt x="377" y="502"/>
                    <a:pt x="377" y="505"/>
                  </a:cubicBezTo>
                  <a:lnTo>
                    <a:pt x="377" y="527"/>
                  </a:lnTo>
                  <a:cubicBezTo>
                    <a:pt x="378" y="530"/>
                    <a:pt x="375" y="533"/>
                    <a:pt x="372" y="533"/>
                  </a:cubicBezTo>
                  <a:lnTo>
                    <a:pt x="348" y="533"/>
                  </a:lnTo>
                  <a:cubicBezTo>
                    <a:pt x="345" y="533"/>
                    <a:pt x="342" y="530"/>
                    <a:pt x="342" y="527"/>
                  </a:cubicBezTo>
                  <a:lnTo>
                    <a:pt x="342" y="505"/>
                  </a:lnTo>
                  <a:cubicBezTo>
                    <a:pt x="342" y="502"/>
                    <a:pt x="344" y="499"/>
                    <a:pt x="347" y="499"/>
                  </a:cubicBezTo>
                  <a:close/>
                  <a:moveTo>
                    <a:pt x="386" y="489"/>
                  </a:moveTo>
                  <a:lnTo>
                    <a:pt x="386" y="489"/>
                  </a:lnTo>
                  <a:cubicBezTo>
                    <a:pt x="383" y="489"/>
                    <a:pt x="380" y="487"/>
                    <a:pt x="380" y="484"/>
                  </a:cubicBezTo>
                  <a:lnTo>
                    <a:pt x="379" y="461"/>
                  </a:lnTo>
                  <a:cubicBezTo>
                    <a:pt x="379" y="458"/>
                    <a:pt x="381" y="456"/>
                    <a:pt x="384" y="456"/>
                  </a:cubicBezTo>
                  <a:lnTo>
                    <a:pt x="408" y="456"/>
                  </a:lnTo>
                  <a:cubicBezTo>
                    <a:pt x="411" y="456"/>
                    <a:pt x="413" y="458"/>
                    <a:pt x="413" y="461"/>
                  </a:cubicBezTo>
                  <a:lnTo>
                    <a:pt x="414" y="484"/>
                  </a:lnTo>
                  <a:cubicBezTo>
                    <a:pt x="415" y="487"/>
                    <a:pt x="412" y="489"/>
                    <a:pt x="409" y="489"/>
                  </a:cubicBezTo>
                  <a:lnTo>
                    <a:pt x="386" y="489"/>
                  </a:lnTo>
                  <a:close/>
                  <a:moveTo>
                    <a:pt x="392" y="499"/>
                  </a:moveTo>
                  <a:lnTo>
                    <a:pt x="392" y="499"/>
                  </a:lnTo>
                  <a:lnTo>
                    <a:pt x="416" y="499"/>
                  </a:lnTo>
                  <a:cubicBezTo>
                    <a:pt x="419" y="499"/>
                    <a:pt x="421" y="502"/>
                    <a:pt x="421" y="505"/>
                  </a:cubicBezTo>
                  <a:lnTo>
                    <a:pt x="422" y="527"/>
                  </a:lnTo>
                  <a:cubicBezTo>
                    <a:pt x="423" y="530"/>
                    <a:pt x="420" y="533"/>
                    <a:pt x="417" y="533"/>
                  </a:cubicBezTo>
                  <a:lnTo>
                    <a:pt x="393" y="533"/>
                  </a:lnTo>
                  <a:cubicBezTo>
                    <a:pt x="390" y="533"/>
                    <a:pt x="388" y="530"/>
                    <a:pt x="387" y="527"/>
                  </a:cubicBezTo>
                  <a:lnTo>
                    <a:pt x="387" y="505"/>
                  </a:lnTo>
                  <a:cubicBezTo>
                    <a:pt x="386" y="502"/>
                    <a:pt x="389" y="499"/>
                    <a:pt x="392" y="499"/>
                  </a:cubicBezTo>
                  <a:close/>
                  <a:moveTo>
                    <a:pt x="459" y="484"/>
                  </a:moveTo>
                  <a:lnTo>
                    <a:pt x="459" y="484"/>
                  </a:lnTo>
                  <a:cubicBezTo>
                    <a:pt x="459" y="487"/>
                    <a:pt x="457" y="489"/>
                    <a:pt x="454" y="489"/>
                  </a:cubicBezTo>
                  <a:lnTo>
                    <a:pt x="430" y="489"/>
                  </a:lnTo>
                  <a:cubicBezTo>
                    <a:pt x="427" y="489"/>
                    <a:pt x="424" y="487"/>
                    <a:pt x="424" y="484"/>
                  </a:cubicBezTo>
                  <a:lnTo>
                    <a:pt x="423" y="461"/>
                  </a:lnTo>
                  <a:cubicBezTo>
                    <a:pt x="423" y="458"/>
                    <a:pt x="425" y="456"/>
                    <a:pt x="428" y="456"/>
                  </a:cubicBezTo>
                  <a:lnTo>
                    <a:pt x="451" y="456"/>
                  </a:lnTo>
                  <a:cubicBezTo>
                    <a:pt x="454" y="456"/>
                    <a:pt x="457" y="458"/>
                    <a:pt x="457" y="461"/>
                  </a:cubicBezTo>
                  <a:lnTo>
                    <a:pt x="459" y="484"/>
                  </a:lnTo>
                  <a:close/>
                  <a:moveTo>
                    <a:pt x="84" y="43"/>
                  </a:moveTo>
                  <a:lnTo>
                    <a:pt x="84" y="43"/>
                  </a:lnTo>
                  <a:cubicBezTo>
                    <a:pt x="84" y="41"/>
                    <a:pt x="86" y="39"/>
                    <a:pt x="88" y="39"/>
                  </a:cubicBezTo>
                  <a:lnTo>
                    <a:pt x="530" y="39"/>
                  </a:lnTo>
                  <a:cubicBezTo>
                    <a:pt x="533" y="39"/>
                    <a:pt x="535" y="41"/>
                    <a:pt x="535" y="43"/>
                  </a:cubicBezTo>
                  <a:lnTo>
                    <a:pt x="535" y="358"/>
                  </a:lnTo>
                  <a:cubicBezTo>
                    <a:pt x="535" y="360"/>
                    <a:pt x="533" y="362"/>
                    <a:pt x="530" y="362"/>
                  </a:cubicBezTo>
                  <a:lnTo>
                    <a:pt x="88" y="362"/>
                  </a:lnTo>
                  <a:cubicBezTo>
                    <a:pt x="86" y="362"/>
                    <a:pt x="84" y="360"/>
                    <a:pt x="84" y="358"/>
                  </a:cubicBezTo>
                  <a:lnTo>
                    <a:pt x="84" y="43"/>
                  </a:lnTo>
                  <a:close/>
                  <a:moveTo>
                    <a:pt x="474" y="489"/>
                  </a:moveTo>
                  <a:lnTo>
                    <a:pt x="474" y="489"/>
                  </a:lnTo>
                  <a:cubicBezTo>
                    <a:pt x="471" y="489"/>
                    <a:pt x="469" y="487"/>
                    <a:pt x="468" y="484"/>
                  </a:cubicBezTo>
                  <a:lnTo>
                    <a:pt x="467" y="461"/>
                  </a:lnTo>
                  <a:cubicBezTo>
                    <a:pt x="466" y="458"/>
                    <a:pt x="468" y="456"/>
                    <a:pt x="471" y="456"/>
                  </a:cubicBezTo>
                  <a:lnTo>
                    <a:pt x="495" y="456"/>
                  </a:lnTo>
                  <a:cubicBezTo>
                    <a:pt x="498" y="456"/>
                    <a:pt x="500" y="458"/>
                    <a:pt x="500" y="461"/>
                  </a:cubicBezTo>
                  <a:lnTo>
                    <a:pt x="503" y="484"/>
                  </a:lnTo>
                  <a:cubicBezTo>
                    <a:pt x="503" y="487"/>
                    <a:pt x="501" y="489"/>
                    <a:pt x="498" y="489"/>
                  </a:cubicBezTo>
                  <a:lnTo>
                    <a:pt x="474" y="489"/>
                  </a:lnTo>
                  <a:close/>
                  <a:moveTo>
                    <a:pt x="481" y="499"/>
                  </a:moveTo>
                  <a:lnTo>
                    <a:pt x="481" y="499"/>
                  </a:lnTo>
                  <a:lnTo>
                    <a:pt x="505" y="499"/>
                  </a:lnTo>
                  <a:cubicBezTo>
                    <a:pt x="507" y="499"/>
                    <a:pt x="510" y="502"/>
                    <a:pt x="510" y="505"/>
                  </a:cubicBezTo>
                  <a:lnTo>
                    <a:pt x="513" y="527"/>
                  </a:lnTo>
                  <a:cubicBezTo>
                    <a:pt x="513" y="530"/>
                    <a:pt x="511" y="533"/>
                    <a:pt x="508" y="533"/>
                  </a:cubicBezTo>
                  <a:lnTo>
                    <a:pt x="483" y="533"/>
                  </a:lnTo>
                  <a:cubicBezTo>
                    <a:pt x="480" y="533"/>
                    <a:pt x="478" y="530"/>
                    <a:pt x="478" y="527"/>
                  </a:cubicBezTo>
                  <a:lnTo>
                    <a:pt x="476" y="505"/>
                  </a:lnTo>
                  <a:cubicBezTo>
                    <a:pt x="475" y="502"/>
                    <a:pt x="478" y="499"/>
                    <a:pt x="481" y="499"/>
                  </a:cubicBezTo>
                  <a:close/>
                  <a:moveTo>
                    <a:pt x="546" y="461"/>
                  </a:moveTo>
                  <a:lnTo>
                    <a:pt x="546" y="461"/>
                  </a:lnTo>
                  <a:lnTo>
                    <a:pt x="548" y="484"/>
                  </a:lnTo>
                  <a:cubicBezTo>
                    <a:pt x="549" y="487"/>
                    <a:pt x="547" y="489"/>
                    <a:pt x="544" y="489"/>
                  </a:cubicBezTo>
                  <a:lnTo>
                    <a:pt x="520" y="489"/>
                  </a:lnTo>
                  <a:cubicBezTo>
                    <a:pt x="517" y="489"/>
                    <a:pt x="514" y="487"/>
                    <a:pt x="514" y="484"/>
                  </a:cubicBezTo>
                  <a:lnTo>
                    <a:pt x="512" y="461"/>
                  </a:lnTo>
                  <a:cubicBezTo>
                    <a:pt x="512" y="458"/>
                    <a:pt x="514" y="456"/>
                    <a:pt x="516" y="456"/>
                  </a:cubicBezTo>
                  <a:lnTo>
                    <a:pt x="540" y="456"/>
                  </a:lnTo>
                  <a:cubicBezTo>
                    <a:pt x="543" y="456"/>
                    <a:pt x="545" y="458"/>
                    <a:pt x="546" y="461"/>
                  </a:cubicBezTo>
                  <a:close/>
                  <a:moveTo>
                    <a:pt x="551" y="505"/>
                  </a:moveTo>
                  <a:lnTo>
                    <a:pt x="551" y="505"/>
                  </a:lnTo>
                  <a:lnTo>
                    <a:pt x="554" y="527"/>
                  </a:lnTo>
                  <a:cubicBezTo>
                    <a:pt x="554" y="530"/>
                    <a:pt x="552" y="533"/>
                    <a:pt x="549" y="533"/>
                  </a:cubicBezTo>
                  <a:lnTo>
                    <a:pt x="528" y="533"/>
                  </a:lnTo>
                  <a:cubicBezTo>
                    <a:pt x="525" y="533"/>
                    <a:pt x="522" y="530"/>
                    <a:pt x="522" y="527"/>
                  </a:cubicBezTo>
                  <a:lnTo>
                    <a:pt x="520" y="505"/>
                  </a:lnTo>
                  <a:cubicBezTo>
                    <a:pt x="520" y="502"/>
                    <a:pt x="522" y="499"/>
                    <a:pt x="525" y="499"/>
                  </a:cubicBezTo>
                  <a:lnTo>
                    <a:pt x="545" y="499"/>
                  </a:lnTo>
                  <a:cubicBezTo>
                    <a:pt x="548" y="499"/>
                    <a:pt x="551" y="502"/>
                    <a:pt x="551" y="505"/>
                  </a:cubicBezTo>
                  <a:close/>
                  <a:moveTo>
                    <a:pt x="623" y="625"/>
                  </a:moveTo>
                  <a:lnTo>
                    <a:pt x="623" y="625"/>
                  </a:lnTo>
                  <a:lnTo>
                    <a:pt x="584" y="402"/>
                  </a:lnTo>
                  <a:lnTo>
                    <a:pt x="584" y="402"/>
                  </a:lnTo>
                  <a:lnTo>
                    <a:pt x="584" y="33"/>
                  </a:lnTo>
                  <a:cubicBezTo>
                    <a:pt x="584" y="14"/>
                    <a:pt x="569" y="0"/>
                    <a:pt x="551" y="0"/>
                  </a:cubicBezTo>
                  <a:lnTo>
                    <a:pt x="70" y="0"/>
                  </a:lnTo>
                  <a:cubicBezTo>
                    <a:pt x="52" y="0"/>
                    <a:pt x="37" y="14"/>
                    <a:pt x="37" y="33"/>
                  </a:cubicBezTo>
                  <a:lnTo>
                    <a:pt x="37" y="402"/>
                  </a:lnTo>
                  <a:lnTo>
                    <a:pt x="37" y="402"/>
                  </a:lnTo>
                  <a:lnTo>
                    <a:pt x="2" y="625"/>
                  </a:lnTo>
                  <a:cubicBezTo>
                    <a:pt x="0" y="643"/>
                    <a:pt x="13" y="658"/>
                    <a:pt x="34" y="658"/>
                  </a:cubicBezTo>
                  <a:lnTo>
                    <a:pt x="592" y="658"/>
                  </a:lnTo>
                  <a:cubicBezTo>
                    <a:pt x="612" y="658"/>
                    <a:pt x="626" y="643"/>
                    <a:pt x="623" y="625"/>
                  </a:cubicBezTo>
                  <a:close/>
                </a:path>
              </a:pathLst>
            </a:custGeom>
            <a:solidFill>
              <a:srgbClr val="133A6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 dirty="0">
                <a:solidFill>
                  <a:srgbClr val="F5A34F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266390" y="6408282"/>
              <a:ext cx="118556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133A64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www.nestcc.org</a:t>
              </a:r>
            </a:p>
          </p:txBody>
        </p:sp>
        <p:sp>
          <p:nvSpPr>
            <p:cNvPr id="17" name="Freeform 183"/>
            <p:cNvSpPr>
              <a:spLocks noChangeAspect="1"/>
            </p:cNvSpPr>
            <p:nvPr/>
          </p:nvSpPr>
          <p:spPr bwMode="auto">
            <a:xfrm>
              <a:off x="419100" y="6447881"/>
              <a:ext cx="243820" cy="197800"/>
            </a:xfrm>
            <a:custGeom>
              <a:avLst/>
              <a:gdLst>
                <a:gd name="T0" fmla="*/ 142 w 142"/>
                <a:gd name="T1" fmla="*/ 13 h 115"/>
                <a:gd name="T2" fmla="*/ 125 w 142"/>
                <a:gd name="T3" fmla="*/ 18 h 115"/>
                <a:gd name="T4" fmla="*/ 138 w 142"/>
                <a:gd name="T5" fmla="*/ 2 h 115"/>
                <a:gd name="T6" fmla="*/ 120 w 142"/>
                <a:gd name="T7" fmla="*/ 9 h 115"/>
                <a:gd name="T8" fmla="*/ 98 w 142"/>
                <a:gd name="T9" fmla="*/ 0 h 115"/>
                <a:gd name="T10" fmla="*/ 69 w 142"/>
                <a:gd name="T11" fmla="*/ 29 h 115"/>
                <a:gd name="T12" fmla="*/ 70 w 142"/>
                <a:gd name="T13" fmla="*/ 36 h 115"/>
                <a:gd name="T14" fmla="*/ 10 w 142"/>
                <a:gd name="T15" fmla="*/ 5 h 115"/>
                <a:gd name="T16" fmla="*/ 6 w 142"/>
                <a:gd name="T17" fmla="*/ 20 h 115"/>
                <a:gd name="T18" fmla="*/ 19 w 142"/>
                <a:gd name="T19" fmla="*/ 44 h 115"/>
                <a:gd name="T20" fmla="*/ 5 w 142"/>
                <a:gd name="T21" fmla="*/ 40 h 115"/>
                <a:gd name="T22" fmla="*/ 5 w 142"/>
                <a:gd name="T23" fmla="*/ 41 h 115"/>
                <a:gd name="T24" fmla="*/ 29 w 142"/>
                <a:gd name="T25" fmla="*/ 69 h 115"/>
                <a:gd name="T26" fmla="*/ 21 w 142"/>
                <a:gd name="T27" fmla="*/ 70 h 115"/>
                <a:gd name="T28" fmla="*/ 16 w 142"/>
                <a:gd name="T29" fmla="*/ 70 h 115"/>
                <a:gd name="T30" fmla="*/ 43 w 142"/>
                <a:gd name="T31" fmla="*/ 90 h 115"/>
                <a:gd name="T32" fmla="*/ 7 w 142"/>
                <a:gd name="T33" fmla="*/ 103 h 115"/>
                <a:gd name="T34" fmla="*/ 0 w 142"/>
                <a:gd name="T35" fmla="*/ 102 h 115"/>
                <a:gd name="T36" fmla="*/ 44 w 142"/>
                <a:gd name="T37" fmla="*/ 115 h 115"/>
                <a:gd name="T38" fmla="*/ 128 w 142"/>
                <a:gd name="T39" fmla="*/ 32 h 115"/>
                <a:gd name="T40" fmla="*/ 127 w 142"/>
                <a:gd name="T41" fmla="*/ 28 h 115"/>
                <a:gd name="T42" fmla="*/ 142 w 142"/>
                <a:gd name="T43" fmla="*/ 1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2" h="115">
                  <a:moveTo>
                    <a:pt x="142" y="13"/>
                  </a:moveTo>
                  <a:cubicBezTo>
                    <a:pt x="137" y="16"/>
                    <a:pt x="131" y="17"/>
                    <a:pt x="125" y="18"/>
                  </a:cubicBezTo>
                  <a:cubicBezTo>
                    <a:pt x="131" y="14"/>
                    <a:pt x="136" y="9"/>
                    <a:pt x="138" y="2"/>
                  </a:cubicBezTo>
                  <a:cubicBezTo>
                    <a:pt x="132" y="5"/>
                    <a:pt x="126" y="8"/>
                    <a:pt x="120" y="9"/>
                  </a:cubicBezTo>
                  <a:cubicBezTo>
                    <a:pt x="114" y="3"/>
                    <a:pt x="107" y="0"/>
                    <a:pt x="98" y="0"/>
                  </a:cubicBezTo>
                  <a:cubicBezTo>
                    <a:pt x="82" y="0"/>
                    <a:pt x="69" y="13"/>
                    <a:pt x="69" y="29"/>
                  </a:cubicBezTo>
                  <a:cubicBezTo>
                    <a:pt x="69" y="31"/>
                    <a:pt x="69" y="33"/>
                    <a:pt x="70" y="36"/>
                  </a:cubicBezTo>
                  <a:cubicBezTo>
                    <a:pt x="46" y="34"/>
                    <a:pt x="24" y="23"/>
                    <a:pt x="10" y="5"/>
                  </a:cubicBezTo>
                  <a:cubicBezTo>
                    <a:pt x="7" y="9"/>
                    <a:pt x="6" y="14"/>
                    <a:pt x="6" y="20"/>
                  </a:cubicBezTo>
                  <a:cubicBezTo>
                    <a:pt x="6" y="30"/>
                    <a:pt x="11" y="39"/>
                    <a:pt x="19" y="44"/>
                  </a:cubicBezTo>
                  <a:cubicBezTo>
                    <a:pt x="14" y="44"/>
                    <a:pt x="9" y="43"/>
                    <a:pt x="5" y="40"/>
                  </a:cubicBezTo>
                  <a:cubicBezTo>
                    <a:pt x="5" y="40"/>
                    <a:pt x="5" y="41"/>
                    <a:pt x="5" y="41"/>
                  </a:cubicBezTo>
                  <a:cubicBezTo>
                    <a:pt x="5" y="55"/>
                    <a:pt x="15" y="67"/>
                    <a:pt x="29" y="69"/>
                  </a:cubicBezTo>
                  <a:cubicBezTo>
                    <a:pt x="26" y="70"/>
                    <a:pt x="24" y="70"/>
                    <a:pt x="21" y="70"/>
                  </a:cubicBezTo>
                  <a:cubicBezTo>
                    <a:pt x="19" y="70"/>
                    <a:pt x="17" y="70"/>
                    <a:pt x="16" y="70"/>
                  </a:cubicBezTo>
                  <a:cubicBezTo>
                    <a:pt x="19" y="81"/>
                    <a:pt x="30" y="90"/>
                    <a:pt x="43" y="90"/>
                  </a:cubicBezTo>
                  <a:cubicBezTo>
                    <a:pt x="33" y="98"/>
                    <a:pt x="20" y="103"/>
                    <a:pt x="7" y="103"/>
                  </a:cubicBezTo>
                  <a:cubicBezTo>
                    <a:pt x="4" y="103"/>
                    <a:pt x="2" y="103"/>
                    <a:pt x="0" y="102"/>
                  </a:cubicBezTo>
                  <a:cubicBezTo>
                    <a:pt x="13" y="111"/>
                    <a:pt x="28" y="115"/>
                    <a:pt x="44" y="115"/>
                  </a:cubicBezTo>
                  <a:cubicBezTo>
                    <a:pt x="98" y="115"/>
                    <a:pt x="128" y="71"/>
                    <a:pt x="128" y="32"/>
                  </a:cubicBezTo>
                  <a:cubicBezTo>
                    <a:pt x="128" y="31"/>
                    <a:pt x="128" y="30"/>
                    <a:pt x="127" y="28"/>
                  </a:cubicBezTo>
                  <a:cubicBezTo>
                    <a:pt x="133" y="24"/>
                    <a:pt x="138" y="19"/>
                    <a:pt x="142" y="13"/>
                  </a:cubicBezTo>
                  <a:close/>
                </a:path>
              </a:pathLst>
            </a:custGeom>
            <a:solidFill>
              <a:srgbClr val="133A6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 dirty="0">
                <a:solidFill>
                  <a:srgbClr val="F5A34F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36793" y="6408282"/>
              <a:ext cx="13857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133A64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@NESTccMedTech</a:t>
              </a:r>
            </a:p>
          </p:txBody>
        </p:sp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id="{FB9420D5-4A97-4589-BB13-0F8A6E65CF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826" y="174001"/>
            <a:ext cx="1354181" cy="1115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789617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orient="horz" pos="264">
          <p15:clr>
            <a:srgbClr val="FBAE40"/>
          </p15:clr>
        </p15:guide>
        <p15:guide id="2" pos="264">
          <p15:clr>
            <a:srgbClr val="FBAE40"/>
          </p15:clr>
        </p15:guide>
        <p15:guide id="3" orient="horz" pos="4056">
          <p15:clr>
            <a:srgbClr val="FBAE40"/>
          </p15:clr>
        </p15:guide>
        <p15:guide id="4" pos="741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 userDrawn="1"/>
        </p:nvSpPr>
        <p:spPr>
          <a:xfrm>
            <a:off x="11144250" y="6438900"/>
            <a:ext cx="636544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D3F79F34-7F37-4D14-A37F-6D41868FD879}" type="slidenum">
              <a:rPr lang="en-US" sz="1100" smtClean="0">
                <a:latin typeface="Calibri Light" panose="020F0302020204030204" pitchFamily="34" charset="0"/>
                <a:cs typeface="Calibri Light" panose="020F0302020204030204" pitchFamily="34" charset="0"/>
              </a:rPr>
              <a:pPr algn="r"/>
              <a:t>‹#›</a:t>
            </a:fld>
            <a:endParaRPr lang="en-U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3" name="Group 2"/>
          <p:cNvGrpSpPr/>
          <p:nvPr userDrawn="1"/>
        </p:nvGrpSpPr>
        <p:grpSpPr>
          <a:xfrm>
            <a:off x="419100" y="6408282"/>
            <a:ext cx="3032859" cy="276999"/>
            <a:chOff x="419100" y="6408282"/>
            <a:chExt cx="3032859" cy="276999"/>
          </a:xfrm>
        </p:grpSpPr>
        <p:sp>
          <p:nvSpPr>
            <p:cNvPr id="4" name="Freeform 33"/>
            <p:cNvSpPr>
              <a:spLocks noChangeAspect="1" noEditPoints="1"/>
            </p:cNvSpPr>
            <p:nvPr/>
          </p:nvSpPr>
          <p:spPr bwMode="auto">
            <a:xfrm>
              <a:off x="2092095" y="6447881"/>
              <a:ext cx="191881" cy="197800"/>
            </a:xfrm>
            <a:custGeom>
              <a:avLst/>
              <a:gdLst>
                <a:gd name="T0" fmla="*/ 496 w 626"/>
                <a:gd name="T1" fmla="*/ 549 h 658"/>
                <a:gd name="T2" fmla="*/ 554 w 626"/>
                <a:gd name="T3" fmla="*/ 576 h 658"/>
                <a:gd name="T4" fmla="*/ 445 w 626"/>
                <a:gd name="T5" fmla="*/ 549 h 658"/>
                <a:gd name="T6" fmla="*/ 482 w 626"/>
                <a:gd name="T7" fmla="*/ 576 h 658"/>
                <a:gd name="T8" fmla="*/ 460 w 626"/>
                <a:gd name="T9" fmla="*/ 499 h 658"/>
                <a:gd name="T10" fmla="*/ 432 w 626"/>
                <a:gd name="T11" fmla="*/ 527 h 658"/>
                <a:gd name="T12" fmla="*/ 152 w 626"/>
                <a:gd name="T13" fmla="*/ 549 h 658"/>
                <a:gd name="T14" fmla="*/ 431 w 626"/>
                <a:gd name="T15" fmla="*/ 576 h 658"/>
                <a:gd name="T16" fmla="*/ 119 w 626"/>
                <a:gd name="T17" fmla="*/ 505 h 658"/>
                <a:gd name="T18" fmla="*/ 146 w 626"/>
                <a:gd name="T19" fmla="*/ 533 h 658"/>
                <a:gd name="T20" fmla="*/ 100 w 626"/>
                <a:gd name="T21" fmla="*/ 571 h 658"/>
                <a:gd name="T22" fmla="*/ 140 w 626"/>
                <a:gd name="T23" fmla="*/ 571 h 658"/>
                <a:gd name="T24" fmla="*/ 62 w 626"/>
                <a:gd name="T25" fmla="*/ 571 h 658"/>
                <a:gd name="T26" fmla="*/ 89 w 626"/>
                <a:gd name="T27" fmla="*/ 571 h 658"/>
                <a:gd name="T28" fmla="*/ 109 w 626"/>
                <a:gd name="T29" fmla="*/ 505 h 658"/>
                <a:gd name="T30" fmla="*/ 69 w 626"/>
                <a:gd name="T31" fmla="*/ 505 h 658"/>
                <a:gd name="T32" fmla="*/ 108 w 626"/>
                <a:gd name="T33" fmla="*/ 461 h 658"/>
                <a:gd name="T34" fmla="*/ 74 w 626"/>
                <a:gd name="T35" fmla="*/ 461 h 658"/>
                <a:gd name="T36" fmla="*/ 120 w 626"/>
                <a:gd name="T37" fmla="*/ 489 h 658"/>
                <a:gd name="T38" fmla="*/ 152 w 626"/>
                <a:gd name="T39" fmla="*/ 461 h 658"/>
                <a:gd name="T40" fmla="*/ 190 w 626"/>
                <a:gd name="T41" fmla="*/ 456 h 658"/>
                <a:gd name="T42" fmla="*/ 160 w 626"/>
                <a:gd name="T43" fmla="*/ 484 h 658"/>
                <a:gd name="T44" fmla="*/ 198 w 626"/>
                <a:gd name="T45" fmla="*/ 505 h 658"/>
                <a:gd name="T46" fmla="*/ 164 w 626"/>
                <a:gd name="T47" fmla="*/ 505 h 658"/>
                <a:gd name="T48" fmla="*/ 234 w 626"/>
                <a:gd name="T49" fmla="*/ 456 h 658"/>
                <a:gd name="T50" fmla="*/ 204 w 626"/>
                <a:gd name="T51" fmla="*/ 484 h 658"/>
                <a:gd name="T52" fmla="*/ 243 w 626"/>
                <a:gd name="T53" fmla="*/ 505 h 658"/>
                <a:gd name="T54" fmla="*/ 208 w 626"/>
                <a:gd name="T55" fmla="*/ 505 h 658"/>
                <a:gd name="T56" fmla="*/ 277 w 626"/>
                <a:gd name="T57" fmla="*/ 456 h 658"/>
                <a:gd name="T58" fmla="*/ 248 w 626"/>
                <a:gd name="T59" fmla="*/ 484 h 658"/>
                <a:gd name="T60" fmla="*/ 288 w 626"/>
                <a:gd name="T61" fmla="*/ 505 h 658"/>
                <a:gd name="T62" fmla="*/ 253 w 626"/>
                <a:gd name="T63" fmla="*/ 505 h 658"/>
                <a:gd name="T64" fmla="*/ 297 w 626"/>
                <a:gd name="T65" fmla="*/ 456 h 658"/>
                <a:gd name="T66" fmla="*/ 297 w 626"/>
                <a:gd name="T67" fmla="*/ 489 h 658"/>
                <a:gd name="T68" fmla="*/ 332 w 626"/>
                <a:gd name="T69" fmla="*/ 505 h 658"/>
                <a:gd name="T70" fmla="*/ 297 w 626"/>
                <a:gd name="T71" fmla="*/ 505 h 658"/>
                <a:gd name="T72" fmla="*/ 341 w 626"/>
                <a:gd name="T73" fmla="*/ 456 h 658"/>
                <a:gd name="T74" fmla="*/ 341 w 626"/>
                <a:gd name="T75" fmla="*/ 489 h 658"/>
                <a:gd name="T76" fmla="*/ 377 w 626"/>
                <a:gd name="T77" fmla="*/ 527 h 658"/>
                <a:gd name="T78" fmla="*/ 347 w 626"/>
                <a:gd name="T79" fmla="*/ 499 h 658"/>
                <a:gd name="T80" fmla="*/ 384 w 626"/>
                <a:gd name="T81" fmla="*/ 456 h 658"/>
                <a:gd name="T82" fmla="*/ 386 w 626"/>
                <a:gd name="T83" fmla="*/ 489 h 658"/>
                <a:gd name="T84" fmla="*/ 422 w 626"/>
                <a:gd name="T85" fmla="*/ 527 h 658"/>
                <a:gd name="T86" fmla="*/ 392 w 626"/>
                <a:gd name="T87" fmla="*/ 499 h 658"/>
                <a:gd name="T88" fmla="*/ 424 w 626"/>
                <a:gd name="T89" fmla="*/ 484 h 658"/>
                <a:gd name="T90" fmla="*/ 459 w 626"/>
                <a:gd name="T91" fmla="*/ 484 h 658"/>
                <a:gd name="T92" fmla="*/ 535 w 626"/>
                <a:gd name="T93" fmla="*/ 43 h 658"/>
                <a:gd name="T94" fmla="*/ 84 w 626"/>
                <a:gd name="T95" fmla="*/ 43 h 658"/>
                <a:gd name="T96" fmla="*/ 471 w 626"/>
                <a:gd name="T97" fmla="*/ 456 h 658"/>
                <a:gd name="T98" fmla="*/ 474 w 626"/>
                <a:gd name="T99" fmla="*/ 489 h 658"/>
                <a:gd name="T100" fmla="*/ 513 w 626"/>
                <a:gd name="T101" fmla="*/ 527 h 658"/>
                <a:gd name="T102" fmla="*/ 481 w 626"/>
                <a:gd name="T103" fmla="*/ 499 h 658"/>
                <a:gd name="T104" fmla="*/ 520 w 626"/>
                <a:gd name="T105" fmla="*/ 489 h 658"/>
                <a:gd name="T106" fmla="*/ 546 w 626"/>
                <a:gd name="T107" fmla="*/ 461 h 658"/>
                <a:gd name="T108" fmla="*/ 528 w 626"/>
                <a:gd name="T109" fmla="*/ 533 h 658"/>
                <a:gd name="T110" fmla="*/ 551 w 626"/>
                <a:gd name="T111" fmla="*/ 505 h 658"/>
                <a:gd name="T112" fmla="*/ 584 w 626"/>
                <a:gd name="T113" fmla="*/ 33 h 658"/>
                <a:gd name="T114" fmla="*/ 37 w 626"/>
                <a:gd name="T115" fmla="*/ 402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26" h="658">
                  <a:moveTo>
                    <a:pt x="554" y="576"/>
                  </a:moveTo>
                  <a:lnTo>
                    <a:pt x="554" y="576"/>
                  </a:lnTo>
                  <a:lnTo>
                    <a:pt x="504" y="576"/>
                  </a:lnTo>
                  <a:cubicBezTo>
                    <a:pt x="501" y="576"/>
                    <a:pt x="498" y="574"/>
                    <a:pt x="498" y="571"/>
                  </a:cubicBezTo>
                  <a:lnTo>
                    <a:pt x="496" y="549"/>
                  </a:lnTo>
                  <a:cubicBezTo>
                    <a:pt x="496" y="545"/>
                    <a:pt x="498" y="543"/>
                    <a:pt x="501" y="543"/>
                  </a:cubicBezTo>
                  <a:lnTo>
                    <a:pt x="550" y="543"/>
                  </a:lnTo>
                  <a:cubicBezTo>
                    <a:pt x="553" y="543"/>
                    <a:pt x="556" y="545"/>
                    <a:pt x="556" y="549"/>
                  </a:cubicBezTo>
                  <a:lnTo>
                    <a:pt x="559" y="571"/>
                  </a:lnTo>
                  <a:cubicBezTo>
                    <a:pt x="559" y="574"/>
                    <a:pt x="557" y="576"/>
                    <a:pt x="554" y="576"/>
                  </a:cubicBezTo>
                  <a:close/>
                  <a:moveTo>
                    <a:pt x="482" y="576"/>
                  </a:moveTo>
                  <a:lnTo>
                    <a:pt x="482" y="576"/>
                  </a:lnTo>
                  <a:lnTo>
                    <a:pt x="453" y="576"/>
                  </a:lnTo>
                  <a:cubicBezTo>
                    <a:pt x="450" y="576"/>
                    <a:pt x="447" y="574"/>
                    <a:pt x="447" y="571"/>
                  </a:cubicBezTo>
                  <a:lnTo>
                    <a:pt x="445" y="549"/>
                  </a:lnTo>
                  <a:cubicBezTo>
                    <a:pt x="445" y="545"/>
                    <a:pt x="447" y="543"/>
                    <a:pt x="450" y="543"/>
                  </a:cubicBezTo>
                  <a:lnTo>
                    <a:pt x="480" y="543"/>
                  </a:lnTo>
                  <a:cubicBezTo>
                    <a:pt x="483" y="543"/>
                    <a:pt x="485" y="545"/>
                    <a:pt x="486" y="549"/>
                  </a:cubicBezTo>
                  <a:lnTo>
                    <a:pt x="488" y="571"/>
                  </a:lnTo>
                  <a:cubicBezTo>
                    <a:pt x="488" y="574"/>
                    <a:pt x="486" y="576"/>
                    <a:pt x="482" y="576"/>
                  </a:cubicBezTo>
                  <a:close/>
                  <a:moveTo>
                    <a:pt x="432" y="527"/>
                  </a:moveTo>
                  <a:lnTo>
                    <a:pt x="432" y="527"/>
                  </a:lnTo>
                  <a:lnTo>
                    <a:pt x="431" y="505"/>
                  </a:lnTo>
                  <a:cubicBezTo>
                    <a:pt x="431" y="502"/>
                    <a:pt x="433" y="499"/>
                    <a:pt x="436" y="499"/>
                  </a:cubicBezTo>
                  <a:lnTo>
                    <a:pt x="460" y="499"/>
                  </a:lnTo>
                  <a:cubicBezTo>
                    <a:pt x="463" y="499"/>
                    <a:pt x="466" y="502"/>
                    <a:pt x="466" y="505"/>
                  </a:cubicBezTo>
                  <a:lnTo>
                    <a:pt x="468" y="527"/>
                  </a:lnTo>
                  <a:cubicBezTo>
                    <a:pt x="468" y="530"/>
                    <a:pt x="466" y="533"/>
                    <a:pt x="463" y="533"/>
                  </a:cubicBezTo>
                  <a:lnTo>
                    <a:pt x="438" y="533"/>
                  </a:lnTo>
                  <a:cubicBezTo>
                    <a:pt x="435" y="533"/>
                    <a:pt x="433" y="530"/>
                    <a:pt x="432" y="527"/>
                  </a:cubicBezTo>
                  <a:close/>
                  <a:moveTo>
                    <a:pt x="431" y="576"/>
                  </a:moveTo>
                  <a:lnTo>
                    <a:pt x="431" y="576"/>
                  </a:lnTo>
                  <a:lnTo>
                    <a:pt x="156" y="576"/>
                  </a:lnTo>
                  <a:cubicBezTo>
                    <a:pt x="153" y="576"/>
                    <a:pt x="150" y="574"/>
                    <a:pt x="151" y="571"/>
                  </a:cubicBezTo>
                  <a:lnTo>
                    <a:pt x="152" y="549"/>
                  </a:lnTo>
                  <a:cubicBezTo>
                    <a:pt x="153" y="545"/>
                    <a:pt x="155" y="543"/>
                    <a:pt x="158" y="543"/>
                  </a:cubicBezTo>
                  <a:lnTo>
                    <a:pt x="429" y="543"/>
                  </a:lnTo>
                  <a:cubicBezTo>
                    <a:pt x="432" y="543"/>
                    <a:pt x="435" y="545"/>
                    <a:pt x="435" y="549"/>
                  </a:cubicBezTo>
                  <a:lnTo>
                    <a:pt x="437" y="571"/>
                  </a:lnTo>
                  <a:cubicBezTo>
                    <a:pt x="437" y="574"/>
                    <a:pt x="434" y="576"/>
                    <a:pt x="431" y="576"/>
                  </a:cubicBezTo>
                  <a:close/>
                  <a:moveTo>
                    <a:pt x="146" y="533"/>
                  </a:moveTo>
                  <a:lnTo>
                    <a:pt x="146" y="533"/>
                  </a:lnTo>
                  <a:lnTo>
                    <a:pt x="122" y="533"/>
                  </a:lnTo>
                  <a:cubicBezTo>
                    <a:pt x="119" y="533"/>
                    <a:pt x="117" y="530"/>
                    <a:pt x="117" y="527"/>
                  </a:cubicBezTo>
                  <a:lnTo>
                    <a:pt x="119" y="505"/>
                  </a:lnTo>
                  <a:cubicBezTo>
                    <a:pt x="119" y="502"/>
                    <a:pt x="122" y="499"/>
                    <a:pt x="125" y="499"/>
                  </a:cubicBezTo>
                  <a:lnTo>
                    <a:pt x="149" y="499"/>
                  </a:lnTo>
                  <a:cubicBezTo>
                    <a:pt x="152" y="499"/>
                    <a:pt x="154" y="502"/>
                    <a:pt x="154" y="505"/>
                  </a:cubicBezTo>
                  <a:lnTo>
                    <a:pt x="152" y="527"/>
                  </a:lnTo>
                  <a:cubicBezTo>
                    <a:pt x="152" y="530"/>
                    <a:pt x="149" y="533"/>
                    <a:pt x="146" y="533"/>
                  </a:cubicBezTo>
                  <a:close/>
                  <a:moveTo>
                    <a:pt x="140" y="571"/>
                  </a:moveTo>
                  <a:lnTo>
                    <a:pt x="140" y="571"/>
                  </a:lnTo>
                  <a:cubicBezTo>
                    <a:pt x="140" y="574"/>
                    <a:pt x="137" y="576"/>
                    <a:pt x="134" y="576"/>
                  </a:cubicBezTo>
                  <a:lnTo>
                    <a:pt x="105" y="576"/>
                  </a:lnTo>
                  <a:cubicBezTo>
                    <a:pt x="102" y="576"/>
                    <a:pt x="99" y="574"/>
                    <a:pt x="100" y="571"/>
                  </a:cubicBezTo>
                  <a:lnTo>
                    <a:pt x="102" y="549"/>
                  </a:lnTo>
                  <a:cubicBezTo>
                    <a:pt x="102" y="545"/>
                    <a:pt x="105" y="543"/>
                    <a:pt x="108" y="543"/>
                  </a:cubicBezTo>
                  <a:lnTo>
                    <a:pt x="137" y="543"/>
                  </a:lnTo>
                  <a:cubicBezTo>
                    <a:pt x="140" y="543"/>
                    <a:pt x="142" y="545"/>
                    <a:pt x="142" y="549"/>
                  </a:cubicBezTo>
                  <a:lnTo>
                    <a:pt x="140" y="571"/>
                  </a:lnTo>
                  <a:close/>
                  <a:moveTo>
                    <a:pt x="89" y="571"/>
                  </a:moveTo>
                  <a:lnTo>
                    <a:pt x="89" y="571"/>
                  </a:lnTo>
                  <a:cubicBezTo>
                    <a:pt x="89" y="574"/>
                    <a:pt x="86" y="576"/>
                    <a:pt x="83" y="576"/>
                  </a:cubicBezTo>
                  <a:lnTo>
                    <a:pt x="66" y="576"/>
                  </a:lnTo>
                  <a:cubicBezTo>
                    <a:pt x="63" y="576"/>
                    <a:pt x="61" y="574"/>
                    <a:pt x="62" y="571"/>
                  </a:cubicBezTo>
                  <a:lnTo>
                    <a:pt x="64" y="549"/>
                  </a:lnTo>
                  <a:cubicBezTo>
                    <a:pt x="65" y="545"/>
                    <a:pt x="67" y="543"/>
                    <a:pt x="70" y="543"/>
                  </a:cubicBezTo>
                  <a:lnTo>
                    <a:pt x="87" y="543"/>
                  </a:lnTo>
                  <a:cubicBezTo>
                    <a:pt x="90" y="543"/>
                    <a:pt x="92" y="545"/>
                    <a:pt x="92" y="549"/>
                  </a:cubicBezTo>
                  <a:lnTo>
                    <a:pt x="89" y="571"/>
                  </a:lnTo>
                  <a:close/>
                  <a:moveTo>
                    <a:pt x="69" y="505"/>
                  </a:moveTo>
                  <a:lnTo>
                    <a:pt x="69" y="505"/>
                  </a:lnTo>
                  <a:cubicBezTo>
                    <a:pt x="70" y="502"/>
                    <a:pt x="72" y="499"/>
                    <a:pt x="75" y="499"/>
                  </a:cubicBezTo>
                  <a:lnTo>
                    <a:pt x="105" y="499"/>
                  </a:lnTo>
                  <a:cubicBezTo>
                    <a:pt x="107" y="499"/>
                    <a:pt x="110" y="502"/>
                    <a:pt x="109" y="505"/>
                  </a:cubicBezTo>
                  <a:lnTo>
                    <a:pt x="107" y="527"/>
                  </a:lnTo>
                  <a:cubicBezTo>
                    <a:pt x="107" y="530"/>
                    <a:pt x="104" y="533"/>
                    <a:pt x="101" y="533"/>
                  </a:cubicBezTo>
                  <a:lnTo>
                    <a:pt x="71" y="533"/>
                  </a:lnTo>
                  <a:cubicBezTo>
                    <a:pt x="69" y="533"/>
                    <a:pt x="66" y="530"/>
                    <a:pt x="67" y="527"/>
                  </a:cubicBezTo>
                  <a:lnTo>
                    <a:pt x="69" y="505"/>
                  </a:lnTo>
                  <a:close/>
                  <a:moveTo>
                    <a:pt x="74" y="461"/>
                  </a:moveTo>
                  <a:lnTo>
                    <a:pt x="74" y="461"/>
                  </a:lnTo>
                  <a:cubicBezTo>
                    <a:pt x="75" y="458"/>
                    <a:pt x="77" y="456"/>
                    <a:pt x="80" y="456"/>
                  </a:cubicBezTo>
                  <a:lnTo>
                    <a:pt x="103" y="456"/>
                  </a:lnTo>
                  <a:cubicBezTo>
                    <a:pt x="106" y="456"/>
                    <a:pt x="108" y="458"/>
                    <a:pt x="108" y="461"/>
                  </a:cubicBezTo>
                  <a:lnTo>
                    <a:pt x="106" y="484"/>
                  </a:lnTo>
                  <a:cubicBezTo>
                    <a:pt x="105" y="487"/>
                    <a:pt x="103" y="489"/>
                    <a:pt x="100" y="489"/>
                  </a:cubicBezTo>
                  <a:lnTo>
                    <a:pt x="77" y="489"/>
                  </a:lnTo>
                  <a:cubicBezTo>
                    <a:pt x="74" y="489"/>
                    <a:pt x="72" y="487"/>
                    <a:pt x="72" y="484"/>
                  </a:cubicBezTo>
                  <a:lnTo>
                    <a:pt x="74" y="461"/>
                  </a:lnTo>
                  <a:close/>
                  <a:moveTo>
                    <a:pt x="152" y="461"/>
                  </a:moveTo>
                  <a:lnTo>
                    <a:pt x="152" y="461"/>
                  </a:lnTo>
                  <a:lnTo>
                    <a:pt x="150" y="484"/>
                  </a:lnTo>
                  <a:cubicBezTo>
                    <a:pt x="150" y="487"/>
                    <a:pt x="147" y="489"/>
                    <a:pt x="144" y="489"/>
                  </a:cubicBezTo>
                  <a:lnTo>
                    <a:pt x="120" y="489"/>
                  </a:lnTo>
                  <a:cubicBezTo>
                    <a:pt x="117" y="489"/>
                    <a:pt x="115" y="487"/>
                    <a:pt x="115" y="484"/>
                  </a:cubicBezTo>
                  <a:lnTo>
                    <a:pt x="118" y="461"/>
                  </a:lnTo>
                  <a:cubicBezTo>
                    <a:pt x="118" y="458"/>
                    <a:pt x="121" y="456"/>
                    <a:pt x="123" y="456"/>
                  </a:cubicBezTo>
                  <a:lnTo>
                    <a:pt x="147" y="456"/>
                  </a:lnTo>
                  <a:cubicBezTo>
                    <a:pt x="150" y="456"/>
                    <a:pt x="152" y="458"/>
                    <a:pt x="152" y="461"/>
                  </a:cubicBezTo>
                  <a:close/>
                  <a:moveTo>
                    <a:pt x="160" y="484"/>
                  </a:moveTo>
                  <a:lnTo>
                    <a:pt x="160" y="484"/>
                  </a:lnTo>
                  <a:lnTo>
                    <a:pt x="161" y="461"/>
                  </a:lnTo>
                  <a:cubicBezTo>
                    <a:pt x="161" y="458"/>
                    <a:pt x="164" y="456"/>
                    <a:pt x="167" y="456"/>
                  </a:cubicBezTo>
                  <a:lnTo>
                    <a:pt x="190" y="456"/>
                  </a:lnTo>
                  <a:cubicBezTo>
                    <a:pt x="193" y="456"/>
                    <a:pt x="195" y="458"/>
                    <a:pt x="195" y="461"/>
                  </a:cubicBezTo>
                  <a:lnTo>
                    <a:pt x="194" y="484"/>
                  </a:lnTo>
                  <a:cubicBezTo>
                    <a:pt x="194" y="487"/>
                    <a:pt x="191" y="489"/>
                    <a:pt x="188" y="489"/>
                  </a:cubicBezTo>
                  <a:lnTo>
                    <a:pt x="165" y="489"/>
                  </a:lnTo>
                  <a:cubicBezTo>
                    <a:pt x="162" y="489"/>
                    <a:pt x="159" y="487"/>
                    <a:pt x="160" y="484"/>
                  </a:cubicBezTo>
                  <a:close/>
                  <a:moveTo>
                    <a:pt x="164" y="505"/>
                  </a:moveTo>
                  <a:lnTo>
                    <a:pt x="164" y="505"/>
                  </a:lnTo>
                  <a:cubicBezTo>
                    <a:pt x="164" y="502"/>
                    <a:pt x="167" y="499"/>
                    <a:pt x="170" y="499"/>
                  </a:cubicBezTo>
                  <a:lnTo>
                    <a:pt x="193" y="499"/>
                  </a:lnTo>
                  <a:cubicBezTo>
                    <a:pt x="196" y="499"/>
                    <a:pt x="199" y="502"/>
                    <a:pt x="198" y="505"/>
                  </a:cubicBezTo>
                  <a:lnTo>
                    <a:pt x="197" y="527"/>
                  </a:lnTo>
                  <a:cubicBezTo>
                    <a:pt x="197" y="530"/>
                    <a:pt x="194" y="533"/>
                    <a:pt x="191" y="533"/>
                  </a:cubicBezTo>
                  <a:lnTo>
                    <a:pt x="167" y="533"/>
                  </a:lnTo>
                  <a:cubicBezTo>
                    <a:pt x="164" y="533"/>
                    <a:pt x="162" y="530"/>
                    <a:pt x="162" y="527"/>
                  </a:cubicBezTo>
                  <a:lnTo>
                    <a:pt x="164" y="505"/>
                  </a:lnTo>
                  <a:close/>
                  <a:moveTo>
                    <a:pt x="204" y="484"/>
                  </a:moveTo>
                  <a:lnTo>
                    <a:pt x="204" y="484"/>
                  </a:lnTo>
                  <a:lnTo>
                    <a:pt x="205" y="461"/>
                  </a:lnTo>
                  <a:cubicBezTo>
                    <a:pt x="205" y="458"/>
                    <a:pt x="208" y="456"/>
                    <a:pt x="210" y="456"/>
                  </a:cubicBezTo>
                  <a:lnTo>
                    <a:pt x="234" y="456"/>
                  </a:lnTo>
                  <a:cubicBezTo>
                    <a:pt x="237" y="456"/>
                    <a:pt x="239" y="458"/>
                    <a:pt x="239" y="461"/>
                  </a:cubicBezTo>
                  <a:lnTo>
                    <a:pt x="238" y="484"/>
                  </a:lnTo>
                  <a:cubicBezTo>
                    <a:pt x="238" y="487"/>
                    <a:pt x="235" y="489"/>
                    <a:pt x="232" y="489"/>
                  </a:cubicBezTo>
                  <a:lnTo>
                    <a:pt x="209" y="489"/>
                  </a:lnTo>
                  <a:cubicBezTo>
                    <a:pt x="206" y="489"/>
                    <a:pt x="204" y="487"/>
                    <a:pt x="204" y="484"/>
                  </a:cubicBezTo>
                  <a:close/>
                  <a:moveTo>
                    <a:pt x="208" y="505"/>
                  </a:moveTo>
                  <a:lnTo>
                    <a:pt x="208" y="505"/>
                  </a:lnTo>
                  <a:cubicBezTo>
                    <a:pt x="208" y="502"/>
                    <a:pt x="211" y="499"/>
                    <a:pt x="214" y="499"/>
                  </a:cubicBezTo>
                  <a:lnTo>
                    <a:pt x="238" y="499"/>
                  </a:lnTo>
                  <a:cubicBezTo>
                    <a:pt x="241" y="499"/>
                    <a:pt x="243" y="502"/>
                    <a:pt x="243" y="505"/>
                  </a:cubicBezTo>
                  <a:lnTo>
                    <a:pt x="242" y="527"/>
                  </a:lnTo>
                  <a:cubicBezTo>
                    <a:pt x="242" y="530"/>
                    <a:pt x="240" y="533"/>
                    <a:pt x="237" y="533"/>
                  </a:cubicBezTo>
                  <a:lnTo>
                    <a:pt x="212" y="533"/>
                  </a:lnTo>
                  <a:cubicBezTo>
                    <a:pt x="209" y="533"/>
                    <a:pt x="207" y="530"/>
                    <a:pt x="207" y="527"/>
                  </a:cubicBezTo>
                  <a:lnTo>
                    <a:pt x="208" y="505"/>
                  </a:lnTo>
                  <a:close/>
                  <a:moveTo>
                    <a:pt x="248" y="484"/>
                  </a:moveTo>
                  <a:lnTo>
                    <a:pt x="248" y="484"/>
                  </a:lnTo>
                  <a:lnTo>
                    <a:pt x="248" y="461"/>
                  </a:lnTo>
                  <a:cubicBezTo>
                    <a:pt x="249" y="458"/>
                    <a:pt x="251" y="456"/>
                    <a:pt x="254" y="456"/>
                  </a:cubicBezTo>
                  <a:lnTo>
                    <a:pt x="277" y="456"/>
                  </a:lnTo>
                  <a:cubicBezTo>
                    <a:pt x="280" y="456"/>
                    <a:pt x="282" y="458"/>
                    <a:pt x="282" y="461"/>
                  </a:cubicBezTo>
                  <a:lnTo>
                    <a:pt x="282" y="484"/>
                  </a:lnTo>
                  <a:cubicBezTo>
                    <a:pt x="282" y="487"/>
                    <a:pt x="280" y="489"/>
                    <a:pt x="277" y="489"/>
                  </a:cubicBezTo>
                  <a:lnTo>
                    <a:pt x="253" y="489"/>
                  </a:lnTo>
                  <a:cubicBezTo>
                    <a:pt x="250" y="489"/>
                    <a:pt x="248" y="487"/>
                    <a:pt x="248" y="484"/>
                  </a:cubicBezTo>
                  <a:close/>
                  <a:moveTo>
                    <a:pt x="253" y="505"/>
                  </a:moveTo>
                  <a:lnTo>
                    <a:pt x="253" y="505"/>
                  </a:lnTo>
                  <a:cubicBezTo>
                    <a:pt x="253" y="502"/>
                    <a:pt x="255" y="499"/>
                    <a:pt x="258" y="499"/>
                  </a:cubicBezTo>
                  <a:lnTo>
                    <a:pt x="282" y="499"/>
                  </a:lnTo>
                  <a:cubicBezTo>
                    <a:pt x="285" y="499"/>
                    <a:pt x="288" y="502"/>
                    <a:pt x="288" y="505"/>
                  </a:cubicBezTo>
                  <a:lnTo>
                    <a:pt x="287" y="527"/>
                  </a:lnTo>
                  <a:cubicBezTo>
                    <a:pt x="287" y="530"/>
                    <a:pt x="285" y="533"/>
                    <a:pt x="282" y="533"/>
                  </a:cubicBezTo>
                  <a:lnTo>
                    <a:pt x="258" y="533"/>
                  </a:lnTo>
                  <a:cubicBezTo>
                    <a:pt x="255" y="533"/>
                    <a:pt x="252" y="530"/>
                    <a:pt x="252" y="527"/>
                  </a:cubicBezTo>
                  <a:lnTo>
                    <a:pt x="253" y="505"/>
                  </a:lnTo>
                  <a:close/>
                  <a:moveTo>
                    <a:pt x="297" y="489"/>
                  </a:moveTo>
                  <a:lnTo>
                    <a:pt x="297" y="489"/>
                  </a:lnTo>
                  <a:cubicBezTo>
                    <a:pt x="294" y="489"/>
                    <a:pt x="292" y="487"/>
                    <a:pt x="292" y="484"/>
                  </a:cubicBezTo>
                  <a:lnTo>
                    <a:pt x="292" y="461"/>
                  </a:lnTo>
                  <a:cubicBezTo>
                    <a:pt x="292" y="458"/>
                    <a:pt x="294" y="456"/>
                    <a:pt x="297" y="456"/>
                  </a:cubicBezTo>
                  <a:lnTo>
                    <a:pt x="321" y="456"/>
                  </a:lnTo>
                  <a:cubicBezTo>
                    <a:pt x="324" y="456"/>
                    <a:pt x="326" y="458"/>
                    <a:pt x="326" y="461"/>
                  </a:cubicBezTo>
                  <a:lnTo>
                    <a:pt x="326" y="484"/>
                  </a:lnTo>
                  <a:cubicBezTo>
                    <a:pt x="326" y="487"/>
                    <a:pt x="324" y="489"/>
                    <a:pt x="321" y="489"/>
                  </a:cubicBezTo>
                  <a:lnTo>
                    <a:pt x="297" y="489"/>
                  </a:lnTo>
                  <a:close/>
                  <a:moveTo>
                    <a:pt x="297" y="505"/>
                  </a:moveTo>
                  <a:lnTo>
                    <a:pt x="297" y="505"/>
                  </a:lnTo>
                  <a:cubicBezTo>
                    <a:pt x="297" y="502"/>
                    <a:pt x="300" y="499"/>
                    <a:pt x="303" y="499"/>
                  </a:cubicBezTo>
                  <a:lnTo>
                    <a:pt x="327" y="499"/>
                  </a:lnTo>
                  <a:cubicBezTo>
                    <a:pt x="330" y="499"/>
                    <a:pt x="332" y="502"/>
                    <a:pt x="332" y="505"/>
                  </a:cubicBezTo>
                  <a:lnTo>
                    <a:pt x="332" y="527"/>
                  </a:lnTo>
                  <a:cubicBezTo>
                    <a:pt x="332" y="530"/>
                    <a:pt x="330" y="533"/>
                    <a:pt x="327" y="533"/>
                  </a:cubicBezTo>
                  <a:lnTo>
                    <a:pt x="303" y="533"/>
                  </a:lnTo>
                  <a:cubicBezTo>
                    <a:pt x="300" y="533"/>
                    <a:pt x="297" y="530"/>
                    <a:pt x="297" y="527"/>
                  </a:cubicBezTo>
                  <a:lnTo>
                    <a:pt x="297" y="505"/>
                  </a:lnTo>
                  <a:close/>
                  <a:moveTo>
                    <a:pt x="341" y="489"/>
                  </a:moveTo>
                  <a:lnTo>
                    <a:pt x="341" y="489"/>
                  </a:lnTo>
                  <a:cubicBezTo>
                    <a:pt x="338" y="489"/>
                    <a:pt x="336" y="487"/>
                    <a:pt x="336" y="484"/>
                  </a:cubicBezTo>
                  <a:lnTo>
                    <a:pt x="336" y="461"/>
                  </a:lnTo>
                  <a:cubicBezTo>
                    <a:pt x="336" y="458"/>
                    <a:pt x="338" y="456"/>
                    <a:pt x="341" y="456"/>
                  </a:cubicBezTo>
                  <a:lnTo>
                    <a:pt x="364" y="456"/>
                  </a:lnTo>
                  <a:cubicBezTo>
                    <a:pt x="367" y="456"/>
                    <a:pt x="370" y="458"/>
                    <a:pt x="370" y="461"/>
                  </a:cubicBezTo>
                  <a:lnTo>
                    <a:pt x="370" y="484"/>
                  </a:lnTo>
                  <a:cubicBezTo>
                    <a:pt x="370" y="487"/>
                    <a:pt x="368" y="489"/>
                    <a:pt x="365" y="489"/>
                  </a:cubicBezTo>
                  <a:lnTo>
                    <a:pt x="341" y="489"/>
                  </a:lnTo>
                  <a:close/>
                  <a:moveTo>
                    <a:pt x="347" y="499"/>
                  </a:moveTo>
                  <a:lnTo>
                    <a:pt x="347" y="499"/>
                  </a:lnTo>
                  <a:lnTo>
                    <a:pt x="371" y="499"/>
                  </a:lnTo>
                  <a:cubicBezTo>
                    <a:pt x="374" y="499"/>
                    <a:pt x="377" y="502"/>
                    <a:pt x="377" y="505"/>
                  </a:cubicBezTo>
                  <a:lnTo>
                    <a:pt x="377" y="527"/>
                  </a:lnTo>
                  <a:cubicBezTo>
                    <a:pt x="378" y="530"/>
                    <a:pt x="375" y="533"/>
                    <a:pt x="372" y="533"/>
                  </a:cubicBezTo>
                  <a:lnTo>
                    <a:pt x="348" y="533"/>
                  </a:lnTo>
                  <a:cubicBezTo>
                    <a:pt x="345" y="533"/>
                    <a:pt x="342" y="530"/>
                    <a:pt x="342" y="527"/>
                  </a:cubicBezTo>
                  <a:lnTo>
                    <a:pt x="342" y="505"/>
                  </a:lnTo>
                  <a:cubicBezTo>
                    <a:pt x="342" y="502"/>
                    <a:pt x="344" y="499"/>
                    <a:pt x="347" y="499"/>
                  </a:cubicBezTo>
                  <a:close/>
                  <a:moveTo>
                    <a:pt x="386" y="489"/>
                  </a:moveTo>
                  <a:lnTo>
                    <a:pt x="386" y="489"/>
                  </a:lnTo>
                  <a:cubicBezTo>
                    <a:pt x="383" y="489"/>
                    <a:pt x="380" y="487"/>
                    <a:pt x="380" y="484"/>
                  </a:cubicBezTo>
                  <a:lnTo>
                    <a:pt x="379" y="461"/>
                  </a:lnTo>
                  <a:cubicBezTo>
                    <a:pt x="379" y="458"/>
                    <a:pt x="381" y="456"/>
                    <a:pt x="384" y="456"/>
                  </a:cubicBezTo>
                  <a:lnTo>
                    <a:pt x="408" y="456"/>
                  </a:lnTo>
                  <a:cubicBezTo>
                    <a:pt x="411" y="456"/>
                    <a:pt x="413" y="458"/>
                    <a:pt x="413" y="461"/>
                  </a:cubicBezTo>
                  <a:lnTo>
                    <a:pt x="414" y="484"/>
                  </a:lnTo>
                  <a:cubicBezTo>
                    <a:pt x="415" y="487"/>
                    <a:pt x="412" y="489"/>
                    <a:pt x="409" y="489"/>
                  </a:cubicBezTo>
                  <a:lnTo>
                    <a:pt x="386" y="489"/>
                  </a:lnTo>
                  <a:close/>
                  <a:moveTo>
                    <a:pt x="392" y="499"/>
                  </a:moveTo>
                  <a:lnTo>
                    <a:pt x="392" y="499"/>
                  </a:lnTo>
                  <a:lnTo>
                    <a:pt x="416" y="499"/>
                  </a:lnTo>
                  <a:cubicBezTo>
                    <a:pt x="419" y="499"/>
                    <a:pt x="421" y="502"/>
                    <a:pt x="421" y="505"/>
                  </a:cubicBezTo>
                  <a:lnTo>
                    <a:pt x="422" y="527"/>
                  </a:lnTo>
                  <a:cubicBezTo>
                    <a:pt x="423" y="530"/>
                    <a:pt x="420" y="533"/>
                    <a:pt x="417" y="533"/>
                  </a:cubicBezTo>
                  <a:lnTo>
                    <a:pt x="393" y="533"/>
                  </a:lnTo>
                  <a:cubicBezTo>
                    <a:pt x="390" y="533"/>
                    <a:pt x="388" y="530"/>
                    <a:pt x="387" y="527"/>
                  </a:cubicBezTo>
                  <a:lnTo>
                    <a:pt x="387" y="505"/>
                  </a:lnTo>
                  <a:cubicBezTo>
                    <a:pt x="386" y="502"/>
                    <a:pt x="389" y="499"/>
                    <a:pt x="392" y="499"/>
                  </a:cubicBezTo>
                  <a:close/>
                  <a:moveTo>
                    <a:pt x="459" y="484"/>
                  </a:moveTo>
                  <a:lnTo>
                    <a:pt x="459" y="484"/>
                  </a:lnTo>
                  <a:cubicBezTo>
                    <a:pt x="459" y="487"/>
                    <a:pt x="457" y="489"/>
                    <a:pt x="454" y="489"/>
                  </a:cubicBezTo>
                  <a:lnTo>
                    <a:pt x="430" y="489"/>
                  </a:lnTo>
                  <a:cubicBezTo>
                    <a:pt x="427" y="489"/>
                    <a:pt x="424" y="487"/>
                    <a:pt x="424" y="484"/>
                  </a:cubicBezTo>
                  <a:lnTo>
                    <a:pt x="423" y="461"/>
                  </a:lnTo>
                  <a:cubicBezTo>
                    <a:pt x="423" y="458"/>
                    <a:pt x="425" y="456"/>
                    <a:pt x="428" y="456"/>
                  </a:cubicBezTo>
                  <a:lnTo>
                    <a:pt x="451" y="456"/>
                  </a:lnTo>
                  <a:cubicBezTo>
                    <a:pt x="454" y="456"/>
                    <a:pt x="457" y="458"/>
                    <a:pt x="457" y="461"/>
                  </a:cubicBezTo>
                  <a:lnTo>
                    <a:pt x="459" y="484"/>
                  </a:lnTo>
                  <a:close/>
                  <a:moveTo>
                    <a:pt x="84" y="43"/>
                  </a:moveTo>
                  <a:lnTo>
                    <a:pt x="84" y="43"/>
                  </a:lnTo>
                  <a:cubicBezTo>
                    <a:pt x="84" y="41"/>
                    <a:pt x="86" y="39"/>
                    <a:pt x="88" y="39"/>
                  </a:cubicBezTo>
                  <a:lnTo>
                    <a:pt x="530" y="39"/>
                  </a:lnTo>
                  <a:cubicBezTo>
                    <a:pt x="533" y="39"/>
                    <a:pt x="535" y="41"/>
                    <a:pt x="535" y="43"/>
                  </a:cubicBezTo>
                  <a:lnTo>
                    <a:pt x="535" y="358"/>
                  </a:lnTo>
                  <a:cubicBezTo>
                    <a:pt x="535" y="360"/>
                    <a:pt x="533" y="362"/>
                    <a:pt x="530" y="362"/>
                  </a:cubicBezTo>
                  <a:lnTo>
                    <a:pt x="88" y="362"/>
                  </a:lnTo>
                  <a:cubicBezTo>
                    <a:pt x="86" y="362"/>
                    <a:pt x="84" y="360"/>
                    <a:pt x="84" y="358"/>
                  </a:cubicBezTo>
                  <a:lnTo>
                    <a:pt x="84" y="43"/>
                  </a:lnTo>
                  <a:close/>
                  <a:moveTo>
                    <a:pt x="474" y="489"/>
                  </a:moveTo>
                  <a:lnTo>
                    <a:pt x="474" y="489"/>
                  </a:lnTo>
                  <a:cubicBezTo>
                    <a:pt x="471" y="489"/>
                    <a:pt x="469" y="487"/>
                    <a:pt x="468" y="484"/>
                  </a:cubicBezTo>
                  <a:lnTo>
                    <a:pt x="467" y="461"/>
                  </a:lnTo>
                  <a:cubicBezTo>
                    <a:pt x="466" y="458"/>
                    <a:pt x="468" y="456"/>
                    <a:pt x="471" y="456"/>
                  </a:cubicBezTo>
                  <a:lnTo>
                    <a:pt x="495" y="456"/>
                  </a:lnTo>
                  <a:cubicBezTo>
                    <a:pt x="498" y="456"/>
                    <a:pt x="500" y="458"/>
                    <a:pt x="500" y="461"/>
                  </a:cubicBezTo>
                  <a:lnTo>
                    <a:pt x="503" y="484"/>
                  </a:lnTo>
                  <a:cubicBezTo>
                    <a:pt x="503" y="487"/>
                    <a:pt x="501" y="489"/>
                    <a:pt x="498" y="489"/>
                  </a:cubicBezTo>
                  <a:lnTo>
                    <a:pt x="474" y="489"/>
                  </a:lnTo>
                  <a:close/>
                  <a:moveTo>
                    <a:pt x="481" y="499"/>
                  </a:moveTo>
                  <a:lnTo>
                    <a:pt x="481" y="499"/>
                  </a:lnTo>
                  <a:lnTo>
                    <a:pt x="505" y="499"/>
                  </a:lnTo>
                  <a:cubicBezTo>
                    <a:pt x="507" y="499"/>
                    <a:pt x="510" y="502"/>
                    <a:pt x="510" y="505"/>
                  </a:cubicBezTo>
                  <a:lnTo>
                    <a:pt x="513" y="527"/>
                  </a:lnTo>
                  <a:cubicBezTo>
                    <a:pt x="513" y="530"/>
                    <a:pt x="511" y="533"/>
                    <a:pt x="508" y="533"/>
                  </a:cubicBezTo>
                  <a:lnTo>
                    <a:pt x="483" y="533"/>
                  </a:lnTo>
                  <a:cubicBezTo>
                    <a:pt x="480" y="533"/>
                    <a:pt x="478" y="530"/>
                    <a:pt x="478" y="527"/>
                  </a:cubicBezTo>
                  <a:lnTo>
                    <a:pt x="476" y="505"/>
                  </a:lnTo>
                  <a:cubicBezTo>
                    <a:pt x="475" y="502"/>
                    <a:pt x="478" y="499"/>
                    <a:pt x="481" y="499"/>
                  </a:cubicBezTo>
                  <a:close/>
                  <a:moveTo>
                    <a:pt x="546" y="461"/>
                  </a:moveTo>
                  <a:lnTo>
                    <a:pt x="546" y="461"/>
                  </a:lnTo>
                  <a:lnTo>
                    <a:pt x="548" y="484"/>
                  </a:lnTo>
                  <a:cubicBezTo>
                    <a:pt x="549" y="487"/>
                    <a:pt x="547" y="489"/>
                    <a:pt x="544" y="489"/>
                  </a:cubicBezTo>
                  <a:lnTo>
                    <a:pt x="520" y="489"/>
                  </a:lnTo>
                  <a:cubicBezTo>
                    <a:pt x="517" y="489"/>
                    <a:pt x="514" y="487"/>
                    <a:pt x="514" y="484"/>
                  </a:cubicBezTo>
                  <a:lnTo>
                    <a:pt x="512" y="461"/>
                  </a:lnTo>
                  <a:cubicBezTo>
                    <a:pt x="512" y="458"/>
                    <a:pt x="514" y="456"/>
                    <a:pt x="516" y="456"/>
                  </a:cubicBezTo>
                  <a:lnTo>
                    <a:pt x="540" y="456"/>
                  </a:lnTo>
                  <a:cubicBezTo>
                    <a:pt x="543" y="456"/>
                    <a:pt x="545" y="458"/>
                    <a:pt x="546" y="461"/>
                  </a:cubicBezTo>
                  <a:close/>
                  <a:moveTo>
                    <a:pt x="551" y="505"/>
                  </a:moveTo>
                  <a:lnTo>
                    <a:pt x="551" y="505"/>
                  </a:lnTo>
                  <a:lnTo>
                    <a:pt x="554" y="527"/>
                  </a:lnTo>
                  <a:cubicBezTo>
                    <a:pt x="554" y="530"/>
                    <a:pt x="552" y="533"/>
                    <a:pt x="549" y="533"/>
                  </a:cubicBezTo>
                  <a:lnTo>
                    <a:pt x="528" y="533"/>
                  </a:lnTo>
                  <a:cubicBezTo>
                    <a:pt x="525" y="533"/>
                    <a:pt x="522" y="530"/>
                    <a:pt x="522" y="527"/>
                  </a:cubicBezTo>
                  <a:lnTo>
                    <a:pt x="520" y="505"/>
                  </a:lnTo>
                  <a:cubicBezTo>
                    <a:pt x="520" y="502"/>
                    <a:pt x="522" y="499"/>
                    <a:pt x="525" y="499"/>
                  </a:cubicBezTo>
                  <a:lnTo>
                    <a:pt x="545" y="499"/>
                  </a:lnTo>
                  <a:cubicBezTo>
                    <a:pt x="548" y="499"/>
                    <a:pt x="551" y="502"/>
                    <a:pt x="551" y="505"/>
                  </a:cubicBezTo>
                  <a:close/>
                  <a:moveTo>
                    <a:pt x="623" y="625"/>
                  </a:moveTo>
                  <a:lnTo>
                    <a:pt x="623" y="625"/>
                  </a:lnTo>
                  <a:lnTo>
                    <a:pt x="584" y="402"/>
                  </a:lnTo>
                  <a:lnTo>
                    <a:pt x="584" y="402"/>
                  </a:lnTo>
                  <a:lnTo>
                    <a:pt x="584" y="33"/>
                  </a:lnTo>
                  <a:cubicBezTo>
                    <a:pt x="584" y="14"/>
                    <a:pt x="569" y="0"/>
                    <a:pt x="551" y="0"/>
                  </a:cubicBezTo>
                  <a:lnTo>
                    <a:pt x="70" y="0"/>
                  </a:lnTo>
                  <a:cubicBezTo>
                    <a:pt x="52" y="0"/>
                    <a:pt x="37" y="14"/>
                    <a:pt x="37" y="33"/>
                  </a:cubicBezTo>
                  <a:lnTo>
                    <a:pt x="37" y="402"/>
                  </a:lnTo>
                  <a:lnTo>
                    <a:pt x="37" y="402"/>
                  </a:lnTo>
                  <a:lnTo>
                    <a:pt x="2" y="625"/>
                  </a:lnTo>
                  <a:cubicBezTo>
                    <a:pt x="0" y="643"/>
                    <a:pt x="13" y="658"/>
                    <a:pt x="34" y="658"/>
                  </a:cubicBezTo>
                  <a:lnTo>
                    <a:pt x="592" y="658"/>
                  </a:lnTo>
                  <a:cubicBezTo>
                    <a:pt x="612" y="658"/>
                    <a:pt x="626" y="643"/>
                    <a:pt x="623" y="625"/>
                  </a:cubicBezTo>
                  <a:close/>
                </a:path>
              </a:pathLst>
            </a:custGeom>
            <a:solidFill>
              <a:srgbClr val="133A6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 dirty="0">
                <a:solidFill>
                  <a:srgbClr val="F5A34F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266390" y="6408282"/>
              <a:ext cx="118556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133A64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www.nestcc.org</a:t>
              </a:r>
            </a:p>
          </p:txBody>
        </p:sp>
        <p:sp>
          <p:nvSpPr>
            <p:cNvPr id="6" name="Freeform 183"/>
            <p:cNvSpPr>
              <a:spLocks noChangeAspect="1"/>
            </p:cNvSpPr>
            <p:nvPr/>
          </p:nvSpPr>
          <p:spPr bwMode="auto">
            <a:xfrm>
              <a:off x="419100" y="6447881"/>
              <a:ext cx="243820" cy="197800"/>
            </a:xfrm>
            <a:custGeom>
              <a:avLst/>
              <a:gdLst>
                <a:gd name="T0" fmla="*/ 142 w 142"/>
                <a:gd name="T1" fmla="*/ 13 h 115"/>
                <a:gd name="T2" fmla="*/ 125 w 142"/>
                <a:gd name="T3" fmla="*/ 18 h 115"/>
                <a:gd name="T4" fmla="*/ 138 w 142"/>
                <a:gd name="T5" fmla="*/ 2 h 115"/>
                <a:gd name="T6" fmla="*/ 120 w 142"/>
                <a:gd name="T7" fmla="*/ 9 h 115"/>
                <a:gd name="T8" fmla="*/ 98 w 142"/>
                <a:gd name="T9" fmla="*/ 0 h 115"/>
                <a:gd name="T10" fmla="*/ 69 w 142"/>
                <a:gd name="T11" fmla="*/ 29 h 115"/>
                <a:gd name="T12" fmla="*/ 70 w 142"/>
                <a:gd name="T13" fmla="*/ 36 h 115"/>
                <a:gd name="T14" fmla="*/ 10 w 142"/>
                <a:gd name="T15" fmla="*/ 5 h 115"/>
                <a:gd name="T16" fmla="*/ 6 w 142"/>
                <a:gd name="T17" fmla="*/ 20 h 115"/>
                <a:gd name="T18" fmla="*/ 19 w 142"/>
                <a:gd name="T19" fmla="*/ 44 h 115"/>
                <a:gd name="T20" fmla="*/ 5 w 142"/>
                <a:gd name="T21" fmla="*/ 40 h 115"/>
                <a:gd name="T22" fmla="*/ 5 w 142"/>
                <a:gd name="T23" fmla="*/ 41 h 115"/>
                <a:gd name="T24" fmla="*/ 29 w 142"/>
                <a:gd name="T25" fmla="*/ 69 h 115"/>
                <a:gd name="T26" fmla="*/ 21 w 142"/>
                <a:gd name="T27" fmla="*/ 70 h 115"/>
                <a:gd name="T28" fmla="*/ 16 w 142"/>
                <a:gd name="T29" fmla="*/ 70 h 115"/>
                <a:gd name="T30" fmla="*/ 43 w 142"/>
                <a:gd name="T31" fmla="*/ 90 h 115"/>
                <a:gd name="T32" fmla="*/ 7 w 142"/>
                <a:gd name="T33" fmla="*/ 103 h 115"/>
                <a:gd name="T34" fmla="*/ 0 w 142"/>
                <a:gd name="T35" fmla="*/ 102 h 115"/>
                <a:gd name="T36" fmla="*/ 44 w 142"/>
                <a:gd name="T37" fmla="*/ 115 h 115"/>
                <a:gd name="T38" fmla="*/ 128 w 142"/>
                <a:gd name="T39" fmla="*/ 32 h 115"/>
                <a:gd name="T40" fmla="*/ 127 w 142"/>
                <a:gd name="T41" fmla="*/ 28 h 115"/>
                <a:gd name="T42" fmla="*/ 142 w 142"/>
                <a:gd name="T43" fmla="*/ 1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2" h="115">
                  <a:moveTo>
                    <a:pt x="142" y="13"/>
                  </a:moveTo>
                  <a:cubicBezTo>
                    <a:pt x="137" y="16"/>
                    <a:pt x="131" y="17"/>
                    <a:pt x="125" y="18"/>
                  </a:cubicBezTo>
                  <a:cubicBezTo>
                    <a:pt x="131" y="14"/>
                    <a:pt x="136" y="9"/>
                    <a:pt x="138" y="2"/>
                  </a:cubicBezTo>
                  <a:cubicBezTo>
                    <a:pt x="132" y="5"/>
                    <a:pt x="126" y="8"/>
                    <a:pt x="120" y="9"/>
                  </a:cubicBezTo>
                  <a:cubicBezTo>
                    <a:pt x="114" y="3"/>
                    <a:pt x="107" y="0"/>
                    <a:pt x="98" y="0"/>
                  </a:cubicBezTo>
                  <a:cubicBezTo>
                    <a:pt x="82" y="0"/>
                    <a:pt x="69" y="13"/>
                    <a:pt x="69" y="29"/>
                  </a:cubicBezTo>
                  <a:cubicBezTo>
                    <a:pt x="69" y="31"/>
                    <a:pt x="69" y="33"/>
                    <a:pt x="70" y="36"/>
                  </a:cubicBezTo>
                  <a:cubicBezTo>
                    <a:pt x="46" y="34"/>
                    <a:pt x="24" y="23"/>
                    <a:pt x="10" y="5"/>
                  </a:cubicBezTo>
                  <a:cubicBezTo>
                    <a:pt x="7" y="9"/>
                    <a:pt x="6" y="14"/>
                    <a:pt x="6" y="20"/>
                  </a:cubicBezTo>
                  <a:cubicBezTo>
                    <a:pt x="6" y="30"/>
                    <a:pt x="11" y="39"/>
                    <a:pt x="19" y="44"/>
                  </a:cubicBezTo>
                  <a:cubicBezTo>
                    <a:pt x="14" y="44"/>
                    <a:pt x="9" y="43"/>
                    <a:pt x="5" y="40"/>
                  </a:cubicBezTo>
                  <a:cubicBezTo>
                    <a:pt x="5" y="40"/>
                    <a:pt x="5" y="41"/>
                    <a:pt x="5" y="41"/>
                  </a:cubicBezTo>
                  <a:cubicBezTo>
                    <a:pt x="5" y="55"/>
                    <a:pt x="15" y="67"/>
                    <a:pt x="29" y="69"/>
                  </a:cubicBezTo>
                  <a:cubicBezTo>
                    <a:pt x="26" y="70"/>
                    <a:pt x="24" y="70"/>
                    <a:pt x="21" y="70"/>
                  </a:cubicBezTo>
                  <a:cubicBezTo>
                    <a:pt x="19" y="70"/>
                    <a:pt x="17" y="70"/>
                    <a:pt x="16" y="70"/>
                  </a:cubicBezTo>
                  <a:cubicBezTo>
                    <a:pt x="19" y="81"/>
                    <a:pt x="30" y="90"/>
                    <a:pt x="43" y="90"/>
                  </a:cubicBezTo>
                  <a:cubicBezTo>
                    <a:pt x="33" y="98"/>
                    <a:pt x="20" y="103"/>
                    <a:pt x="7" y="103"/>
                  </a:cubicBezTo>
                  <a:cubicBezTo>
                    <a:pt x="4" y="103"/>
                    <a:pt x="2" y="103"/>
                    <a:pt x="0" y="102"/>
                  </a:cubicBezTo>
                  <a:cubicBezTo>
                    <a:pt x="13" y="111"/>
                    <a:pt x="28" y="115"/>
                    <a:pt x="44" y="115"/>
                  </a:cubicBezTo>
                  <a:cubicBezTo>
                    <a:pt x="98" y="115"/>
                    <a:pt x="128" y="71"/>
                    <a:pt x="128" y="32"/>
                  </a:cubicBezTo>
                  <a:cubicBezTo>
                    <a:pt x="128" y="31"/>
                    <a:pt x="128" y="30"/>
                    <a:pt x="127" y="28"/>
                  </a:cubicBezTo>
                  <a:cubicBezTo>
                    <a:pt x="133" y="24"/>
                    <a:pt x="138" y="19"/>
                    <a:pt x="142" y="13"/>
                  </a:cubicBezTo>
                  <a:close/>
                </a:path>
              </a:pathLst>
            </a:custGeom>
            <a:solidFill>
              <a:srgbClr val="133A6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 dirty="0">
                <a:solidFill>
                  <a:srgbClr val="F5A34F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36793" y="6408282"/>
              <a:ext cx="13857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133A64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@NESTccMedTech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8282733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orient="horz" pos="264">
          <p15:clr>
            <a:srgbClr val="FBAE40"/>
          </p15:clr>
        </p15:guide>
        <p15:guide id="2" pos="264">
          <p15:clr>
            <a:srgbClr val="FBAE40"/>
          </p15:clr>
        </p15:guide>
        <p15:guide id="3" orient="horz" pos="4056">
          <p15:clr>
            <a:srgbClr val="FBAE40"/>
          </p15:clr>
        </p15:guide>
        <p15:guide id="4" pos="741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 userDrawn="1"/>
        </p:nvSpPr>
        <p:spPr>
          <a:xfrm>
            <a:off x="11144250" y="6438900"/>
            <a:ext cx="636544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D3F79F34-7F37-4D14-A37F-6D41868FD879}" type="slidenum">
              <a:rPr lang="en-US" sz="1100" smtClean="0">
                <a:latin typeface="Calibri Light" panose="020F0302020204030204" pitchFamily="34" charset="0"/>
                <a:cs typeface="Calibri Light" panose="020F0302020204030204" pitchFamily="34" charset="0"/>
              </a:rPr>
              <a:pPr algn="r"/>
              <a:t>‹#›</a:t>
            </a:fld>
            <a:endParaRPr lang="en-U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3" name="Group 2"/>
          <p:cNvGrpSpPr/>
          <p:nvPr userDrawn="1"/>
        </p:nvGrpSpPr>
        <p:grpSpPr>
          <a:xfrm>
            <a:off x="5722694" y="2636837"/>
            <a:ext cx="4131415" cy="1767678"/>
            <a:chOff x="5722694" y="2636837"/>
            <a:chExt cx="4131415" cy="1767678"/>
          </a:xfrm>
        </p:grpSpPr>
        <p:grpSp>
          <p:nvGrpSpPr>
            <p:cNvPr id="17" name="Group 16"/>
            <p:cNvGrpSpPr/>
            <p:nvPr userDrawn="1"/>
          </p:nvGrpSpPr>
          <p:grpSpPr>
            <a:xfrm>
              <a:off x="5722694" y="2636837"/>
              <a:ext cx="4131415" cy="1767678"/>
              <a:chOff x="5717171" y="2645228"/>
              <a:chExt cx="4131415" cy="1767678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6301567" y="2645228"/>
                <a:ext cx="3547019" cy="1767678"/>
                <a:chOff x="5950297" y="2812505"/>
                <a:chExt cx="3547019" cy="1767678"/>
              </a:xfrm>
            </p:grpSpPr>
            <p:grpSp>
              <p:nvGrpSpPr>
                <p:cNvPr id="7" name="Group 6"/>
                <p:cNvGrpSpPr/>
                <p:nvPr/>
              </p:nvGrpSpPr>
              <p:grpSpPr>
                <a:xfrm>
                  <a:off x="5998195" y="2812505"/>
                  <a:ext cx="3499121" cy="523220"/>
                  <a:chOff x="5998195" y="2899592"/>
                  <a:chExt cx="3499121" cy="523220"/>
                </a:xfrm>
              </p:grpSpPr>
              <p:sp>
                <p:nvSpPr>
                  <p:cNvPr id="15" name="Freeform 33"/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5998195" y="2978791"/>
                    <a:ext cx="353906" cy="364823"/>
                  </a:xfrm>
                  <a:custGeom>
                    <a:avLst/>
                    <a:gdLst>
                      <a:gd name="T0" fmla="*/ 496 w 626"/>
                      <a:gd name="T1" fmla="*/ 549 h 658"/>
                      <a:gd name="T2" fmla="*/ 554 w 626"/>
                      <a:gd name="T3" fmla="*/ 576 h 658"/>
                      <a:gd name="T4" fmla="*/ 445 w 626"/>
                      <a:gd name="T5" fmla="*/ 549 h 658"/>
                      <a:gd name="T6" fmla="*/ 482 w 626"/>
                      <a:gd name="T7" fmla="*/ 576 h 658"/>
                      <a:gd name="T8" fmla="*/ 460 w 626"/>
                      <a:gd name="T9" fmla="*/ 499 h 658"/>
                      <a:gd name="T10" fmla="*/ 432 w 626"/>
                      <a:gd name="T11" fmla="*/ 527 h 658"/>
                      <a:gd name="T12" fmla="*/ 152 w 626"/>
                      <a:gd name="T13" fmla="*/ 549 h 658"/>
                      <a:gd name="T14" fmla="*/ 431 w 626"/>
                      <a:gd name="T15" fmla="*/ 576 h 658"/>
                      <a:gd name="T16" fmla="*/ 119 w 626"/>
                      <a:gd name="T17" fmla="*/ 505 h 658"/>
                      <a:gd name="T18" fmla="*/ 146 w 626"/>
                      <a:gd name="T19" fmla="*/ 533 h 658"/>
                      <a:gd name="T20" fmla="*/ 100 w 626"/>
                      <a:gd name="T21" fmla="*/ 571 h 658"/>
                      <a:gd name="T22" fmla="*/ 140 w 626"/>
                      <a:gd name="T23" fmla="*/ 571 h 658"/>
                      <a:gd name="T24" fmla="*/ 62 w 626"/>
                      <a:gd name="T25" fmla="*/ 571 h 658"/>
                      <a:gd name="T26" fmla="*/ 89 w 626"/>
                      <a:gd name="T27" fmla="*/ 571 h 658"/>
                      <a:gd name="T28" fmla="*/ 109 w 626"/>
                      <a:gd name="T29" fmla="*/ 505 h 658"/>
                      <a:gd name="T30" fmla="*/ 69 w 626"/>
                      <a:gd name="T31" fmla="*/ 505 h 658"/>
                      <a:gd name="T32" fmla="*/ 108 w 626"/>
                      <a:gd name="T33" fmla="*/ 461 h 658"/>
                      <a:gd name="T34" fmla="*/ 74 w 626"/>
                      <a:gd name="T35" fmla="*/ 461 h 658"/>
                      <a:gd name="T36" fmla="*/ 120 w 626"/>
                      <a:gd name="T37" fmla="*/ 489 h 658"/>
                      <a:gd name="T38" fmla="*/ 152 w 626"/>
                      <a:gd name="T39" fmla="*/ 461 h 658"/>
                      <a:gd name="T40" fmla="*/ 190 w 626"/>
                      <a:gd name="T41" fmla="*/ 456 h 658"/>
                      <a:gd name="T42" fmla="*/ 160 w 626"/>
                      <a:gd name="T43" fmla="*/ 484 h 658"/>
                      <a:gd name="T44" fmla="*/ 198 w 626"/>
                      <a:gd name="T45" fmla="*/ 505 h 658"/>
                      <a:gd name="T46" fmla="*/ 164 w 626"/>
                      <a:gd name="T47" fmla="*/ 505 h 658"/>
                      <a:gd name="T48" fmla="*/ 234 w 626"/>
                      <a:gd name="T49" fmla="*/ 456 h 658"/>
                      <a:gd name="T50" fmla="*/ 204 w 626"/>
                      <a:gd name="T51" fmla="*/ 484 h 658"/>
                      <a:gd name="T52" fmla="*/ 243 w 626"/>
                      <a:gd name="T53" fmla="*/ 505 h 658"/>
                      <a:gd name="T54" fmla="*/ 208 w 626"/>
                      <a:gd name="T55" fmla="*/ 505 h 658"/>
                      <a:gd name="T56" fmla="*/ 277 w 626"/>
                      <a:gd name="T57" fmla="*/ 456 h 658"/>
                      <a:gd name="T58" fmla="*/ 248 w 626"/>
                      <a:gd name="T59" fmla="*/ 484 h 658"/>
                      <a:gd name="T60" fmla="*/ 288 w 626"/>
                      <a:gd name="T61" fmla="*/ 505 h 658"/>
                      <a:gd name="T62" fmla="*/ 253 w 626"/>
                      <a:gd name="T63" fmla="*/ 505 h 658"/>
                      <a:gd name="T64" fmla="*/ 297 w 626"/>
                      <a:gd name="T65" fmla="*/ 456 h 658"/>
                      <a:gd name="T66" fmla="*/ 297 w 626"/>
                      <a:gd name="T67" fmla="*/ 489 h 658"/>
                      <a:gd name="T68" fmla="*/ 332 w 626"/>
                      <a:gd name="T69" fmla="*/ 505 h 658"/>
                      <a:gd name="T70" fmla="*/ 297 w 626"/>
                      <a:gd name="T71" fmla="*/ 505 h 658"/>
                      <a:gd name="T72" fmla="*/ 341 w 626"/>
                      <a:gd name="T73" fmla="*/ 456 h 658"/>
                      <a:gd name="T74" fmla="*/ 341 w 626"/>
                      <a:gd name="T75" fmla="*/ 489 h 658"/>
                      <a:gd name="T76" fmla="*/ 377 w 626"/>
                      <a:gd name="T77" fmla="*/ 527 h 658"/>
                      <a:gd name="T78" fmla="*/ 347 w 626"/>
                      <a:gd name="T79" fmla="*/ 499 h 658"/>
                      <a:gd name="T80" fmla="*/ 384 w 626"/>
                      <a:gd name="T81" fmla="*/ 456 h 658"/>
                      <a:gd name="T82" fmla="*/ 386 w 626"/>
                      <a:gd name="T83" fmla="*/ 489 h 658"/>
                      <a:gd name="T84" fmla="*/ 422 w 626"/>
                      <a:gd name="T85" fmla="*/ 527 h 658"/>
                      <a:gd name="T86" fmla="*/ 392 w 626"/>
                      <a:gd name="T87" fmla="*/ 499 h 658"/>
                      <a:gd name="T88" fmla="*/ 424 w 626"/>
                      <a:gd name="T89" fmla="*/ 484 h 658"/>
                      <a:gd name="T90" fmla="*/ 459 w 626"/>
                      <a:gd name="T91" fmla="*/ 484 h 658"/>
                      <a:gd name="T92" fmla="*/ 535 w 626"/>
                      <a:gd name="T93" fmla="*/ 43 h 658"/>
                      <a:gd name="T94" fmla="*/ 84 w 626"/>
                      <a:gd name="T95" fmla="*/ 43 h 658"/>
                      <a:gd name="T96" fmla="*/ 471 w 626"/>
                      <a:gd name="T97" fmla="*/ 456 h 658"/>
                      <a:gd name="T98" fmla="*/ 474 w 626"/>
                      <a:gd name="T99" fmla="*/ 489 h 658"/>
                      <a:gd name="T100" fmla="*/ 513 w 626"/>
                      <a:gd name="T101" fmla="*/ 527 h 658"/>
                      <a:gd name="T102" fmla="*/ 481 w 626"/>
                      <a:gd name="T103" fmla="*/ 499 h 658"/>
                      <a:gd name="T104" fmla="*/ 520 w 626"/>
                      <a:gd name="T105" fmla="*/ 489 h 658"/>
                      <a:gd name="T106" fmla="*/ 546 w 626"/>
                      <a:gd name="T107" fmla="*/ 461 h 658"/>
                      <a:gd name="T108" fmla="*/ 528 w 626"/>
                      <a:gd name="T109" fmla="*/ 533 h 658"/>
                      <a:gd name="T110" fmla="*/ 551 w 626"/>
                      <a:gd name="T111" fmla="*/ 505 h 658"/>
                      <a:gd name="T112" fmla="*/ 584 w 626"/>
                      <a:gd name="T113" fmla="*/ 33 h 658"/>
                      <a:gd name="T114" fmla="*/ 37 w 626"/>
                      <a:gd name="T115" fmla="*/ 402 h 6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</a:cxnLst>
                    <a:rect l="0" t="0" r="r" b="b"/>
                    <a:pathLst>
                      <a:path w="626" h="658">
                        <a:moveTo>
                          <a:pt x="554" y="576"/>
                        </a:moveTo>
                        <a:lnTo>
                          <a:pt x="554" y="576"/>
                        </a:lnTo>
                        <a:lnTo>
                          <a:pt x="504" y="576"/>
                        </a:lnTo>
                        <a:cubicBezTo>
                          <a:pt x="501" y="576"/>
                          <a:pt x="498" y="574"/>
                          <a:pt x="498" y="571"/>
                        </a:cubicBezTo>
                        <a:lnTo>
                          <a:pt x="496" y="549"/>
                        </a:lnTo>
                        <a:cubicBezTo>
                          <a:pt x="496" y="545"/>
                          <a:pt x="498" y="543"/>
                          <a:pt x="501" y="543"/>
                        </a:cubicBezTo>
                        <a:lnTo>
                          <a:pt x="550" y="543"/>
                        </a:lnTo>
                        <a:cubicBezTo>
                          <a:pt x="553" y="543"/>
                          <a:pt x="556" y="545"/>
                          <a:pt x="556" y="549"/>
                        </a:cubicBezTo>
                        <a:lnTo>
                          <a:pt x="559" y="571"/>
                        </a:lnTo>
                        <a:cubicBezTo>
                          <a:pt x="559" y="574"/>
                          <a:pt x="557" y="576"/>
                          <a:pt x="554" y="576"/>
                        </a:cubicBezTo>
                        <a:close/>
                        <a:moveTo>
                          <a:pt x="482" y="576"/>
                        </a:moveTo>
                        <a:lnTo>
                          <a:pt x="482" y="576"/>
                        </a:lnTo>
                        <a:lnTo>
                          <a:pt x="453" y="576"/>
                        </a:lnTo>
                        <a:cubicBezTo>
                          <a:pt x="450" y="576"/>
                          <a:pt x="447" y="574"/>
                          <a:pt x="447" y="571"/>
                        </a:cubicBezTo>
                        <a:lnTo>
                          <a:pt x="445" y="549"/>
                        </a:lnTo>
                        <a:cubicBezTo>
                          <a:pt x="445" y="545"/>
                          <a:pt x="447" y="543"/>
                          <a:pt x="450" y="543"/>
                        </a:cubicBezTo>
                        <a:lnTo>
                          <a:pt x="480" y="543"/>
                        </a:lnTo>
                        <a:cubicBezTo>
                          <a:pt x="483" y="543"/>
                          <a:pt x="485" y="545"/>
                          <a:pt x="486" y="549"/>
                        </a:cubicBezTo>
                        <a:lnTo>
                          <a:pt x="488" y="571"/>
                        </a:lnTo>
                        <a:cubicBezTo>
                          <a:pt x="488" y="574"/>
                          <a:pt x="486" y="576"/>
                          <a:pt x="482" y="576"/>
                        </a:cubicBezTo>
                        <a:close/>
                        <a:moveTo>
                          <a:pt x="432" y="527"/>
                        </a:moveTo>
                        <a:lnTo>
                          <a:pt x="432" y="527"/>
                        </a:lnTo>
                        <a:lnTo>
                          <a:pt x="431" y="505"/>
                        </a:lnTo>
                        <a:cubicBezTo>
                          <a:pt x="431" y="502"/>
                          <a:pt x="433" y="499"/>
                          <a:pt x="436" y="499"/>
                        </a:cubicBezTo>
                        <a:lnTo>
                          <a:pt x="460" y="499"/>
                        </a:lnTo>
                        <a:cubicBezTo>
                          <a:pt x="463" y="499"/>
                          <a:pt x="466" y="502"/>
                          <a:pt x="466" y="505"/>
                        </a:cubicBezTo>
                        <a:lnTo>
                          <a:pt x="468" y="527"/>
                        </a:lnTo>
                        <a:cubicBezTo>
                          <a:pt x="468" y="530"/>
                          <a:pt x="466" y="533"/>
                          <a:pt x="463" y="533"/>
                        </a:cubicBezTo>
                        <a:lnTo>
                          <a:pt x="438" y="533"/>
                        </a:lnTo>
                        <a:cubicBezTo>
                          <a:pt x="435" y="533"/>
                          <a:pt x="433" y="530"/>
                          <a:pt x="432" y="527"/>
                        </a:cubicBezTo>
                        <a:close/>
                        <a:moveTo>
                          <a:pt x="431" y="576"/>
                        </a:moveTo>
                        <a:lnTo>
                          <a:pt x="431" y="576"/>
                        </a:lnTo>
                        <a:lnTo>
                          <a:pt x="156" y="576"/>
                        </a:lnTo>
                        <a:cubicBezTo>
                          <a:pt x="153" y="576"/>
                          <a:pt x="150" y="574"/>
                          <a:pt x="151" y="571"/>
                        </a:cubicBezTo>
                        <a:lnTo>
                          <a:pt x="152" y="549"/>
                        </a:lnTo>
                        <a:cubicBezTo>
                          <a:pt x="153" y="545"/>
                          <a:pt x="155" y="543"/>
                          <a:pt x="158" y="543"/>
                        </a:cubicBezTo>
                        <a:lnTo>
                          <a:pt x="429" y="543"/>
                        </a:lnTo>
                        <a:cubicBezTo>
                          <a:pt x="432" y="543"/>
                          <a:pt x="435" y="545"/>
                          <a:pt x="435" y="549"/>
                        </a:cubicBezTo>
                        <a:lnTo>
                          <a:pt x="437" y="571"/>
                        </a:lnTo>
                        <a:cubicBezTo>
                          <a:pt x="437" y="574"/>
                          <a:pt x="434" y="576"/>
                          <a:pt x="431" y="576"/>
                        </a:cubicBezTo>
                        <a:close/>
                        <a:moveTo>
                          <a:pt x="146" y="533"/>
                        </a:moveTo>
                        <a:lnTo>
                          <a:pt x="146" y="533"/>
                        </a:lnTo>
                        <a:lnTo>
                          <a:pt x="122" y="533"/>
                        </a:lnTo>
                        <a:cubicBezTo>
                          <a:pt x="119" y="533"/>
                          <a:pt x="117" y="530"/>
                          <a:pt x="117" y="527"/>
                        </a:cubicBezTo>
                        <a:lnTo>
                          <a:pt x="119" y="505"/>
                        </a:lnTo>
                        <a:cubicBezTo>
                          <a:pt x="119" y="502"/>
                          <a:pt x="122" y="499"/>
                          <a:pt x="125" y="499"/>
                        </a:cubicBezTo>
                        <a:lnTo>
                          <a:pt x="149" y="499"/>
                        </a:lnTo>
                        <a:cubicBezTo>
                          <a:pt x="152" y="499"/>
                          <a:pt x="154" y="502"/>
                          <a:pt x="154" y="505"/>
                        </a:cubicBezTo>
                        <a:lnTo>
                          <a:pt x="152" y="527"/>
                        </a:lnTo>
                        <a:cubicBezTo>
                          <a:pt x="152" y="530"/>
                          <a:pt x="149" y="533"/>
                          <a:pt x="146" y="533"/>
                        </a:cubicBezTo>
                        <a:close/>
                        <a:moveTo>
                          <a:pt x="140" y="571"/>
                        </a:moveTo>
                        <a:lnTo>
                          <a:pt x="140" y="571"/>
                        </a:lnTo>
                        <a:cubicBezTo>
                          <a:pt x="140" y="574"/>
                          <a:pt x="137" y="576"/>
                          <a:pt x="134" y="576"/>
                        </a:cubicBezTo>
                        <a:lnTo>
                          <a:pt x="105" y="576"/>
                        </a:lnTo>
                        <a:cubicBezTo>
                          <a:pt x="102" y="576"/>
                          <a:pt x="99" y="574"/>
                          <a:pt x="100" y="571"/>
                        </a:cubicBezTo>
                        <a:lnTo>
                          <a:pt x="102" y="549"/>
                        </a:lnTo>
                        <a:cubicBezTo>
                          <a:pt x="102" y="545"/>
                          <a:pt x="105" y="543"/>
                          <a:pt x="108" y="543"/>
                        </a:cubicBezTo>
                        <a:lnTo>
                          <a:pt x="137" y="543"/>
                        </a:lnTo>
                        <a:cubicBezTo>
                          <a:pt x="140" y="543"/>
                          <a:pt x="142" y="545"/>
                          <a:pt x="142" y="549"/>
                        </a:cubicBezTo>
                        <a:lnTo>
                          <a:pt x="140" y="571"/>
                        </a:lnTo>
                        <a:close/>
                        <a:moveTo>
                          <a:pt x="89" y="571"/>
                        </a:moveTo>
                        <a:lnTo>
                          <a:pt x="89" y="571"/>
                        </a:lnTo>
                        <a:cubicBezTo>
                          <a:pt x="89" y="574"/>
                          <a:pt x="86" y="576"/>
                          <a:pt x="83" y="576"/>
                        </a:cubicBezTo>
                        <a:lnTo>
                          <a:pt x="66" y="576"/>
                        </a:lnTo>
                        <a:cubicBezTo>
                          <a:pt x="63" y="576"/>
                          <a:pt x="61" y="574"/>
                          <a:pt x="62" y="571"/>
                        </a:cubicBezTo>
                        <a:lnTo>
                          <a:pt x="64" y="549"/>
                        </a:lnTo>
                        <a:cubicBezTo>
                          <a:pt x="65" y="545"/>
                          <a:pt x="67" y="543"/>
                          <a:pt x="70" y="543"/>
                        </a:cubicBezTo>
                        <a:lnTo>
                          <a:pt x="87" y="543"/>
                        </a:lnTo>
                        <a:cubicBezTo>
                          <a:pt x="90" y="543"/>
                          <a:pt x="92" y="545"/>
                          <a:pt x="92" y="549"/>
                        </a:cubicBezTo>
                        <a:lnTo>
                          <a:pt x="89" y="571"/>
                        </a:lnTo>
                        <a:close/>
                        <a:moveTo>
                          <a:pt x="69" y="505"/>
                        </a:moveTo>
                        <a:lnTo>
                          <a:pt x="69" y="505"/>
                        </a:lnTo>
                        <a:cubicBezTo>
                          <a:pt x="70" y="502"/>
                          <a:pt x="72" y="499"/>
                          <a:pt x="75" y="499"/>
                        </a:cubicBezTo>
                        <a:lnTo>
                          <a:pt x="105" y="499"/>
                        </a:lnTo>
                        <a:cubicBezTo>
                          <a:pt x="107" y="499"/>
                          <a:pt x="110" y="502"/>
                          <a:pt x="109" y="505"/>
                        </a:cubicBezTo>
                        <a:lnTo>
                          <a:pt x="107" y="527"/>
                        </a:lnTo>
                        <a:cubicBezTo>
                          <a:pt x="107" y="530"/>
                          <a:pt x="104" y="533"/>
                          <a:pt x="101" y="533"/>
                        </a:cubicBezTo>
                        <a:lnTo>
                          <a:pt x="71" y="533"/>
                        </a:lnTo>
                        <a:cubicBezTo>
                          <a:pt x="69" y="533"/>
                          <a:pt x="66" y="530"/>
                          <a:pt x="67" y="527"/>
                        </a:cubicBezTo>
                        <a:lnTo>
                          <a:pt x="69" y="505"/>
                        </a:lnTo>
                        <a:close/>
                        <a:moveTo>
                          <a:pt x="74" y="461"/>
                        </a:moveTo>
                        <a:lnTo>
                          <a:pt x="74" y="461"/>
                        </a:lnTo>
                        <a:cubicBezTo>
                          <a:pt x="75" y="458"/>
                          <a:pt x="77" y="456"/>
                          <a:pt x="80" y="456"/>
                        </a:cubicBezTo>
                        <a:lnTo>
                          <a:pt x="103" y="456"/>
                        </a:lnTo>
                        <a:cubicBezTo>
                          <a:pt x="106" y="456"/>
                          <a:pt x="108" y="458"/>
                          <a:pt x="108" y="461"/>
                        </a:cubicBezTo>
                        <a:lnTo>
                          <a:pt x="106" y="484"/>
                        </a:lnTo>
                        <a:cubicBezTo>
                          <a:pt x="105" y="487"/>
                          <a:pt x="103" y="489"/>
                          <a:pt x="100" y="489"/>
                        </a:cubicBezTo>
                        <a:lnTo>
                          <a:pt x="77" y="489"/>
                        </a:lnTo>
                        <a:cubicBezTo>
                          <a:pt x="74" y="489"/>
                          <a:pt x="72" y="487"/>
                          <a:pt x="72" y="484"/>
                        </a:cubicBezTo>
                        <a:lnTo>
                          <a:pt x="74" y="461"/>
                        </a:lnTo>
                        <a:close/>
                        <a:moveTo>
                          <a:pt x="152" y="461"/>
                        </a:moveTo>
                        <a:lnTo>
                          <a:pt x="152" y="461"/>
                        </a:lnTo>
                        <a:lnTo>
                          <a:pt x="150" y="484"/>
                        </a:lnTo>
                        <a:cubicBezTo>
                          <a:pt x="150" y="487"/>
                          <a:pt x="147" y="489"/>
                          <a:pt x="144" y="489"/>
                        </a:cubicBezTo>
                        <a:lnTo>
                          <a:pt x="120" y="489"/>
                        </a:lnTo>
                        <a:cubicBezTo>
                          <a:pt x="117" y="489"/>
                          <a:pt x="115" y="487"/>
                          <a:pt x="115" y="484"/>
                        </a:cubicBezTo>
                        <a:lnTo>
                          <a:pt x="118" y="461"/>
                        </a:lnTo>
                        <a:cubicBezTo>
                          <a:pt x="118" y="458"/>
                          <a:pt x="121" y="456"/>
                          <a:pt x="123" y="456"/>
                        </a:cubicBezTo>
                        <a:lnTo>
                          <a:pt x="147" y="456"/>
                        </a:lnTo>
                        <a:cubicBezTo>
                          <a:pt x="150" y="456"/>
                          <a:pt x="152" y="458"/>
                          <a:pt x="152" y="461"/>
                        </a:cubicBezTo>
                        <a:close/>
                        <a:moveTo>
                          <a:pt x="160" y="484"/>
                        </a:moveTo>
                        <a:lnTo>
                          <a:pt x="160" y="484"/>
                        </a:lnTo>
                        <a:lnTo>
                          <a:pt x="161" y="461"/>
                        </a:lnTo>
                        <a:cubicBezTo>
                          <a:pt x="161" y="458"/>
                          <a:pt x="164" y="456"/>
                          <a:pt x="167" y="456"/>
                        </a:cubicBezTo>
                        <a:lnTo>
                          <a:pt x="190" y="456"/>
                        </a:lnTo>
                        <a:cubicBezTo>
                          <a:pt x="193" y="456"/>
                          <a:pt x="195" y="458"/>
                          <a:pt x="195" y="461"/>
                        </a:cubicBezTo>
                        <a:lnTo>
                          <a:pt x="194" y="484"/>
                        </a:lnTo>
                        <a:cubicBezTo>
                          <a:pt x="194" y="487"/>
                          <a:pt x="191" y="489"/>
                          <a:pt x="188" y="489"/>
                        </a:cubicBezTo>
                        <a:lnTo>
                          <a:pt x="165" y="489"/>
                        </a:lnTo>
                        <a:cubicBezTo>
                          <a:pt x="162" y="489"/>
                          <a:pt x="159" y="487"/>
                          <a:pt x="160" y="484"/>
                        </a:cubicBezTo>
                        <a:close/>
                        <a:moveTo>
                          <a:pt x="164" y="505"/>
                        </a:moveTo>
                        <a:lnTo>
                          <a:pt x="164" y="505"/>
                        </a:lnTo>
                        <a:cubicBezTo>
                          <a:pt x="164" y="502"/>
                          <a:pt x="167" y="499"/>
                          <a:pt x="170" y="499"/>
                        </a:cubicBezTo>
                        <a:lnTo>
                          <a:pt x="193" y="499"/>
                        </a:lnTo>
                        <a:cubicBezTo>
                          <a:pt x="196" y="499"/>
                          <a:pt x="199" y="502"/>
                          <a:pt x="198" y="505"/>
                        </a:cubicBezTo>
                        <a:lnTo>
                          <a:pt x="197" y="527"/>
                        </a:lnTo>
                        <a:cubicBezTo>
                          <a:pt x="197" y="530"/>
                          <a:pt x="194" y="533"/>
                          <a:pt x="191" y="533"/>
                        </a:cubicBezTo>
                        <a:lnTo>
                          <a:pt x="167" y="533"/>
                        </a:lnTo>
                        <a:cubicBezTo>
                          <a:pt x="164" y="533"/>
                          <a:pt x="162" y="530"/>
                          <a:pt x="162" y="527"/>
                        </a:cubicBezTo>
                        <a:lnTo>
                          <a:pt x="164" y="505"/>
                        </a:lnTo>
                        <a:close/>
                        <a:moveTo>
                          <a:pt x="204" y="484"/>
                        </a:moveTo>
                        <a:lnTo>
                          <a:pt x="204" y="484"/>
                        </a:lnTo>
                        <a:lnTo>
                          <a:pt x="205" y="461"/>
                        </a:lnTo>
                        <a:cubicBezTo>
                          <a:pt x="205" y="458"/>
                          <a:pt x="208" y="456"/>
                          <a:pt x="210" y="456"/>
                        </a:cubicBezTo>
                        <a:lnTo>
                          <a:pt x="234" y="456"/>
                        </a:lnTo>
                        <a:cubicBezTo>
                          <a:pt x="237" y="456"/>
                          <a:pt x="239" y="458"/>
                          <a:pt x="239" y="461"/>
                        </a:cubicBezTo>
                        <a:lnTo>
                          <a:pt x="238" y="484"/>
                        </a:lnTo>
                        <a:cubicBezTo>
                          <a:pt x="238" y="487"/>
                          <a:pt x="235" y="489"/>
                          <a:pt x="232" y="489"/>
                        </a:cubicBezTo>
                        <a:lnTo>
                          <a:pt x="209" y="489"/>
                        </a:lnTo>
                        <a:cubicBezTo>
                          <a:pt x="206" y="489"/>
                          <a:pt x="204" y="487"/>
                          <a:pt x="204" y="484"/>
                        </a:cubicBezTo>
                        <a:close/>
                        <a:moveTo>
                          <a:pt x="208" y="505"/>
                        </a:moveTo>
                        <a:lnTo>
                          <a:pt x="208" y="505"/>
                        </a:lnTo>
                        <a:cubicBezTo>
                          <a:pt x="208" y="502"/>
                          <a:pt x="211" y="499"/>
                          <a:pt x="214" y="499"/>
                        </a:cubicBezTo>
                        <a:lnTo>
                          <a:pt x="238" y="499"/>
                        </a:lnTo>
                        <a:cubicBezTo>
                          <a:pt x="241" y="499"/>
                          <a:pt x="243" y="502"/>
                          <a:pt x="243" y="505"/>
                        </a:cubicBezTo>
                        <a:lnTo>
                          <a:pt x="242" y="527"/>
                        </a:lnTo>
                        <a:cubicBezTo>
                          <a:pt x="242" y="530"/>
                          <a:pt x="240" y="533"/>
                          <a:pt x="237" y="533"/>
                        </a:cubicBezTo>
                        <a:lnTo>
                          <a:pt x="212" y="533"/>
                        </a:lnTo>
                        <a:cubicBezTo>
                          <a:pt x="209" y="533"/>
                          <a:pt x="207" y="530"/>
                          <a:pt x="207" y="527"/>
                        </a:cubicBezTo>
                        <a:lnTo>
                          <a:pt x="208" y="505"/>
                        </a:lnTo>
                        <a:close/>
                        <a:moveTo>
                          <a:pt x="248" y="484"/>
                        </a:moveTo>
                        <a:lnTo>
                          <a:pt x="248" y="484"/>
                        </a:lnTo>
                        <a:lnTo>
                          <a:pt x="248" y="461"/>
                        </a:lnTo>
                        <a:cubicBezTo>
                          <a:pt x="249" y="458"/>
                          <a:pt x="251" y="456"/>
                          <a:pt x="254" y="456"/>
                        </a:cubicBezTo>
                        <a:lnTo>
                          <a:pt x="277" y="456"/>
                        </a:lnTo>
                        <a:cubicBezTo>
                          <a:pt x="280" y="456"/>
                          <a:pt x="282" y="458"/>
                          <a:pt x="282" y="461"/>
                        </a:cubicBezTo>
                        <a:lnTo>
                          <a:pt x="282" y="484"/>
                        </a:lnTo>
                        <a:cubicBezTo>
                          <a:pt x="282" y="487"/>
                          <a:pt x="280" y="489"/>
                          <a:pt x="277" y="489"/>
                        </a:cubicBezTo>
                        <a:lnTo>
                          <a:pt x="253" y="489"/>
                        </a:lnTo>
                        <a:cubicBezTo>
                          <a:pt x="250" y="489"/>
                          <a:pt x="248" y="487"/>
                          <a:pt x="248" y="484"/>
                        </a:cubicBezTo>
                        <a:close/>
                        <a:moveTo>
                          <a:pt x="253" y="505"/>
                        </a:moveTo>
                        <a:lnTo>
                          <a:pt x="253" y="505"/>
                        </a:lnTo>
                        <a:cubicBezTo>
                          <a:pt x="253" y="502"/>
                          <a:pt x="255" y="499"/>
                          <a:pt x="258" y="499"/>
                        </a:cubicBezTo>
                        <a:lnTo>
                          <a:pt x="282" y="499"/>
                        </a:lnTo>
                        <a:cubicBezTo>
                          <a:pt x="285" y="499"/>
                          <a:pt x="288" y="502"/>
                          <a:pt x="288" y="505"/>
                        </a:cubicBezTo>
                        <a:lnTo>
                          <a:pt x="287" y="527"/>
                        </a:lnTo>
                        <a:cubicBezTo>
                          <a:pt x="287" y="530"/>
                          <a:pt x="285" y="533"/>
                          <a:pt x="282" y="533"/>
                        </a:cubicBezTo>
                        <a:lnTo>
                          <a:pt x="258" y="533"/>
                        </a:lnTo>
                        <a:cubicBezTo>
                          <a:pt x="255" y="533"/>
                          <a:pt x="252" y="530"/>
                          <a:pt x="252" y="527"/>
                        </a:cubicBezTo>
                        <a:lnTo>
                          <a:pt x="253" y="505"/>
                        </a:lnTo>
                        <a:close/>
                        <a:moveTo>
                          <a:pt x="297" y="489"/>
                        </a:moveTo>
                        <a:lnTo>
                          <a:pt x="297" y="489"/>
                        </a:lnTo>
                        <a:cubicBezTo>
                          <a:pt x="294" y="489"/>
                          <a:pt x="292" y="487"/>
                          <a:pt x="292" y="484"/>
                        </a:cubicBezTo>
                        <a:lnTo>
                          <a:pt x="292" y="461"/>
                        </a:lnTo>
                        <a:cubicBezTo>
                          <a:pt x="292" y="458"/>
                          <a:pt x="294" y="456"/>
                          <a:pt x="297" y="456"/>
                        </a:cubicBezTo>
                        <a:lnTo>
                          <a:pt x="321" y="456"/>
                        </a:lnTo>
                        <a:cubicBezTo>
                          <a:pt x="324" y="456"/>
                          <a:pt x="326" y="458"/>
                          <a:pt x="326" y="461"/>
                        </a:cubicBezTo>
                        <a:lnTo>
                          <a:pt x="326" y="484"/>
                        </a:lnTo>
                        <a:cubicBezTo>
                          <a:pt x="326" y="487"/>
                          <a:pt x="324" y="489"/>
                          <a:pt x="321" y="489"/>
                        </a:cubicBezTo>
                        <a:lnTo>
                          <a:pt x="297" y="489"/>
                        </a:lnTo>
                        <a:close/>
                        <a:moveTo>
                          <a:pt x="297" y="505"/>
                        </a:moveTo>
                        <a:lnTo>
                          <a:pt x="297" y="505"/>
                        </a:lnTo>
                        <a:cubicBezTo>
                          <a:pt x="297" y="502"/>
                          <a:pt x="300" y="499"/>
                          <a:pt x="303" y="499"/>
                        </a:cubicBezTo>
                        <a:lnTo>
                          <a:pt x="327" y="499"/>
                        </a:lnTo>
                        <a:cubicBezTo>
                          <a:pt x="330" y="499"/>
                          <a:pt x="332" y="502"/>
                          <a:pt x="332" y="505"/>
                        </a:cubicBezTo>
                        <a:lnTo>
                          <a:pt x="332" y="527"/>
                        </a:lnTo>
                        <a:cubicBezTo>
                          <a:pt x="332" y="530"/>
                          <a:pt x="330" y="533"/>
                          <a:pt x="327" y="533"/>
                        </a:cubicBezTo>
                        <a:lnTo>
                          <a:pt x="303" y="533"/>
                        </a:lnTo>
                        <a:cubicBezTo>
                          <a:pt x="300" y="533"/>
                          <a:pt x="297" y="530"/>
                          <a:pt x="297" y="527"/>
                        </a:cubicBezTo>
                        <a:lnTo>
                          <a:pt x="297" y="505"/>
                        </a:lnTo>
                        <a:close/>
                        <a:moveTo>
                          <a:pt x="341" y="489"/>
                        </a:moveTo>
                        <a:lnTo>
                          <a:pt x="341" y="489"/>
                        </a:lnTo>
                        <a:cubicBezTo>
                          <a:pt x="338" y="489"/>
                          <a:pt x="336" y="487"/>
                          <a:pt x="336" y="484"/>
                        </a:cubicBezTo>
                        <a:lnTo>
                          <a:pt x="336" y="461"/>
                        </a:lnTo>
                        <a:cubicBezTo>
                          <a:pt x="336" y="458"/>
                          <a:pt x="338" y="456"/>
                          <a:pt x="341" y="456"/>
                        </a:cubicBezTo>
                        <a:lnTo>
                          <a:pt x="364" y="456"/>
                        </a:lnTo>
                        <a:cubicBezTo>
                          <a:pt x="367" y="456"/>
                          <a:pt x="370" y="458"/>
                          <a:pt x="370" y="461"/>
                        </a:cubicBezTo>
                        <a:lnTo>
                          <a:pt x="370" y="484"/>
                        </a:lnTo>
                        <a:cubicBezTo>
                          <a:pt x="370" y="487"/>
                          <a:pt x="368" y="489"/>
                          <a:pt x="365" y="489"/>
                        </a:cubicBezTo>
                        <a:lnTo>
                          <a:pt x="341" y="489"/>
                        </a:lnTo>
                        <a:close/>
                        <a:moveTo>
                          <a:pt x="347" y="499"/>
                        </a:moveTo>
                        <a:lnTo>
                          <a:pt x="347" y="499"/>
                        </a:lnTo>
                        <a:lnTo>
                          <a:pt x="371" y="499"/>
                        </a:lnTo>
                        <a:cubicBezTo>
                          <a:pt x="374" y="499"/>
                          <a:pt x="377" y="502"/>
                          <a:pt x="377" y="505"/>
                        </a:cubicBezTo>
                        <a:lnTo>
                          <a:pt x="377" y="527"/>
                        </a:lnTo>
                        <a:cubicBezTo>
                          <a:pt x="378" y="530"/>
                          <a:pt x="375" y="533"/>
                          <a:pt x="372" y="533"/>
                        </a:cubicBezTo>
                        <a:lnTo>
                          <a:pt x="348" y="533"/>
                        </a:lnTo>
                        <a:cubicBezTo>
                          <a:pt x="345" y="533"/>
                          <a:pt x="342" y="530"/>
                          <a:pt x="342" y="527"/>
                        </a:cubicBezTo>
                        <a:lnTo>
                          <a:pt x="342" y="505"/>
                        </a:lnTo>
                        <a:cubicBezTo>
                          <a:pt x="342" y="502"/>
                          <a:pt x="344" y="499"/>
                          <a:pt x="347" y="499"/>
                        </a:cubicBezTo>
                        <a:close/>
                        <a:moveTo>
                          <a:pt x="386" y="489"/>
                        </a:moveTo>
                        <a:lnTo>
                          <a:pt x="386" y="489"/>
                        </a:lnTo>
                        <a:cubicBezTo>
                          <a:pt x="383" y="489"/>
                          <a:pt x="380" y="487"/>
                          <a:pt x="380" y="484"/>
                        </a:cubicBezTo>
                        <a:lnTo>
                          <a:pt x="379" y="461"/>
                        </a:lnTo>
                        <a:cubicBezTo>
                          <a:pt x="379" y="458"/>
                          <a:pt x="381" y="456"/>
                          <a:pt x="384" y="456"/>
                        </a:cubicBezTo>
                        <a:lnTo>
                          <a:pt x="408" y="456"/>
                        </a:lnTo>
                        <a:cubicBezTo>
                          <a:pt x="411" y="456"/>
                          <a:pt x="413" y="458"/>
                          <a:pt x="413" y="461"/>
                        </a:cubicBezTo>
                        <a:lnTo>
                          <a:pt x="414" y="484"/>
                        </a:lnTo>
                        <a:cubicBezTo>
                          <a:pt x="415" y="487"/>
                          <a:pt x="412" y="489"/>
                          <a:pt x="409" y="489"/>
                        </a:cubicBezTo>
                        <a:lnTo>
                          <a:pt x="386" y="489"/>
                        </a:lnTo>
                        <a:close/>
                        <a:moveTo>
                          <a:pt x="392" y="499"/>
                        </a:moveTo>
                        <a:lnTo>
                          <a:pt x="392" y="499"/>
                        </a:lnTo>
                        <a:lnTo>
                          <a:pt x="416" y="499"/>
                        </a:lnTo>
                        <a:cubicBezTo>
                          <a:pt x="419" y="499"/>
                          <a:pt x="421" y="502"/>
                          <a:pt x="421" y="505"/>
                        </a:cubicBezTo>
                        <a:lnTo>
                          <a:pt x="422" y="527"/>
                        </a:lnTo>
                        <a:cubicBezTo>
                          <a:pt x="423" y="530"/>
                          <a:pt x="420" y="533"/>
                          <a:pt x="417" y="533"/>
                        </a:cubicBezTo>
                        <a:lnTo>
                          <a:pt x="393" y="533"/>
                        </a:lnTo>
                        <a:cubicBezTo>
                          <a:pt x="390" y="533"/>
                          <a:pt x="388" y="530"/>
                          <a:pt x="387" y="527"/>
                        </a:cubicBezTo>
                        <a:lnTo>
                          <a:pt x="387" y="505"/>
                        </a:lnTo>
                        <a:cubicBezTo>
                          <a:pt x="386" y="502"/>
                          <a:pt x="389" y="499"/>
                          <a:pt x="392" y="499"/>
                        </a:cubicBezTo>
                        <a:close/>
                        <a:moveTo>
                          <a:pt x="459" y="484"/>
                        </a:moveTo>
                        <a:lnTo>
                          <a:pt x="459" y="484"/>
                        </a:lnTo>
                        <a:cubicBezTo>
                          <a:pt x="459" y="487"/>
                          <a:pt x="457" y="489"/>
                          <a:pt x="454" y="489"/>
                        </a:cubicBezTo>
                        <a:lnTo>
                          <a:pt x="430" y="489"/>
                        </a:lnTo>
                        <a:cubicBezTo>
                          <a:pt x="427" y="489"/>
                          <a:pt x="424" y="487"/>
                          <a:pt x="424" y="484"/>
                        </a:cubicBezTo>
                        <a:lnTo>
                          <a:pt x="423" y="461"/>
                        </a:lnTo>
                        <a:cubicBezTo>
                          <a:pt x="423" y="458"/>
                          <a:pt x="425" y="456"/>
                          <a:pt x="428" y="456"/>
                        </a:cubicBezTo>
                        <a:lnTo>
                          <a:pt x="451" y="456"/>
                        </a:lnTo>
                        <a:cubicBezTo>
                          <a:pt x="454" y="456"/>
                          <a:pt x="457" y="458"/>
                          <a:pt x="457" y="461"/>
                        </a:cubicBezTo>
                        <a:lnTo>
                          <a:pt x="459" y="484"/>
                        </a:lnTo>
                        <a:close/>
                        <a:moveTo>
                          <a:pt x="84" y="43"/>
                        </a:moveTo>
                        <a:lnTo>
                          <a:pt x="84" y="43"/>
                        </a:lnTo>
                        <a:cubicBezTo>
                          <a:pt x="84" y="41"/>
                          <a:pt x="86" y="39"/>
                          <a:pt x="88" y="39"/>
                        </a:cubicBezTo>
                        <a:lnTo>
                          <a:pt x="530" y="39"/>
                        </a:lnTo>
                        <a:cubicBezTo>
                          <a:pt x="533" y="39"/>
                          <a:pt x="535" y="41"/>
                          <a:pt x="535" y="43"/>
                        </a:cubicBezTo>
                        <a:lnTo>
                          <a:pt x="535" y="358"/>
                        </a:lnTo>
                        <a:cubicBezTo>
                          <a:pt x="535" y="360"/>
                          <a:pt x="533" y="362"/>
                          <a:pt x="530" y="362"/>
                        </a:cubicBezTo>
                        <a:lnTo>
                          <a:pt x="88" y="362"/>
                        </a:lnTo>
                        <a:cubicBezTo>
                          <a:pt x="86" y="362"/>
                          <a:pt x="84" y="360"/>
                          <a:pt x="84" y="358"/>
                        </a:cubicBezTo>
                        <a:lnTo>
                          <a:pt x="84" y="43"/>
                        </a:lnTo>
                        <a:close/>
                        <a:moveTo>
                          <a:pt x="474" y="489"/>
                        </a:moveTo>
                        <a:lnTo>
                          <a:pt x="474" y="489"/>
                        </a:lnTo>
                        <a:cubicBezTo>
                          <a:pt x="471" y="489"/>
                          <a:pt x="469" y="487"/>
                          <a:pt x="468" y="484"/>
                        </a:cubicBezTo>
                        <a:lnTo>
                          <a:pt x="467" y="461"/>
                        </a:lnTo>
                        <a:cubicBezTo>
                          <a:pt x="466" y="458"/>
                          <a:pt x="468" y="456"/>
                          <a:pt x="471" y="456"/>
                        </a:cubicBezTo>
                        <a:lnTo>
                          <a:pt x="495" y="456"/>
                        </a:lnTo>
                        <a:cubicBezTo>
                          <a:pt x="498" y="456"/>
                          <a:pt x="500" y="458"/>
                          <a:pt x="500" y="461"/>
                        </a:cubicBezTo>
                        <a:lnTo>
                          <a:pt x="503" y="484"/>
                        </a:lnTo>
                        <a:cubicBezTo>
                          <a:pt x="503" y="487"/>
                          <a:pt x="501" y="489"/>
                          <a:pt x="498" y="489"/>
                        </a:cubicBezTo>
                        <a:lnTo>
                          <a:pt x="474" y="489"/>
                        </a:lnTo>
                        <a:close/>
                        <a:moveTo>
                          <a:pt x="481" y="499"/>
                        </a:moveTo>
                        <a:lnTo>
                          <a:pt x="481" y="499"/>
                        </a:lnTo>
                        <a:lnTo>
                          <a:pt x="505" y="499"/>
                        </a:lnTo>
                        <a:cubicBezTo>
                          <a:pt x="507" y="499"/>
                          <a:pt x="510" y="502"/>
                          <a:pt x="510" y="505"/>
                        </a:cubicBezTo>
                        <a:lnTo>
                          <a:pt x="513" y="527"/>
                        </a:lnTo>
                        <a:cubicBezTo>
                          <a:pt x="513" y="530"/>
                          <a:pt x="511" y="533"/>
                          <a:pt x="508" y="533"/>
                        </a:cubicBezTo>
                        <a:lnTo>
                          <a:pt x="483" y="533"/>
                        </a:lnTo>
                        <a:cubicBezTo>
                          <a:pt x="480" y="533"/>
                          <a:pt x="478" y="530"/>
                          <a:pt x="478" y="527"/>
                        </a:cubicBezTo>
                        <a:lnTo>
                          <a:pt x="476" y="505"/>
                        </a:lnTo>
                        <a:cubicBezTo>
                          <a:pt x="475" y="502"/>
                          <a:pt x="478" y="499"/>
                          <a:pt x="481" y="499"/>
                        </a:cubicBezTo>
                        <a:close/>
                        <a:moveTo>
                          <a:pt x="546" y="461"/>
                        </a:moveTo>
                        <a:lnTo>
                          <a:pt x="546" y="461"/>
                        </a:lnTo>
                        <a:lnTo>
                          <a:pt x="548" y="484"/>
                        </a:lnTo>
                        <a:cubicBezTo>
                          <a:pt x="549" y="487"/>
                          <a:pt x="547" y="489"/>
                          <a:pt x="544" y="489"/>
                        </a:cubicBezTo>
                        <a:lnTo>
                          <a:pt x="520" y="489"/>
                        </a:lnTo>
                        <a:cubicBezTo>
                          <a:pt x="517" y="489"/>
                          <a:pt x="514" y="487"/>
                          <a:pt x="514" y="484"/>
                        </a:cubicBezTo>
                        <a:lnTo>
                          <a:pt x="512" y="461"/>
                        </a:lnTo>
                        <a:cubicBezTo>
                          <a:pt x="512" y="458"/>
                          <a:pt x="514" y="456"/>
                          <a:pt x="516" y="456"/>
                        </a:cubicBezTo>
                        <a:lnTo>
                          <a:pt x="540" y="456"/>
                        </a:lnTo>
                        <a:cubicBezTo>
                          <a:pt x="543" y="456"/>
                          <a:pt x="545" y="458"/>
                          <a:pt x="546" y="461"/>
                        </a:cubicBezTo>
                        <a:close/>
                        <a:moveTo>
                          <a:pt x="551" y="505"/>
                        </a:moveTo>
                        <a:lnTo>
                          <a:pt x="551" y="505"/>
                        </a:lnTo>
                        <a:lnTo>
                          <a:pt x="554" y="527"/>
                        </a:lnTo>
                        <a:cubicBezTo>
                          <a:pt x="554" y="530"/>
                          <a:pt x="552" y="533"/>
                          <a:pt x="549" y="533"/>
                        </a:cubicBezTo>
                        <a:lnTo>
                          <a:pt x="528" y="533"/>
                        </a:lnTo>
                        <a:cubicBezTo>
                          <a:pt x="525" y="533"/>
                          <a:pt x="522" y="530"/>
                          <a:pt x="522" y="527"/>
                        </a:cubicBezTo>
                        <a:lnTo>
                          <a:pt x="520" y="505"/>
                        </a:lnTo>
                        <a:cubicBezTo>
                          <a:pt x="520" y="502"/>
                          <a:pt x="522" y="499"/>
                          <a:pt x="525" y="499"/>
                        </a:cubicBezTo>
                        <a:lnTo>
                          <a:pt x="545" y="499"/>
                        </a:lnTo>
                        <a:cubicBezTo>
                          <a:pt x="548" y="499"/>
                          <a:pt x="551" y="502"/>
                          <a:pt x="551" y="505"/>
                        </a:cubicBezTo>
                        <a:close/>
                        <a:moveTo>
                          <a:pt x="623" y="625"/>
                        </a:moveTo>
                        <a:lnTo>
                          <a:pt x="623" y="625"/>
                        </a:lnTo>
                        <a:lnTo>
                          <a:pt x="584" y="402"/>
                        </a:lnTo>
                        <a:lnTo>
                          <a:pt x="584" y="402"/>
                        </a:lnTo>
                        <a:lnTo>
                          <a:pt x="584" y="33"/>
                        </a:lnTo>
                        <a:cubicBezTo>
                          <a:pt x="584" y="14"/>
                          <a:pt x="569" y="0"/>
                          <a:pt x="551" y="0"/>
                        </a:cubicBezTo>
                        <a:lnTo>
                          <a:pt x="70" y="0"/>
                        </a:lnTo>
                        <a:cubicBezTo>
                          <a:pt x="52" y="0"/>
                          <a:pt x="37" y="14"/>
                          <a:pt x="37" y="33"/>
                        </a:cubicBezTo>
                        <a:lnTo>
                          <a:pt x="37" y="402"/>
                        </a:lnTo>
                        <a:lnTo>
                          <a:pt x="37" y="402"/>
                        </a:lnTo>
                        <a:lnTo>
                          <a:pt x="2" y="625"/>
                        </a:lnTo>
                        <a:cubicBezTo>
                          <a:pt x="0" y="643"/>
                          <a:pt x="13" y="658"/>
                          <a:pt x="34" y="658"/>
                        </a:cubicBezTo>
                        <a:lnTo>
                          <a:pt x="592" y="658"/>
                        </a:lnTo>
                        <a:cubicBezTo>
                          <a:pt x="612" y="658"/>
                          <a:pt x="626" y="643"/>
                          <a:pt x="623" y="625"/>
                        </a:cubicBezTo>
                        <a:close/>
                      </a:path>
                    </a:pathLst>
                  </a:custGeom>
                  <a:solidFill>
                    <a:srgbClr val="133A6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000" dirty="0">
                      <a:solidFill>
                        <a:srgbClr val="F5A34F"/>
                      </a:solidFill>
                    </a:endParaRPr>
                  </a:p>
                </p:txBody>
              </p:sp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6363147" y="2899592"/>
                    <a:ext cx="3134169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>
                        <a:solidFill>
                          <a:srgbClr val="133A64"/>
                        </a:solidFill>
                        <a:latin typeface="+mj-lt"/>
                      </a:rPr>
                      <a:t>www.nestcc.org</a:t>
                    </a:r>
                  </a:p>
                </p:txBody>
              </p:sp>
            </p:grpSp>
            <p:grpSp>
              <p:nvGrpSpPr>
                <p:cNvPr id="8" name="Group 7"/>
                <p:cNvGrpSpPr/>
                <p:nvPr/>
              </p:nvGrpSpPr>
              <p:grpSpPr>
                <a:xfrm>
                  <a:off x="5950297" y="3449530"/>
                  <a:ext cx="3547019" cy="523220"/>
                  <a:chOff x="5950297" y="3449530"/>
                  <a:chExt cx="3547019" cy="523220"/>
                </a:xfrm>
              </p:grpSpPr>
              <p:sp>
                <p:nvSpPr>
                  <p:cNvPr id="12" name="Freeform 183"/>
                  <p:cNvSpPr>
                    <a:spLocks noChangeAspect="1"/>
                  </p:cNvSpPr>
                  <p:nvPr/>
                </p:nvSpPr>
                <p:spPr bwMode="auto">
                  <a:xfrm>
                    <a:off x="5950297" y="3528729"/>
                    <a:ext cx="449702" cy="364823"/>
                  </a:xfrm>
                  <a:custGeom>
                    <a:avLst/>
                    <a:gdLst>
                      <a:gd name="T0" fmla="*/ 142 w 142"/>
                      <a:gd name="T1" fmla="*/ 13 h 115"/>
                      <a:gd name="T2" fmla="*/ 125 w 142"/>
                      <a:gd name="T3" fmla="*/ 18 h 115"/>
                      <a:gd name="T4" fmla="*/ 138 w 142"/>
                      <a:gd name="T5" fmla="*/ 2 h 115"/>
                      <a:gd name="T6" fmla="*/ 120 w 142"/>
                      <a:gd name="T7" fmla="*/ 9 h 115"/>
                      <a:gd name="T8" fmla="*/ 98 w 142"/>
                      <a:gd name="T9" fmla="*/ 0 h 115"/>
                      <a:gd name="T10" fmla="*/ 69 w 142"/>
                      <a:gd name="T11" fmla="*/ 29 h 115"/>
                      <a:gd name="T12" fmla="*/ 70 w 142"/>
                      <a:gd name="T13" fmla="*/ 36 h 115"/>
                      <a:gd name="T14" fmla="*/ 10 w 142"/>
                      <a:gd name="T15" fmla="*/ 5 h 115"/>
                      <a:gd name="T16" fmla="*/ 6 w 142"/>
                      <a:gd name="T17" fmla="*/ 20 h 115"/>
                      <a:gd name="T18" fmla="*/ 19 w 142"/>
                      <a:gd name="T19" fmla="*/ 44 h 115"/>
                      <a:gd name="T20" fmla="*/ 5 w 142"/>
                      <a:gd name="T21" fmla="*/ 40 h 115"/>
                      <a:gd name="T22" fmla="*/ 5 w 142"/>
                      <a:gd name="T23" fmla="*/ 41 h 115"/>
                      <a:gd name="T24" fmla="*/ 29 w 142"/>
                      <a:gd name="T25" fmla="*/ 69 h 115"/>
                      <a:gd name="T26" fmla="*/ 21 w 142"/>
                      <a:gd name="T27" fmla="*/ 70 h 115"/>
                      <a:gd name="T28" fmla="*/ 16 w 142"/>
                      <a:gd name="T29" fmla="*/ 70 h 115"/>
                      <a:gd name="T30" fmla="*/ 43 w 142"/>
                      <a:gd name="T31" fmla="*/ 90 h 115"/>
                      <a:gd name="T32" fmla="*/ 7 w 142"/>
                      <a:gd name="T33" fmla="*/ 103 h 115"/>
                      <a:gd name="T34" fmla="*/ 0 w 142"/>
                      <a:gd name="T35" fmla="*/ 102 h 115"/>
                      <a:gd name="T36" fmla="*/ 44 w 142"/>
                      <a:gd name="T37" fmla="*/ 115 h 115"/>
                      <a:gd name="T38" fmla="*/ 128 w 142"/>
                      <a:gd name="T39" fmla="*/ 32 h 115"/>
                      <a:gd name="T40" fmla="*/ 127 w 142"/>
                      <a:gd name="T41" fmla="*/ 28 h 115"/>
                      <a:gd name="T42" fmla="*/ 142 w 142"/>
                      <a:gd name="T43" fmla="*/ 13 h 1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142" h="115">
                        <a:moveTo>
                          <a:pt x="142" y="13"/>
                        </a:moveTo>
                        <a:cubicBezTo>
                          <a:pt x="137" y="16"/>
                          <a:pt x="131" y="17"/>
                          <a:pt x="125" y="18"/>
                        </a:cubicBezTo>
                        <a:cubicBezTo>
                          <a:pt x="131" y="14"/>
                          <a:pt x="136" y="9"/>
                          <a:pt x="138" y="2"/>
                        </a:cubicBezTo>
                        <a:cubicBezTo>
                          <a:pt x="132" y="5"/>
                          <a:pt x="126" y="8"/>
                          <a:pt x="120" y="9"/>
                        </a:cubicBezTo>
                        <a:cubicBezTo>
                          <a:pt x="114" y="3"/>
                          <a:pt x="107" y="0"/>
                          <a:pt x="98" y="0"/>
                        </a:cubicBezTo>
                        <a:cubicBezTo>
                          <a:pt x="82" y="0"/>
                          <a:pt x="69" y="13"/>
                          <a:pt x="69" y="29"/>
                        </a:cubicBezTo>
                        <a:cubicBezTo>
                          <a:pt x="69" y="31"/>
                          <a:pt x="69" y="33"/>
                          <a:pt x="70" y="36"/>
                        </a:cubicBezTo>
                        <a:cubicBezTo>
                          <a:pt x="46" y="34"/>
                          <a:pt x="24" y="23"/>
                          <a:pt x="10" y="5"/>
                        </a:cubicBezTo>
                        <a:cubicBezTo>
                          <a:pt x="7" y="9"/>
                          <a:pt x="6" y="14"/>
                          <a:pt x="6" y="20"/>
                        </a:cubicBezTo>
                        <a:cubicBezTo>
                          <a:pt x="6" y="30"/>
                          <a:pt x="11" y="39"/>
                          <a:pt x="19" y="44"/>
                        </a:cubicBezTo>
                        <a:cubicBezTo>
                          <a:pt x="14" y="44"/>
                          <a:pt x="9" y="43"/>
                          <a:pt x="5" y="40"/>
                        </a:cubicBezTo>
                        <a:cubicBezTo>
                          <a:pt x="5" y="40"/>
                          <a:pt x="5" y="41"/>
                          <a:pt x="5" y="41"/>
                        </a:cubicBezTo>
                        <a:cubicBezTo>
                          <a:pt x="5" y="55"/>
                          <a:pt x="15" y="67"/>
                          <a:pt x="29" y="69"/>
                        </a:cubicBezTo>
                        <a:cubicBezTo>
                          <a:pt x="26" y="70"/>
                          <a:pt x="24" y="70"/>
                          <a:pt x="21" y="70"/>
                        </a:cubicBezTo>
                        <a:cubicBezTo>
                          <a:pt x="19" y="70"/>
                          <a:pt x="17" y="70"/>
                          <a:pt x="16" y="70"/>
                        </a:cubicBezTo>
                        <a:cubicBezTo>
                          <a:pt x="19" y="81"/>
                          <a:pt x="30" y="90"/>
                          <a:pt x="43" y="90"/>
                        </a:cubicBezTo>
                        <a:cubicBezTo>
                          <a:pt x="33" y="98"/>
                          <a:pt x="20" y="103"/>
                          <a:pt x="7" y="103"/>
                        </a:cubicBezTo>
                        <a:cubicBezTo>
                          <a:pt x="4" y="103"/>
                          <a:pt x="2" y="103"/>
                          <a:pt x="0" y="102"/>
                        </a:cubicBezTo>
                        <a:cubicBezTo>
                          <a:pt x="13" y="111"/>
                          <a:pt x="28" y="115"/>
                          <a:pt x="44" y="115"/>
                        </a:cubicBezTo>
                        <a:cubicBezTo>
                          <a:pt x="98" y="115"/>
                          <a:pt x="128" y="71"/>
                          <a:pt x="128" y="32"/>
                        </a:cubicBezTo>
                        <a:cubicBezTo>
                          <a:pt x="128" y="31"/>
                          <a:pt x="128" y="30"/>
                          <a:pt x="127" y="28"/>
                        </a:cubicBezTo>
                        <a:cubicBezTo>
                          <a:pt x="133" y="24"/>
                          <a:pt x="138" y="19"/>
                          <a:pt x="142" y="13"/>
                        </a:cubicBezTo>
                        <a:close/>
                      </a:path>
                    </a:pathLst>
                  </a:custGeom>
                  <a:solidFill>
                    <a:srgbClr val="133A64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000" dirty="0">
                      <a:solidFill>
                        <a:srgbClr val="F5A34F"/>
                      </a:solidFill>
                    </a:endParaRPr>
                  </a:p>
                </p:txBody>
              </p:sp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6363147" y="3449530"/>
                    <a:ext cx="3134169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>
                        <a:solidFill>
                          <a:srgbClr val="133A64"/>
                        </a:solidFill>
                        <a:latin typeface="+mj-lt"/>
                      </a:rPr>
                      <a:t>@NESTccMedTech</a:t>
                    </a:r>
                  </a:p>
                </p:txBody>
              </p:sp>
            </p:grpSp>
            <p:sp>
              <p:nvSpPr>
                <p:cNvPr id="10" name="TextBox 9"/>
                <p:cNvSpPr txBox="1"/>
                <p:nvPr/>
              </p:nvSpPr>
              <p:spPr>
                <a:xfrm>
                  <a:off x="6363147" y="4056963"/>
                  <a:ext cx="3134169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>
                      <a:solidFill>
                        <a:srgbClr val="133A64"/>
                      </a:solidFill>
                      <a:latin typeface="+mj-lt"/>
                    </a:rPr>
                    <a:t>nestcc@mdic.org</a:t>
                  </a:r>
                </a:p>
              </p:txBody>
            </p:sp>
          </p:grpSp>
          <p:sp>
            <p:nvSpPr>
              <p:cNvPr id="6" name="Rectangle 5"/>
              <p:cNvSpPr/>
              <p:nvPr/>
            </p:nvSpPr>
            <p:spPr>
              <a:xfrm>
                <a:off x="5717171" y="2645228"/>
                <a:ext cx="69669" cy="176767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3" name="Group 22"/>
            <p:cNvGrpSpPr>
              <a:grpSpLocks noChangeAspect="1"/>
            </p:cNvGrpSpPr>
            <p:nvPr userDrawn="1"/>
          </p:nvGrpSpPr>
          <p:grpSpPr>
            <a:xfrm>
              <a:off x="6354988" y="4059161"/>
              <a:ext cx="353906" cy="231193"/>
              <a:chOff x="4140812" y="3166374"/>
              <a:chExt cx="431188" cy="281676"/>
            </a:xfrm>
            <a:solidFill>
              <a:schemeClr val="accent1"/>
            </a:solidFill>
          </p:grpSpPr>
          <p:sp>
            <p:nvSpPr>
              <p:cNvPr id="24" name="Freeform 49"/>
              <p:cNvSpPr>
                <a:spLocks noChangeAspect="1"/>
              </p:cNvSpPr>
              <p:nvPr/>
            </p:nvSpPr>
            <p:spPr bwMode="auto">
              <a:xfrm>
                <a:off x="4163036" y="3166374"/>
                <a:ext cx="389335" cy="158354"/>
              </a:xfrm>
              <a:custGeom>
                <a:avLst/>
                <a:gdLst>
                  <a:gd name="T0" fmla="*/ 0 w 155"/>
                  <a:gd name="T1" fmla="*/ 3 h 63"/>
                  <a:gd name="T2" fmla="*/ 32 w 155"/>
                  <a:gd name="T3" fmla="*/ 29 h 63"/>
                  <a:gd name="T4" fmla="*/ 81 w 155"/>
                  <a:gd name="T5" fmla="*/ 63 h 63"/>
                  <a:gd name="T6" fmla="*/ 123 w 155"/>
                  <a:gd name="T7" fmla="*/ 30 h 63"/>
                  <a:gd name="T8" fmla="*/ 155 w 155"/>
                  <a:gd name="T9" fmla="*/ 2 h 63"/>
                  <a:gd name="T10" fmla="*/ 146 w 155"/>
                  <a:gd name="T11" fmla="*/ 0 h 63"/>
                  <a:gd name="T12" fmla="*/ 9 w 155"/>
                  <a:gd name="T13" fmla="*/ 0 h 63"/>
                  <a:gd name="T14" fmla="*/ 0 w 155"/>
                  <a:gd name="T15" fmla="*/ 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5" h="63">
                    <a:moveTo>
                      <a:pt x="0" y="3"/>
                    </a:moveTo>
                    <a:cubicBezTo>
                      <a:pt x="0" y="3"/>
                      <a:pt x="14" y="16"/>
                      <a:pt x="32" y="29"/>
                    </a:cubicBezTo>
                    <a:cubicBezTo>
                      <a:pt x="56" y="47"/>
                      <a:pt x="79" y="63"/>
                      <a:pt x="81" y="63"/>
                    </a:cubicBezTo>
                    <a:cubicBezTo>
                      <a:pt x="84" y="63"/>
                      <a:pt x="93" y="55"/>
                      <a:pt x="123" y="30"/>
                    </a:cubicBezTo>
                    <a:cubicBezTo>
                      <a:pt x="139" y="17"/>
                      <a:pt x="155" y="2"/>
                      <a:pt x="155" y="2"/>
                    </a:cubicBezTo>
                    <a:cubicBezTo>
                      <a:pt x="155" y="2"/>
                      <a:pt x="152" y="0"/>
                      <a:pt x="146" y="0"/>
                    </a:cubicBezTo>
                    <a:cubicBezTo>
                      <a:pt x="146" y="0"/>
                      <a:pt x="16" y="0"/>
                      <a:pt x="9" y="0"/>
                    </a:cubicBezTo>
                    <a:cubicBezTo>
                      <a:pt x="5" y="0"/>
                      <a:pt x="1" y="1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264653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" name="Freeform 50"/>
              <p:cNvSpPr>
                <a:spLocks noChangeAspect="1"/>
              </p:cNvSpPr>
              <p:nvPr/>
            </p:nvSpPr>
            <p:spPr bwMode="auto">
              <a:xfrm>
                <a:off x="4140812" y="3193362"/>
                <a:ext cx="172641" cy="246460"/>
              </a:xfrm>
              <a:custGeom>
                <a:avLst/>
                <a:gdLst>
                  <a:gd name="T0" fmla="*/ 0 w 69"/>
                  <a:gd name="T1" fmla="*/ 13 h 98"/>
                  <a:gd name="T2" fmla="*/ 2 w 69"/>
                  <a:gd name="T3" fmla="*/ 0 h 98"/>
                  <a:gd name="T4" fmla="*/ 69 w 69"/>
                  <a:gd name="T5" fmla="*/ 52 h 98"/>
                  <a:gd name="T6" fmla="*/ 9 w 69"/>
                  <a:gd name="T7" fmla="*/ 98 h 98"/>
                  <a:gd name="T8" fmla="*/ 0 w 69"/>
                  <a:gd name="T9" fmla="*/ 79 h 98"/>
                  <a:gd name="T10" fmla="*/ 0 w 69"/>
                  <a:gd name="T11" fmla="*/ 13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9" h="98">
                    <a:moveTo>
                      <a:pt x="0" y="13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69" y="52"/>
                      <a:pt x="69" y="52"/>
                      <a:pt x="69" y="52"/>
                    </a:cubicBezTo>
                    <a:cubicBezTo>
                      <a:pt x="9" y="98"/>
                      <a:pt x="9" y="98"/>
                      <a:pt x="9" y="98"/>
                    </a:cubicBezTo>
                    <a:cubicBezTo>
                      <a:pt x="9" y="98"/>
                      <a:pt x="0" y="97"/>
                      <a:pt x="0" y="79"/>
                    </a:cubicBezTo>
                    <a:cubicBezTo>
                      <a:pt x="0" y="75"/>
                      <a:pt x="0" y="35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264653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" name="Freeform 51"/>
              <p:cNvSpPr>
                <a:spLocks noChangeAspect="1"/>
              </p:cNvSpPr>
              <p:nvPr/>
            </p:nvSpPr>
            <p:spPr bwMode="auto">
              <a:xfrm>
                <a:off x="4411265" y="3190187"/>
                <a:ext cx="160735" cy="239316"/>
              </a:xfrm>
              <a:custGeom>
                <a:avLst/>
                <a:gdLst>
                  <a:gd name="T0" fmla="*/ 0 w 64"/>
                  <a:gd name="T1" fmla="*/ 53 h 95"/>
                  <a:gd name="T2" fmla="*/ 61 w 64"/>
                  <a:gd name="T3" fmla="*/ 0 h 95"/>
                  <a:gd name="T4" fmla="*/ 64 w 64"/>
                  <a:gd name="T5" fmla="*/ 10 h 95"/>
                  <a:gd name="T6" fmla="*/ 64 w 64"/>
                  <a:gd name="T7" fmla="*/ 82 h 95"/>
                  <a:gd name="T8" fmla="*/ 63 w 64"/>
                  <a:gd name="T9" fmla="*/ 95 h 95"/>
                  <a:gd name="T10" fmla="*/ 0 w 64"/>
                  <a:gd name="T11" fmla="*/ 53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4" h="95">
                    <a:moveTo>
                      <a:pt x="0" y="53"/>
                    </a:moveTo>
                    <a:cubicBezTo>
                      <a:pt x="61" y="0"/>
                      <a:pt x="61" y="0"/>
                      <a:pt x="61" y="0"/>
                    </a:cubicBezTo>
                    <a:cubicBezTo>
                      <a:pt x="61" y="0"/>
                      <a:pt x="64" y="3"/>
                      <a:pt x="64" y="10"/>
                    </a:cubicBezTo>
                    <a:cubicBezTo>
                      <a:pt x="64" y="82"/>
                      <a:pt x="64" y="82"/>
                      <a:pt x="64" y="82"/>
                    </a:cubicBezTo>
                    <a:cubicBezTo>
                      <a:pt x="64" y="82"/>
                      <a:pt x="64" y="93"/>
                      <a:pt x="63" y="95"/>
                    </a:cubicBezTo>
                    <a:lnTo>
                      <a:pt x="0" y="5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264653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" name="Freeform 52"/>
              <p:cNvSpPr>
                <a:spLocks noChangeAspect="1"/>
              </p:cNvSpPr>
              <p:nvPr/>
            </p:nvSpPr>
            <p:spPr bwMode="auto">
              <a:xfrm>
                <a:off x="4191088" y="3337321"/>
                <a:ext cx="360760" cy="110729"/>
              </a:xfrm>
              <a:custGeom>
                <a:avLst/>
                <a:gdLst>
                  <a:gd name="T0" fmla="*/ 58 w 144"/>
                  <a:gd name="T1" fmla="*/ 0 h 44"/>
                  <a:gd name="T2" fmla="*/ 70 w 144"/>
                  <a:gd name="T3" fmla="*/ 7 h 44"/>
                  <a:gd name="T4" fmla="*/ 81 w 144"/>
                  <a:gd name="T5" fmla="*/ 1 h 44"/>
                  <a:gd name="T6" fmla="*/ 144 w 144"/>
                  <a:gd name="T7" fmla="*/ 43 h 44"/>
                  <a:gd name="T8" fmla="*/ 139 w 144"/>
                  <a:gd name="T9" fmla="*/ 44 h 44"/>
                  <a:gd name="T10" fmla="*/ 0 w 144"/>
                  <a:gd name="T11" fmla="*/ 44 h 44"/>
                  <a:gd name="T12" fmla="*/ 58 w 144"/>
                  <a:gd name="T13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44">
                    <a:moveTo>
                      <a:pt x="58" y="0"/>
                    </a:moveTo>
                    <a:cubicBezTo>
                      <a:pt x="60" y="2"/>
                      <a:pt x="66" y="7"/>
                      <a:pt x="70" y="7"/>
                    </a:cubicBezTo>
                    <a:cubicBezTo>
                      <a:pt x="74" y="7"/>
                      <a:pt x="81" y="1"/>
                      <a:pt x="81" y="1"/>
                    </a:cubicBezTo>
                    <a:cubicBezTo>
                      <a:pt x="144" y="43"/>
                      <a:pt x="144" y="43"/>
                      <a:pt x="144" y="43"/>
                    </a:cubicBezTo>
                    <a:cubicBezTo>
                      <a:pt x="144" y="43"/>
                      <a:pt x="142" y="44"/>
                      <a:pt x="139" y="44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0" y="44"/>
                      <a:pt x="56" y="2"/>
                      <a:pt x="5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264653"/>
                  </a:solidFill>
                  <a:effectLst/>
                  <a:uLnTx/>
                  <a:uFillTx/>
                </a:endParaRPr>
              </a:p>
            </p:txBody>
          </p:sp>
        </p:grpSp>
      </p:grpSp>
      <p:pic>
        <p:nvPicPr>
          <p:cNvPr id="20" name="Picture 19">
            <a:extLst>
              <a:ext uri="{FF2B5EF4-FFF2-40B4-BE49-F238E27FC236}">
                <a16:creationId xmlns:a16="http://schemas.microsoft.com/office/drawing/2014/main" id="{6FB59CED-9D3B-499E-9386-41C9B54E9C1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941" y="2241898"/>
            <a:ext cx="2881120" cy="2374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41739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orient="horz" pos="264">
          <p15:clr>
            <a:srgbClr val="FBAE40"/>
          </p15:clr>
        </p15:guide>
        <p15:guide id="2" pos="264">
          <p15:clr>
            <a:srgbClr val="FBAE40"/>
          </p15:clr>
        </p15:guide>
        <p15:guide id="3" orient="horz" pos="4056">
          <p15:clr>
            <a:srgbClr val="FBAE40"/>
          </p15:clr>
        </p15:guide>
        <p15:guide id="4" pos="741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9171214" y="6404064"/>
            <a:ext cx="22631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Version 5 </a:t>
            </a:r>
          </a:p>
        </p:txBody>
      </p:sp>
    </p:spTree>
    <p:extLst>
      <p:ext uri="{BB962C8B-B14F-4D97-AF65-F5344CB8AC3E}">
        <p14:creationId xmlns:p14="http://schemas.microsoft.com/office/powerpoint/2010/main" val="2575709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5" r:id="rId5"/>
    <p:sldLayoutId id="2147483656" r:id="rId6"/>
    <p:sldLayoutId id="2147483657" r:id="rId7"/>
    <p:sldLayoutId id="2147483658" r:id="rId8"/>
    <p:sldLayoutId id="2147483661" r:id="rId9"/>
    <p:sldLayoutId id="2147483659" r:id="rId10"/>
    <p:sldLayoutId id="2147483660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64" userDrawn="1">
          <p15:clr>
            <a:srgbClr val="F26B43"/>
          </p15:clr>
        </p15:guide>
        <p15:guide id="2" pos="7416" userDrawn="1">
          <p15:clr>
            <a:srgbClr val="F26B43"/>
          </p15:clr>
        </p15:guide>
        <p15:guide id="3" orient="horz" pos="264" userDrawn="1">
          <p15:clr>
            <a:srgbClr val="F26B43"/>
          </p15:clr>
        </p15:guide>
        <p15:guide id="4" orient="horz" pos="40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395070-0742-4750-A0A0-7FDE6DCBED7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95399" y="4418239"/>
            <a:ext cx="6459416" cy="664797"/>
          </a:xfrm>
        </p:spPr>
        <p:txBody>
          <a:bodyPr/>
          <a:lstStyle/>
          <a:p>
            <a:r>
              <a:rPr lang="en-US" dirty="0"/>
              <a:t>Strategic &amp; Operational Planning: 2017 - 2022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5ADFC36-5B4D-47FF-BA32-67BD8262A25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September 2018 | Version 5</a:t>
            </a:r>
          </a:p>
        </p:txBody>
      </p:sp>
    </p:spTree>
    <p:extLst>
      <p:ext uri="{BB962C8B-B14F-4D97-AF65-F5344CB8AC3E}">
        <p14:creationId xmlns:p14="http://schemas.microsoft.com/office/powerpoint/2010/main" val="2690785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Freeform 63"/>
          <p:cNvSpPr/>
          <p:nvPr/>
        </p:nvSpPr>
        <p:spPr>
          <a:xfrm>
            <a:off x="8180962" y="3162200"/>
            <a:ext cx="1748404" cy="3124300"/>
          </a:xfrm>
          <a:custGeom>
            <a:avLst/>
            <a:gdLst>
              <a:gd name="connsiteX0" fmla="*/ 1748404 w 1748404"/>
              <a:gd name="connsiteY0" fmla="*/ 0 h 3124300"/>
              <a:gd name="connsiteX1" fmla="*/ 1748404 w 1748404"/>
              <a:gd name="connsiteY1" fmla="*/ 1766585 h 3124300"/>
              <a:gd name="connsiteX2" fmla="*/ 1748404 w 1748404"/>
              <a:gd name="connsiteY2" fmla="*/ 2065117 h 3124300"/>
              <a:gd name="connsiteX3" fmla="*/ 1748404 w 1748404"/>
              <a:gd name="connsiteY3" fmla="*/ 2161543 h 3124300"/>
              <a:gd name="connsiteX4" fmla="*/ 1748404 w 1748404"/>
              <a:gd name="connsiteY4" fmla="*/ 2500742 h 3124300"/>
              <a:gd name="connsiteX5" fmla="*/ 1748404 w 1748404"/>
              <a:gd name="connsiteY5" fmla="*/ 3124300 h 3124300"/>
              <a:gd name="connsiteX6" fmla="*/ 1900 w 1748404"/>
              <a:gd name="connsiteY6" fmla="*/ 3124300 h 3124300"/>
              <a:gd name="connsiteX7" fmla="*/ 1900 w 1748404"/>
              <a:gd name="connsiteY7" fmla="*/ 2500742 h 3124300"/>
              <a:gd name="connsiteX8" fmla="*/ 0 w 1748404"/>
              <a:gd name="connsiteY8" fmla="*/ 2500742 h 3124300"/>
              <a:gd name="connsiteX9" fmla="*/ 0 w 1748404"/>
              <a:gd name="connsiteY9" fmla="*/ 2065117 h 3124300"/>
              <a:gd name="connsiteX10" fmla="*/ 0 w 1748404"/>
              <a:gd name="connsiteY10" fmla="*/ 1766585 h 3124300"/>
              <a:gd name="connsiteX11" fmla="*/ 0 w 1748404"/>
              <a:gd name="connsiteY11" fmla="*/ 413024 h 312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48404" h="3124300">
                <a:moveTo>
                  <a:pt x="1748404" y="0"/>
                </a:moveTo>
                <a:lnTo>
                  <a:pt x="1748404" y="1766585"/>
                </a:lnTo>
                <a:lnTo>
                  <a:pt x="1748404" y="2065117"/>
                </a:lnTo>
                <a:lnTo>
                  <a:pt x="1748404" y="2161543"/>
                </a:lnTo>
                <a:lnTo>
                  <a:pt x="1748404" y="2500742"/>
                </a:lnTo>
                <a:lnTo>
                  <a:pt x="1748404" y="3124300"/>
                </a:lnTo>
                <a:lnTo>
                  <a:pt x="1900" y="3124300"/>
                </a:lnTo>
                <a:lnTo>
                  <a:pt x="1900" y="2500742"/>
                </a:lnTo>
                <a:lnTo>
                  <a:pt x="0" y="2500742"/>
                </a:lnTo>
                <a:lnTo>
                  <a:pt x="0" y="2065117"/>
                </a:lnTo>
                <a:lnTo>
                  <a:pt x="0" y="1766585"/>
                </a:lnTo>
                <a:lnTo>
                  <a:pt x="0" y="41302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Freeform 64"/>
          <p:cNvSpPr/>
          <p:nvPr/>
        </p:nvSpPr>
        <p:spPr>
          <a:xfrm>
            <a:off x="6331267" y="3597825"/>
            <a:ext cx="1748404" cy="2688674"/>
          </a:xfrm>
          <a:custGeom>
            <a:avLst/>
            <a:gdLst>
              <a:gd name="connsiteX0" fmla="*/ 1748404 w 1748404"/>
              <a:gd name="connsiteY0" fmla="*/ 0 h 2688674"/>
              <a:gd name="connsiteX1" fmla="*/ 1748404 w 1748404"/>
              <a:gd name="connsiteY1" fmla="*/ 1725917 h 2688674"/>
              <a:gd name="connsiteX2" fmla="*/ 1748404 w 1748404"/>
              <a:gd name="connsiteY2" fmla="*/ 2065117 h 2688674"/>
              <a:gd name="connsiteX3" fmla="*/ 1748404 w 1748404"/>
              <a:gd name="connsiteY3" fmla="*/ 2688674 h 2688674"/>
              <a:gd name="connsiteX4" fmla="*/ 1900 w 1748404"/>
              <a:gd name="connsiteY4" fmla="*/ 2688674 h 2688674"/>
              <a:gd name="connsiteX5" fmla="*/ 1900 w 1748404"/>
              <a:gd name="connsiteY5" fmla="*/ 2065117 h 2688674"/>
              <a:gd name="connsiteX6" fmla="*/ 0 w 1748404"/>
              <a:gd name="connsiteY6" fmla="*/ 2065117 h 2688674"/>
              <a:gd name="connsiteX7" fmla="*/ 0 w 1748404"/>
              <a:gd name="connsiteY7" fmla="*/ 413023 h 2688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8404" h="2688674">
                <a:moveTo>
                  <a:pt x="1748404" y="0"/>
                </a:moveTo>
                <a:lnTo>
                  <a:pt x="1748404" y="1725917"/>
                </a:lnTo>
                <a:lnTo>
                  <a:pt x="1748404" y="2065117"/>
                </a:lnTo>
                <a:lnTo>
                  <a:pt x="1748404" y="2688674"/>
                </a:lnTo>
                <a:lnTo>
                  <a:pt x="1900" y="2688674"/>
                </a:lnTo>
                <a:lnTo>
                  <a:pt x="1900" y="2065117"/>
                </a:lnTo>
                <a:lnTo>
                  <a:pt x="0" y="2065117"/>
                </a:lnTo>
                <a:lnTo>
                  <a:pt x="0" y="41302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Freeform 62"/>
          <p:cNvSpPr/>
          <p:nvPr/>
        </p:nvSpPr>
        <p:spPr>
          <a:xfrm>
            <a:off x="10030656" y="2708413"/>
            <a:ext cx="1748404" cy="3578086"/>
          </a:xfrm>
          <a:custGeom>
            <a:avLst/>
            <a:gdLst>
              <a:gd name="connsiteX0" fmla="*/ 0 w 1748404"/>
              <a:gd name="connsiteY0" fmla="*/ 2065118 h 3578086"/>
              <a:gd name="connsiteX1" fmla="*/ 1748404 w 1748404"/>
              <a:gd name="connsiteY1" fmla="*/ 2065118 h 3578086"/>
              <a:gd name="connsiteX2" fmla="*/ 1748404 w 1748404"/>
              <a:gd name="connsiteY2" fmla="*/ 2954530 h 3578086"/>
              <a:gd name="connsiteX3" fmla="*/ 1746504 w 1748404"/>
              <a:gd name="connsiteY3" fmla="*/ 2954530 h 3578086"/>
              <a:gd name="connsiteX4" fmla="*/ 1746504 w 1748404"/>
              <a:gd name="connsiteY4" fmla="*/ 3578086 h 3578086"/>
              <a:gd name="connsiteX5" fmla="*/ 0 w 1748404"/>
              <a:gd name="connsiteY5" fmla="*/ 3578086 h 3578086"/>
              <a:gd name="connsiteX6" fmla="*/ 0 w 1748404"/>
              <a:gd name="connsiteY6" fmla="*/ 2954530 h 3578086"/>
              <a:gd name="connsiteX7" fmla="*/ 0 w 1748404"/>
              <a:gd name="connsiteY7" fmla="*/ 2615329 h 3578086"/>
              <a:gd name="connsiteX8" fmla="*/ 1748404 w 1748404"/>
              <a:gd name="connsiteY8" fmla="*/ 0 h 3578086"/>
              <a:gd name="connsiteX9" fmla="*/ 1748404 w 1748404"/>
              <a:gd name="connsiteY9" fmla="*/ 2065117 h 3578086"/>
              <a:gd name="connsiteX10" fmla="*/ 0 w 1748404"/>
              <a:gd name="connsiteY10" fmla="*/ 2065117 h 3578086"/>
              <a:gd name="connsiteX11" fmla="*/ 0 w 1748404"/>
              <a:gd name="connsiteY11" fmla="*/ 413023 h 3578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48404" h="3578086">
                <a:moveTo>
                  <a:pt x="0" y="2065118"/>
                </a:moveTo>
                <a:lnTo>
                  <a:pt x="1748404" y="2065118"/>
                </a:lnTo>
                <a:lnTo>
                  <a:pt x="1748404" y="2954530"/>
                </a:lnTo>
                <a:lnTo>
                  <a:pt x="1746504" y="2954530"/>
                </a:lnTo>
                <a:lnTo>
                  <a:pt x="1746504" y="3578086"/>
                </a:lnTo>
                <a:lnTo>
                  <a:pt x="0" y="3578086"/>
                </a:lnTo>
                <a:lnTo>
                  <a:pt x="0" y="2954530"/>
                </a:lnTo>
                <a:lnTo>
                  <a:pt x="0" y="2615329"/>
                </a:lnTo>
                <a:close/>
                <a:moveTo>
                  <a:pt x="1748404" y="0"/>
                </a:moveTo>
                <a:lnTo>
                  <a:pt x="1748404" y="2065117"/>
                </a:lnTo>
                <a:lnTo>
                  <a:pt x="0" y="2065117"/>
                </a:lnTo>
                <a:lnTo>
                  <a:pt x="0" y="413023"/>
                </a:lnTo>
                <a:close/>
              </a:path>
            </a:pathLst>
          </a:custGeom>
          <a:solidFill>
            <a:srgbClr val="C998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CBEBA87-C176-4D74-8C46-A71B0AFE52D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82301" y="419100"/>
            <a:ext cx="8829674" cy="329837"/>
          </a:xfrm>
        </p:spPr>
        <p:txBody>
          <a:bodyPr/>
          <a:lstStyle/>
          <a:p>
            <a:r>
              <a:rPr lang="en-US" cap="all" dirty="0">
                <a:solidFill>
                  <a:schemeClr val="accent2"/>
                </a:solidFill>
              </a:rPr>
              <a:t>Ensure NESt</a:t>
            </a:r>
            <a:r>
              <a:rPr lang="en-US" dirty="0">
                <a:solidFill>
                  <a:schemeClr val="accent2"/>
                </a:solidFill>
              </a:rPr>
              <a:t>cc</a:t>
            </a:r>
            <a:r>
              <a:rPr lang="en-US" cap="all" dirty="0">
                <a:solidFill>
                  <a:schemeClr val="accent2"/>
                </a:solidFill>
              </a:rPr>
              <a:t> Stakeholder Engagement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665B6ED-1ECA-4C23-810F-32F0347868D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19099" y="828675"/>
            <a:ext cx="9392876" cy="1008834"/>
          </a:xfrm>
        </p:spPr>
        <p:txBody>
          <a:bodyPr/>
          <a:lstStyle/>
          <a:p>
            <a:r>
              <a:rPr lang="en-US" dirty="0"/>
              <a:t>To successfully engage stakeholders from across the ecosystem, NESTcc will: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70E8286-2BC1-43E2-B378-D24CC95B9675}"/>
              </a:ext>
            </a:extLst>
          </p:cNvPr>
          <p:cNvCxnSpPr>
            <a:cxnSpLocks/>
          </p:cNvCxnSpPr>
          <p:nvPr/>
        </p:nvCxnSpPr>
        <p:spPr>
          <a:xfrm>
            <a:off x="982301" y="714070"/>
            <a:ext cx="521348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43260"/>
              </p:ext>
            </p:extLst>
          </p:nvPr>
        </p:nvGraphicFramePr>
        <p:xfrm>
          <a:off x="581659" y="1881514"/>
          <a:ext cx="4849237" cy="3840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1124">
                  <a:extLst>
                    <a:ext uri="{9D8B030D-6E8A-4147-A177-3AD203B41FA5}">
                      <a16:colId xmlns:a16="http://schemas.microsoft.com/office/drawing/2014/main" val="2930044746"/>
                    </a:ext>
                  </a:extLst>
                </a:gridCol>
                <a:gridCol w="4268113">
                  <a:extLst>
                    <a:ext uri="{9D8B030D-6E8A-4147-A177-3AD203B41FA5}">
                      <a16:colId xmlns:a16="http://schemas.microsoft.com/office/drawing/2014/main" val="23481740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accent2"/>
                          </a:solidFill>
                        </a:rPr>
                        <a:t>4.1</a:t>
                      </a:r>
                    </a:p>
                  </a:txBody>
                  <a:tcPr marT="91440" marB="91440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Develop and launch a strategic communications plan</a:t>
                      </a:r>
                    </a:p>
                  </a:txBody>
                  <a:tcPr marT="91440" marB="91440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2464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accent2"/>
                          </a:solidFill>
                        </a:rPr>
                        <a:t>4.2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Establish forums to integrate</a:t>
                      </a:r>
                      <a:r>
                        <a:rPr lang="en-US" sz="150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feedback from </a:t>
                      </a:r>
                      <a:r>
                        <a:rPr lang="en-US" sz="15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key stakeholders</a:t>
                      </a:r>
                      <a:r>
                        <a:rPr lang="en-US" sz="150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and enlist their collaboration in building out </a:t>
                      </a:r>
                      <a:r>
                        <a:rPr lang="en-US" sz="1500" baseline="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NESTcc</a:t>
                      </a:r>
                      <a:endParaRPr lang="en-US" sz="15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T="91440" marB="91440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5479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accent2"/>
                          </a:solidFill>
                        </a:rPr>
                        <a:t>4.3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Post public calls for 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opportunities to enhance stakeholder participation with NESTcc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6606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accent2"/>
                          </a:solidFill>
                        </a:rPr>
                        <a:t>4.4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Establish the NESTcc brand and increase awareness 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3793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accent2"/>
                          </a:solidFill>
                        </a:rPr>
                        <a:t>4.5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Identify collaboration opportunities with </a:t>
                      </a:r>
                      <a:r>
                        <a:rPr lang="en-US" sz="1500" dirty="0" err="1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MDEpiNet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2160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chemeClr val="accent2"/>
                          </a:solidFill>
                        </a:rPr>
                        <a:t>4.6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Engage in targeted conversations with potential industry partners to develop targeted projects and potential Network Collaborators to consider joining the NESTcc Data Network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3414821"/>
                  </a:ext>
                </a:extLst>
              </a:tr>
            </a:tbl>
          </a:graphicData>
        </a:graphic>
      </p:graphicFrame>
      <p:sp>
        <p:nvSpPr>
          <p:cNvPr id="56" name="Freeform 36"/>
          <p:cNvSpPr>
            <a:spLocks noChangeAspect="1" noEditPoints="1"/>
          </p:cNvSpPr>
          <p:nvPr/>
        </p:nvSpPr>
        <p:spPr bwMode="auto">
          <a:xfrm>
            <a:off x="581659" y="1459221"/>
            <a:ext cx="367631" cy="367631"/>
          </a:xfrm>
          <a:custGeom>
            <a:avLst/>
            <a:gdLst>
              <a:gd name="T0" fmla="*/ 324 w 512"/>
              <a:gd name="T1" fmla="*/ 194 h 512"/>
              <a:gd name="T2" fmla="*/ 330 w 512"/>
              <a:gd name="T3" fmla="*/ 167 h 512"/>
              <a:gd name="T4" fmla="*/ 400 w 512"/>
              <a:gd name="T5" fmla="*/ 182 h 512"/>
              <a:gd name="T6" fmla="*/ 386 w 512"/>
              <a:gd name="T7" fmla="*/ 223 h 512"/>
              <a:gd name="T8" fmla="*/ 351 w 512"/>
              <a:gd name="T9" fmla="*/ 247 h 512"/>
              <a:gd name="T10" fmla="*/ 312 w 512"/>
              <a:gd name="T11" fmla="*/ 243 h 512"/>
              <a:gd name="T12" fmla="*/ 278 w 512"/>
              <a:gd name="T13" fmla="*/ 222 h 512"/>
              <a:gd name="T14" fmla="*/ 264 w 512"/>
              <a:gd name="T15" fmla="*/ 183 h 512"/>
              <a:gd name="T16" fmla="*/ 275 w 512"/>
              <a:gd name="T17" fmla="*/ 144 h 512"/>
              <a:gd name="T18" fmla="*/ 308 w 512"/>
              <a:gd name="T19" fmla="*/ 119 h 512"/>
              <a:gd name="T20" fmla="*/ 331 w 512"/>
              <a:gd name="T21" fmla="*/ 128 h 512"/>
              <a:gd name="T22" fmla="*/ 364 w 512"/>
              <a:gd name="T23" fmla="*/ 136 h 512"/>
              <a:gd name="T24" fmla="*/ 384 w 512"/>
              <a:gd name="T25" fmla="*/ 164 h 512"/>
              <a:gd name="T26" fmla="*/ 320 w 512"/>
              <a:gd name="T27" fmla="*/ 147 h 512"/>
              <a:gd name="T28" fmla="*/ 330 w 512"/>
              <a:gd name="T29" fmla="*/ 217 h 512"/>
              <a:gd name="T30" fmla="*/ 512 w 512"/>
              <a:gd name="T31" fmla="*/ 256 h 512"/>
              <a:gd name="T32" fmla="*/ 512 w 512"/>
              <a:gd name="T33" fmla="*/ 256 h 512"/>
              <a:gd name="T34" fmla="*/ 268 w 512"/>
              <a:gd name="T35" fmla="*/ 290 h 512"/>
              <a:gd name="T36" fmla="*/ 236 w 512"/>
              <a:gd name="T37" fmla="*/ 251 h 512"/>
              <a:gd name="T38" fmla="*/ 187 w 512"/>
              <a:gd name="T39" fmla="*/ 238 h 512"/>
              <a:gd name="T40" fmla="*/ 140 w 512"/>
              <a:gd name="T41" fmla="*/ 256 h 512"/>
              <a:gd name="T42" fmla="*/ 113 w 512"/>
              <a:gd name="T43" fmla="*/ 299 h 512"/>
              <a:gd name="T44" fmla="*/ 115 w 512"/>
              <a:gd name="T45" fmla="*/ 350 h 512"/>
              <a:gd name="T46" fmla="*/ 147 w 512"/>
              <a:gd name="T47" fmla="*/ 388 h 512"/>
              <a:gd name="T48" fmla="*/ 196 w 512"/>
              <a:gd name="T49" fmla="*/ 401 h 512"/>
              <a:gd name="T50" fmla="*/ 237 w 512"/>
              <a:gd name="T51" fmla="*/ 383 h 512"/>
              <a:gd name="T52" fmla="*/ 266 w 512"/>
              <a:gd name="T53" fmla="*/ 345 h 512"/>
              <a:gd name="T54" fmla="*/ 410 w 512"/>
              <a:gd name="T55" fmla="*/ 163 h 512"/>
              <a:gd name="T56" fmla="*/ 384 w 512"/>
              <a:gd name="T57" fmla="*/ 119 h 512"/>
              <a:gd name="T58" fmla="*/ 337 w 512"/>
              <a:gd name="T59" fmla="*/ 99 h 512"/>
              <a:gd name="T60" fmla="*/ 288 w 512"/>
              <a:gd name="T61" fmla="*/ 111 h 512"/>
              <a:gd name="T62" fmla="*/ 255 w 512"/>
              <a:gd name="T63" fmla="*/ 149 h 512"/>
              <a:gd name="T64" fmla="*/ 251 w 512"/>
              <a:gd name="T65" fmla="*/ 199 h 512"/>
              <a:gd name="T66" fmla="*/ 277 w 512"/>
              <a:gd name="T67" fmla="*/ 243 h 512"/>
              <a:gd name="T68" fmla="*/ 323 w 512"/>
              <a:gd name="T69" fmla="*/ 263 h 512"/>
              <a:gd name="T70" fmla="*/ 358 w 512"/>
              <a:gd name="T71" fmla="*/ 270 h 512"/>
              <a:gd name="T72" fmla="*/ 405 w 512"/>
              <a:gd name="T73" fmla="*/ 237 h 512"/>
              <a:gd name="T74" fmla="*/ 423 w 512"/>
              <a:gd name="T75" fmla="*/ 182 h 512"/>
              <a:gd name="T76" fmla="*/ 179 w 512"/>
              <a:gd name="T77" fmla="*/ 313 h 512"/>
              <a:gd name="T78" fmla="*/ 204 w 512"/>
              <a:gd name="T79" fmla="*/ 326 h 512"/>
              <a:gd name="T80" fmla="*/ 262 w 512"/>
              <a:gd name="T81" fmla="*/ 321 h 512"/>
              <a:gd name="T82" fmla="*/ 248 w 512"/>
              <a:gd name="T83" fmla="*/ 361 h 512"/>
              <a:gd name="T84" fmla="*/ 212 w 512"/>
              <a:gd name="T85" fmla="*/ 386 h 512"/>
              <a:gd name="T86" fmla="*/ 173 w 512"/>
              <a:gd name="T87" fmla="*/ 382 h 512"/>
              <a:gd name="T88" fmla="*/ 139 w 512"/>
              <a:gd name="T89" fmla="*/ 360 h 512"/>
              <a:gd name="T90" fmla="*/ 125 w 512"/>
              <a:gd name="T91" fmla="*/ 321 h 512"/>
              <a:gd name="T92" fmla="*/ 137 w 512"/>
              <a:gd name="T93" fmla="*/ 282 h 512"/>
              <a:gd name="T94" fmla="*/ 169 w 512"/>
              <a:gd name="T95" fmla="*/ 258 h 512"/>
              <a:gd name="T96" fmla="*/ 193 w 512"/>
              <a:gd name="T97" fmla="*/ 266 h 512"/>
              <a:gd name="T98" fmla="*/ 226 w 512"/>
              <a:gd name="T99" fmla="*/ 274 h 512"/>
              <a:gd name="T100" fmla="*/ 246 w 512"/>
              <a:gd name="T101" fmla="*/ 303 h 512"/>
              <a:gd name="T102" fmla="*/ 181 w 512"/>
              <a:gd name="T103" fmla="*/ 286 h 512"/>
              <a:gd name="T104" fmla="*/ 192 w 512"/>
              <a:gd name="T105" fmla="*/ 355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12" h="512">
                <a:moveTo>
                  <a:pt x="344" y="177"/>
                </a:moveTo>
                <a:cubicBezTo>
                  <a:pt x="345" y="180"/>
                  <a:pt x="345" y="184"/>
                  <a:pt x="343" y="188"/>
                </a:cubicBezTo>
                <a:cubicBezTo>
                  <a:pt x="341" y="191"/>
                  <a:pt x="338" y="193"/>
                  <a:pt x="335" y="195"/>
                </a:cubicBezTo>
                <a:cubicBezTo>
                  <a:pt x="331" y="196"/>
                  <a:pt x="327" y="195"/>
                  <a:pt x="324" y="194"/>
                </a:cubicBezTo>
                <a:cubicBezTo>
                  <a:pt x="320" y="192"/>
                  <a:pt x="318" y="189"/>
                  <a:pt x="317" y="185"/>
                </a:cubicBezTo>
                <a:cubicBezTo>
                  <a:pt x="316" y="182"/>
                  <a:pt x="316" y="178"/>
                  <a:pt x="318" y="174"/>
                </a:cubicBezTo>
                <a:cubicBezTo>
                  <a:pt x="320" y="171"/>
                  <a:pt x="322" y="169"/>
                  <a:pt x="326" y="167"/>
                </a:cubicBezTo>
                <a:cubicBezTo>
                  <a:pt x="328" y="167"/>
                  <a:pt x="329" y="167"/>
                  <a:pt x="330" y="167"/>
                </a:cubicBezTo>
                <a:cubicBezTo>
                  <a:pt x="333" y="167"/>
                  <a:pt x="335" y="167"/>
                  <a:pt x="337" y="168"/>
                </a:cubicBezTo>
                <a:cubicBezTo>
                  <a:pt x="340" y="170"/>
                  <a:pt x="343" y="173"/>
                  <a:pt x="344" y="177"/>
                </a:cubicBezTo>
                <a:close/>
                <a:moveTo>
                  <a:pt x="397" y="179"/>
                </a:moveTo>
                <a:cubicBezTo>
                  <a:pt x="398" y="180"/>
                  <a:pt x="399" y="181"/>
                  <a:pt x="400" y="182"/>
                </a:cubicBezTo>
                <a:cubicBezTo>
                  <a:pt x="399" y="183"/>
                  <a:pt x="398" y="184"/>
                  <a:pt x="397" y="185"/>
                </a:cubicBezTo>
                <a:cubicBezTo>
                  <a:pt x="392" y="189"/>
                  <a:pt x="386" y="193"/>
                  <a:pt x="384" y="199"/>
                </a:cubicBezTo>
                <a:cubicBezTo>
                  <a:pt x="382" y="206"/>
                  <a:pt x="384" y="212"/>
                  <a:pt x="385" y="218"/>
                </a:cubicBezTo>
                <a:cubicBezTo>
                  <a:pt x="386" y="220"/>
                  <a:pt x="386" y="221"/>
                  <a:pt x="386" y="223"/>
                </a:cubicBezTo>
                <a:cubicBezTo>
                  <a:pt x="385" y="223"/>
                  <a:pt x="383" y="223"/>
                  <a:pt x="382" y="223"/>
                </a:cubicBezTo>
                <a:cubicBezTo>
                  <a:pt x="376" y="223"/>
                  <a:pt x="369" y="223"/>
                  <a:pt x="363" y="227"/>
                </a:cubicBezTo>
                <a:cubicBezTo>
                  <a:pt x="357" y="231"/>
                  <a:pt x="355" y="237"/>
                  <a:pt x="353" y="243"/>
                </a:cubicBezTo>
                <a:cubicBezTo>
                  <a:pt x="352" y="244"/>
                  <a:pt x="352" y="246"/>
                  <a:pt x="351" y="247"/>
                </a:cubicBezTo>
                <a:cubicBezTo>
                  <a:pt x="350" y="246"/>
                  <a:pt x="348" y="244"/>
                  <a:pt x="347" y="244"/>
                </a:cubicBezTo>
                <a:cubicBezTo>
                  <a:pt x="342" y="240"/>
                  <a:pt x="336" y="234"/>
                  <a:pt x="330" y="234"/>
                </a:cubicBezTo>
                <a:cubicBezTo>
                  <a:pt x="329" y="234"/>
                  <a:pt x="329" y="234"/>
                  <a:pt x="329" y="234"/>
                </a:cubicBezTo>
                <a:cubicBezTo>
                  <a:pt x="322" y="234"/>
                  <a:pt x="317" y="240"/>
                  <a:pt x="312" y="243"/>
                </a:cubicBezTo>
                <a:cubicBezTo>
                  <a:pt x="311" y="244"/>
                  <a:pt x="309" y="246"/>
                  <a:pt x="308" y="247"/>
                </a:cubicBezTo>
                <a:cubicBezTo>
                  <a:pt x="307" y="246"/>
                  <a:pt x="307" y="244"/>
                  <a:pt x="306" y="243"/>
                </a:cubicBezTo>
                <a:cubicBezTo>
                  <a:pt x="304" y="237"/>
                  <a:pt x="302" y="230"/>
                  <a:pt x="296" y="226"/>
                </a:cubicBezTo>
                <a:cubicBezTo>
                  <a:pt x="291" y="222"/>
                  <a:pt x="284" y="222"/>
                  <a:pt x="278" y="222"/>
                </a:cubicBezTo>
                <a:cubicBezTo>
                  <a:pt x="277" y="222"/>
                  <a:pt x="275" y="222"/>
                  <a:pt x="273" y="221"/>
                </a:cubicBezTo>
                <a:cubicBezTo>
                  <a:pt x="274" y="220"/>
                  <a:pt x="274" y="218"/>
                  <a:pt x="274" y="217"/>
                </a:cubicBezTo>
                <a:cubicBezTo>
                  <a:pt x="276" y="211"/>
                  <a:pt x="278" y="204"/>
                  <a:pt x="276" y="198"/>
                </a:cubicBezTo>
                <a:cubicBezTo>
                  <a:pt x="274" y="191"/>
                  <a:pt x="269" y="187"/>
                  <a:pt x="264" y="183"/>
                </a:cubicBezTo>
                <a:cubicBezTo>
                  <a:pt x="263" y="182"/>
                  <a:pt x="261" y="181"/>
                  <a:pt x="260" y="180"/>
                </a:cubicBezTo>
                <a:cubicBezTo>
                  <a:pt x="262" y="179"/>
                  <a:pt x="263" y="178"/>
                  <a:pt x="264" y="177"/>
                </a:cubicBezTo>
                <a:cubicBezTo>
                  <a:pt x="269" y="173"/>
                  <a:pt x="275" y="169"/>
                  <a:pt x="277" y="163"/>
                </a:cubicBezTo>
                <a:cubicBezTo>
                  <a:pt x="279" y="156"/>
                  <a:pt x="277" y="150"/>
                  <a:pt x="275" y="144"/>
                </a:cubicBezTo>
                <a:cubicBezTo>
                  <a:pt x="275" y="142"/>
                  <a:pt x="275" y="141"/>
                  <a:pt x="274" y="139"/>
                </a:cubicBezTo>
                <a:cubicBezTo>
                  <a:pt x="276" y="139"/>
                  <a:pt x="278" y="139"/>
                  <a:pt x="279" y="139"/>
                </a:cubicBezTo>
                <a:cubicBezTo>
                  <a:pt x="285" y="139"/>
                  <a:pt x="292" y="139"/>
                  <a:pt x="298" y="135"/>
                </a:cubicBezTo>
                <a:cubicBezTo>
                  <a:pt x="303" y="131"/>
                  <a:pt x="306" y="125"/>
                  <a:pt x="308" y="119"/>
                </a:cubicBezTo>
                <a:cubicBezTo>
                  <a:pt x="308" y="118"/>
                  <a:pt x="309" y="116"/>
                  <a:pt x="310" y="115"/>
                </a:cubicBezTo>
                <a:cubicBezTo>
                  <a:pt x="311" y="116"/>
                  <a:pt x="313" y="118"/>
                  <a:pt x="314" y="118"/>
                </a:cubicBezTo>
                <a:cubicBezTo>
                  <a:pt x="319" y="122"/>
                  <a:pt x="324" y="128"/>
                  <a:pt x="331" y="128"/>
                </a:cubicBezTo>
                <a:cubicBezTo>
                  <a:pt x="331" y="128"/>
                  <a:pt x="331" y="128"/>
                  <a:pt x="331" y="128"/>
                </a:cubicBezTo>
                <a:cubicBezTo>
                  <a:pt x="338" y="128"/>
                  <a:pt x="344" y="122"/>
                  <a:pt x="349" y="119"/>
                </a:cubicBezTo>
                <a:cubicBezTo>
                  <a:pt x="350" y="118"/>
                  <a:pt x="352" y="116"/>
                  <a:pt x="353" y="115"/>
                </a:cubicBezTo>
                <a:cubicBezTo>
                  <a:pt x="353" y="116"/>
                  <a:pt x="354" y="118"/>
                  <a:pt x="354" y="119"/>
                </a:cubicBezTo>
                <a:cubicBezTo>
                  <a:pt x="356" y="125"/>
                  <a:pt x="359" y="132"/>
                  <a:pt x="364" y="136"/>
                </a:cubicBezTo>
                <a:cubicBezTo>
                  <a:pt x="370" y="140"/>
                  <a:pt x="377" y="140"/>
                  <a:pt x="383" y="140"/>
                </a:cubicBezTo>
                <a:cubicBezTo>
                  <a:pt x="384" y="140"/>
                  <a:pt x="386" y="140"/>
                  <a:pt x="387" y="141"/>
                </a:cubicBezTo>
                <a:cubicBezTo>
                  <a:pt x="387" y="142"/>
                  <a:pt x="387" y="144"/>
                  <a:pt x="386" y="145"/>
                </a:cubicBezTo>
                <a:cubicBezTo>
                  <a:pt x="384" y="151"/>
                  <a:pt x="382" y="158"/>
                  <a:pt x="384" y="164"/>
                </a:cubicBezTo>
                <a:cubicBezTo>
                  <a:pt x="386" y="171"/>
                  <a:pt x="392" y="175"/>
                  <a:pt x="397" y="179"/>
                </a:cubicBezTo>
                <a:close/>
                <a:moveTo>
                  <a:pt x="364" y="170"/>
                </a:moveTo>
                <a:cubicBezTo>
                  <a:pt x="361" y="161"/>
                  <a:pt x="355" y="154"/>
                  <a:pt x="347" y="150"/>
                </a:cubicBezTo>
                <a:cubicBezTo>
                  <a:pt x="338" y="145"/>
                  <a:pt x="329" y="144"/>
                  <a:pt x="320" y="147"/>
                </a:cubicBezTo>
                <a:cubicBezTo>
                  <a:pt x="311" y="150"/>
                  <a:pt x="303" y="156"/>
                  <a:pt x="299" y="164"/>
                </a:cubicBezTo>
                <a:cubicBezTo>
                  <a:pt x="294" y="173"/>
                  <a:pt x="294" y="182"/>
                  <a:pt x="296" y="192"/>
                </a:cubicBezTo>
                <a:cubicBezTo>
                  <a:pt x="299" y="201"/>
                  <a:pt x="305" y="208"/>
                  <a:pt x="314" y="212"/>
                </a:cubicBezTo>
                <a:cubicBezTo>
                  <a:pt x="319" y="215"/>
                  <a:pt x="325" y="217"/>
                  <a:pt x="330" y="217"/>
                </a:cubicBezTo>
                <a:cubicBezTo>
                  <a:pt x="334" y="217"/>
                  <a:pt x="337" y="216"/>
                  <a:pt x="341" y="215"/>
                </a:cubicBezTo>
                <a:cubicBezTo>
                  <a:pt x="350" y="212"/>
                  <a:pt x="357" y="206"/>
                  <a:pt x="362" y="198"/>
                </a:cubicBezTo>
                <a:cubicBezTo>
                  <a:pt x="366" y="189"/>
                  <a:pt x="367" y="180"/>
                  <a:pt x="364" y="170"/>
                </a:cubicBezTo>
                <a:close/>
                <a:moveTo>
                  <a:pt x="512" y="256"/>
                </a:moveTo>
                <a:cubicBezTo>
                  <a:pt x="512" y="397"/>
                  <a:pt x="397" y="512"/>
                  <a:pt x="256" y="512"/>
                </a:cubicBezTo>
                <a:cubicBezTo>
                  <a:pt x="114" y="512"/>
                  <a:pt x="0" y="397"/>
                  <a:pt x="0" y="256"/>
                </a:cubicBezTo>
                <a:cubicBezTo>
                  <a:pt x="0" y="114"/>
                  <a:pt x="114" y="0"/>
                  <a:pt x="256" y="0"/>
                </a:cubicBezTo>
                <a:cubicBezTo>
                  <a:pt x="397" y="0"/>
                  <a:pt x="512" y="114"/>
                  <a:pt x="512" y="256"/>
                </a:cubicBezTo>
                <a:close/>
                <a:moveTo>
                  <a:pt x="284" y="321"/>
                </a:moveTo>
                <a:cubicBezTo>
                  <a:pt x="285" y="312"/>
                  <a:pt x="277" y="306"/>
                  <a:pt x="271" y="301"/>
                </a:cubicBezTo>
                <a:cubicBezTo>
                  <a:pt x="270" y="300"/>
                  <a:pt x="267" y="298"/>
                  <a:pt x="266" y="297"/>
                </a:cubicBezTo>
                <a:cubicBezTo>
                  <a:pt x="266" y="295"/>
                  <a:pt x="267" y="292"/>
                  <a:pt x="268" y="290"/>
                </a:cubicBezTo>
                <a:cubicBezTo>
                  <a:pt x="270" y="283"/>
                  <a:pt x="273" y="274"/>
                  <a:pt x="267" y="266"/>
                </a:cubicBezTo>
                <a:cubicBezTo>
                  <a:pt x="262" y="258"/>
                  <a:pt x="252" y="258"/>
                  <a:pt x="245" y="258"/>
                </a:cubicBezTo>
                <a:cubicBezTo>
                  <a:pt x="243" y="258"/>
                  <a:pt x="240" y="257"/>
                  <a:pt x="238" y="257"/>
                </a:cubicBezTo>
                <a:cubicBezTo>
                  <a:pt x="238" y="256"/>
                  <a:pt x="237" y="253"/>
                  <a:pt x="236" y="251"/>
                </a:cubicBezTo>
                <a:cubicBezTo>
                  <a:pt x="234" y="244"/>
                  <a:pt x="231" y="235"/>
                  <a:pt x="222" y="232"/>
                </a:cubicBezTo>
                <a:cubicBezTo>
                  <a:pt x="213" y="229"/>
                  <a:pt x="204" y="234"/>
                  <a:pt x="199" y="238"/>
                </a:cubicBezTo>
                <a:cubicBezTo>
                  <a:pt x="197" y="239"/>
                  <a:pt x="194" y="241"/>
                  <a:pt x="193" y="242"/>
                </a:cubicBezTo>
                <a:cubicBezTo>
                  <a:pt x="191" y="241"/>
                  <a:pt x="189" y="239"/>
                  <a:pt x="187" y="238"/>
                </a:cubicBezTo>
                <a:cubicBezTo>
                  <a:pt x="182" y="234"/>
                  <a:pt x="173" y="228"/>
                  <a:pt x="164" y="231"/>
                </a:cubicBezTo>
                <a:cubicBezTo>
                  <a:pt x="155" y="234"/>
                  <a:pt x="152" y="243"/>
                  <a:pt x="149" y="250"/>
                </a:cubicBezTo>
                <a:cubicBezTo>
                  <a:pt x="148" y="252"/>
                  <a:pt x="147" y="255"/>
                  <a:pt x="147" y="256"/>
                </a:cubicBezTo>
                <a:cubicBezTo>
                  <a:pt x="145" y="256"/>
                  <a:pt x="142" y="256"/>
                  <a:pt x="140" y="256"/>
                </a:cubicBezTo>
                <a:cubicBezTo>
                  <a:pt x="133" y="256"/>
                  <a:pt x="123" y="257"/>
                  <a:pt x="117" y="264"/>
                </a:cubicBezTo>
                <a:cubicBezTo>
                  <a:pt x="112" y="272"/>
                  <a:pt x="114" y="281"/>
                  <a:pt x="116" y="288"/>
                </a:cubicBezTo>
                <a:cubicBezTo>
                  <a:pt x="117" y="290"/>
                  <a:pt x="118" y="293"/>
                  <a:pt x="118" y="295"/>
                </a:cubicBezTo>
                <a:cubicBezTo>
                  <a:pt x="117" y="296"/>
                  <a:pt x="114" y="298"/>
                  <a:pt x="113" y="299"/>
                </a:cubicBezTo>
                <a:cubicBezTo>
                  <a:pt x="107" y="303"/>
                  <a:pt x="99" y="309"/>
                  <a:pt x="99" y="318"/>
                </a:cubicBezTo>
                <a:cubicBezTo>
                  <a:pt x="99" y="328"/>
                  <a:pt x="106" y="334"/>
                  <a:pt x="112" y="338"/>
                </a:cubicBezTo>
                <a:cubicBezTo>
                  <a:pt x="114" y="340"/>
                  <a:pt x="117" y="342"/>
                  <a:pt x="117" y="342"/>
                </a:cubicBezTo>
                <a:cubicBezTo>
                  <a:pt x="117" y="344"/>
                  <a:pt x="116" y="347"/>
                  <a:pt x="115" y="350"/>
                </a:cubicBezTo>
                <a:cubicBezTo>
                  <a:pt x="113" y="357"/>
                  <a:pt x="110" y="366"/>
                  <a:pt x="116" y="373"/>
                </a:cubicBezTo>
                <a:cubicBezTo>
                  <a:pt x="121" y="381"/>
                  <a:pt x="131" y="381"/>
                  <a:pt x="138" y="382"/>
                </a:cubicBezTo>
                <a:cubicBezTo>
                  <a:pt x="140" y="382"/>
                  <a:pt x="143" y="382"/>
                  <a:pt x="145" y="382"/>
                </a:cubicBezTo>
                <a:cubicBezTo>
                  <a:pt x="146" y="384"/>
                  <a:pt x="147" y="387"/>
                  <a:pt x="147" y="388"/>
                </a:cubicBezTo>
                <a:cubicBezTo>
                  <a:pt x="150" y="395"/>
                  <a:pt x="153" y="404"/>
                  <a:pt x="162" y="408"/>
                </a:cubicBezTo>
                <a:cubicBezTo>
                  <a:pt x="171" y="411"/>
                  <a:pt x="179" y="405"/>
                  <a:pt x="185" y="401"/>
                </a:cubicBezTo>
                <a:cubicBezTo>
                  <a:pt x="186" y="400"/>
                  <a:pt x="189" y="398"/>
                  <a:pt x="191" y="398"/>
                </a:cubicBezTo>
                <a:cubicBezTo>
                  <a:pt x="192" y="398"/>
                  <a:pt x="194" y="400"/>
                  <a:pt x="196" y="401"/>
                </a:cubicBezTo>
                <a:cubicBezTo>
                  <a:pt x="201" y="405"/>
                  <a:pt x="207" y="409"/>
                  <a:pt x="214" y="409"/>
                </a:cubicBezTo>
                <a:cubicBezTo>
                  <a:pt x="216" y="409"/>
                  <a:pt x="217" y="409"/>
                  <a:pt x="219" y="408"/>
                </a:cubicBezTo>
                <a:cubicBezTo>
                  <a:pt x="228" y="405"/>
                  <a:pt x="232" y="396"/>
                  <a:pt x="234" y="389"/>
                </a:cubicBezTo>
                <a:cubicBezTo>
                  <a:pt x="235" y="387"/>
                  <a:pt x="236" y="385"/>
                  <a:pt x="237" y="383"/>
                </a:cubicBezTo>
                <a:cubicBezTo>
                  <a:pt x="238" y="383"/>
                  <a:pt x="241" y="383"/>
                  <a:pt x="244" y="383"/>
                </a:cubicBezTo>
                <a:cubicBezTo>
                  <a:pt x="251" y="383"/>
                  <a:pt x="260" y="383"/>
                  <a:pt x="266" y="375"/>
                </a:cubicBezTo>
                <a:cubicBezTo>
                  <a:pt x="272" y="368"/>
                  <a:pt x="269" y="358"/>
                  <a:pt x="267" y="351"/>
                </a:cubicBezTo>
                <a:cubicBezTo>
                  <a:pt x="267" y="349"/>
                  <a:pt x="266" y="346"/>
                  <a:pt x="266" y="345"/>
                </a:cubicBezTo>
                <a:cubicBezTo>
                  <a:pt x="267" y="344"/>
                  <a:pt x="269" y="342"/>
                  <a:pt x="271" y="341"/>
                </a:cubicBezTo>
                <a:cubicBezTo>
                  <a:pt x="276" y="336"/>
                  <a:pt x="284" y="331"/>
                  <a:pt x="284" y="321"/>
                </a:cubicBezTo>
                <a:close/>
                <a:moveTo>
                  <a:pt x="423" y="182"/>
                </a:moveTo>
                <a:cubicBezTo>
                  <a:pt x="423" y="173"/>
                  <a:pt x="416" y="167"/>
                  <a:pt x="410" y="163"/>
                </a:cubicBezTo>
                <a:cubicBezTo>
                  <a:pt x="408" y="161"/>
                  <a:pt x="406" y="159"/>
                  <a:pt x="405" y="158"/>
                </a:cubicBezTo>
                <a:cubicBezTo>
                  <a:pt x="405" y="156"/>
                  <a:pt x="406" y="153"/>
                  <a:pt x="407" y="151"/>
                </a:cubicBezTo>
                <a:cubicBezTo>
                  <a:pt x="409" y="144"/>
                  <a:pt x="412" y="135"/>
                  <a:pt x="406" y="127"/>
                </a:cubicBezTo>
                <a:cubicBezTo>
                  <a:pt x="401" y="120"/>
                  <a:pt x="391" y="119"/>
                  <a:pt x="384" y="119"/>
                </a:cubicBezTo>
                <a:cubicBezTo>
                  <a:pt x="382" y="119"/>
                  <a:pt x="379" y="119"/>
                  <a:pt x="377" y="118"/>
                </a:cubicBezTo>
                <a:cubicBezTo>
                  <a:pt x="376" y="117"/>
                  <a:pt x="375" y="114"/>
                  <a:pt x="375" y="112"/>
                </a:cubicBezTo>
                <a:cubicBezTo>
                  <a:pt x="372" y="105"/>
                  <a:pt x="369" y="96"/>
                  <a:pt x="360" y="93"/>
                </a:cubicBezTo>
                <a:cubicBezTo>
                  <a:pt x="351" y="90"/>
                  <a:pt x="343" y="95"/>
                  <a:pt x="337" y="99"/>
                </a:cubicBezTo>
                <a:cubicBezTo>
                  <a:pt x="336" y="101"/>
                  <a:pt x="333" y="102"/>
                  <a:pt x="331" y="103"/>
                </a:cubicBezTo>
                <a:cubicBezTo>
                  <a:pt x="330" y="102"/>
                  <a:pt x="328" y="101"/>
                  <a:pt x="326" y="99"/>
                </a:cubicBezTo>
                <a:cubicBezTo>
                  <a:pt x="320" y="95"/>
                  <a:pt x="312" y="89"/>
                  <a:pt x="303" y="92"/>
                </a:cubicBezTo>
                <a:cubicBezTo>
                  <a:pt x="294" y="95"/>
                  <a:pt x="290" y="105"/>
                  <a:pt x="288" y="111"/>
                </a:cubicBezTo>
                <a:cubicBezTo>
                  <a:pt x="287" y="113"/>
                  <a:pt x="286" y="116"/>
                  <a:pt x="285" y="117"/>
                </a:cubicBezTo>
                <a:cubicBezTo>
                  <a:pt x="284" y="118"/>
                  <a:pt x="281" y="118"/>
                  <a:pt x="279" y="118"/>
                </a:cubicBezTo>
                <a:cubicBezTo>
                  <a:pt x="271" y="118"/>
                  <a:pt x="262" y="118"/>
                  <a:pt x="256" y="125"/>
                </a:cubicBezTo>
                <a:cubicBezTo>
                  <a:pt x="250" y="133"/>
                  <a:pt x="253" y="142"/>
                  <a:pt x="255" y="149"/>
                </a:cubicBezTo>
                <a:cubicBezTo>
                  <a:pt x="255" y="151"/>
                  <a:pt x="256" y="154"/>
                  <a:pt x="256" y="156"/>
                </a:cubicBezTo>
                <a:cubicBezTo>
                  <a:pt x="255" y="157"/>
                  <a:pt x="253" y="159"/>
                  <a:pt x="251" y="160"/>
                </a:cubicBezTo>
                <a:cubicBezTo>
                  <a:pt x="246" y="164"/>
                  <a:pt x="238" y="170"/>
                  <a:pt x="238" y="180"/>
                </a:cubicBezTo>
                <a:cubicBezTo>
                  <a:pt x="237" y="189"/>
                  <a:pt x="245" y="195"/>
                  <a:pt x="251" y="199"/>
                </a:cubicBezTo>
                <a:cubicBezTo>
                  <a:pt x="252" y="201"/>
                  <a:pt x="255" y="203"/>
                  <a:pt x="256" y="204"/>
                </a:cubicBezTo>
                <a:cubicBezTo>
                  <a:pt x="256" y="205"/>
                  <a:pt x="255" y="209"/>
                  <a:pt x="254" y="211"/>
                </a:cubicBezTo>
                <a:cubicBezTo>
                  <a:pt x="252" y="218"/>
                  <a:pt x="249" y="227"/>
                  <a:pt x="255" y="235"/>
                </a:cubicBezTo>
                <a:cubicBezTo>
                  <a:pt x="260" y="242"/>
                  <a:pt x="270" y="243"/>
                  <a:pt x="277" y="243"/>
                </a:cubicBezTo>
                <a:cubicBezTo>
                  <a:pt x="279" y="243"/>
                  <a:pt x="282" y="243"/>
                  <a:pt x="284" y="244"/>
                </a:cubicBezTo>
                <a:cubicBezTo>
                  <a:pt x="284" y="245"/>
                  <a:pt x="285" y="248"/>
                  <a:pt x="286" y="250"/>
                </a:cubicBezTo>
                <a:cubicBezTo>
                  <a:pt x="288" y="257"/>
                  <a:pt x="291" y="266"/>
                  <a:pt x="300" y="269"/>
                </a:cubicBezTo>
                <a:cubicBezTo>
                  <a:pt x="309" y="272"/>
                  <a:pt x="317" y="267"/>
                  <a:pt x="323" y="263"/>
                </a:cubicBezTo>
                <a:cubicBezTo>
                  <a:pt x="325" y="261"/>
                  <a:pt x="328" y="260"/>
                  <a:pt x="329" y="259"/>
                </a:cubicBezTo>
                <a:cubicBezTo>
                  <a:pt x="331" y="260"/>
                  <a:pt x="333" y="261"/>
                  <a:pt x="335" y="263"/>
                </a:cubicBezTo>
                <a:cubicBezTo>
                  <a:pt x="339" y="266"/>
                  <a:pt x="346" y="270"/>
                  <a:pt x="353" y="270"/>
                </a:cubicBezTo>
                <a:cubicBezTo>
                  <a:pt x="354" y="270"/>
                  <a:pt x="356" y="270"/>
                  <a:pt x="358" y="270"/>
                </a:cubicBezTo>
                <a:cubicBezTo>
                  <a:pt x="367" y="267"/>
                  <a:pt x="370" y="257"/>
                  <a:pt x="373" y="251"/>
                </a:cubicBezTo>
                <a:cubicBezTo>
                  <a:pt x="374" y="249"/>
                  <a:pt x="375" y="246"/>
                  <a:pt x="375" y="245"/>
                </a:cubicBezTo>
                <a:cubicBezTo>
                  <a:pt x="377" y="244"/>
                  <a:pt x="380" y="244"/>
                  <a:pt x="382" y="244"/>
                </a:cubicBezTo>
                <a:cubicBezTo>
                  <a:pt x="389" y="244"/>
                  <a:pt x="399" y="244"/>
                  <a:pt x="405" y="237"/>
                </a:cubicBezTo>
                <a:cubicBezTo>
                  <a:pt x="410" y="229"/>
                  <a:pt x="408" y="220"/>
                  <a:pt x="406" y="213"/>
                </a:cubicBezTo>
                <a:cubicBezTo>
                  <a:pt x="405" y="211"/>
                  <a:pt x="404" y="208"/>
                  <a:pt x="404" y="206"/>
                </a:cubicBezTo>
                <a:cubicBezTo>
                  <a:pt x="405" y="205"/>
                  <a:pt x="408" y="203"/>
                  <a:pt x="409" y="202"/>
                </a:cubicBezTo>
                <a:cubicBezTo>
                  <a:pt x="415" y="198"/>
                  <a:pt x="423" y="192"/>
                  <a:pt x="423" y="182"/>
                </a:cubicBezTo>
                <a:close/>
                <a:moveTo>
                  <a:pt x="198" y="307"/>
                </a:moveTo>
                <a:cubicBezTo>
                  <a:pt x="196" y="306"/>
                  <a:pt x="194" y="305"/>
                  <a:pt x="192" y="305"/>
                </a:cubicBezTo>
                <a:cubicBezTo>
                  <a:pt x="190" y="305"/>
                  <a:pt x="189" y="306"/>
                  <a:pt x="187" y="306"/>
                </a:cubicBezTo>
                <a:cubicBezTo>
                  <a:pt x="184" y="307"/>
                  <a:pt x="181" y="310"/>
                  <a:pt x="179" y="313"/>
                </a:cubicBezTo>
                <a:cubicBezTo>
                  <a:pt x="177" y="316"/>
                  <a:pt x="177" y="320"/>
                  <a:pt x="178" y="324"/>
                </a:cubicBezTo>
                <a:cubicBezTo>
                  <a:pt x="179" y="328"/>
                  <a:pt x="182" y="330"/>
                  <a:pt x="185" y="332"/>
                </a:cubicBezTo>
                <a:cubicBezTo>
                  <a:pt x="188" y="334"/>
                  <a:pt x="192" y="334"/>
                  <a:pt x="196" y="333"/>
                </a:cubicBezTo>
                <a:cubicBezTo>
                  <a:pt x="200" y="332"/>
                  <a:pt x="202" y="330"/>
                  <a:pt x="204" y="326"/>
                </a:cubicBezTo>
                <a:cubicBezTo>
                  <a:pt x="206" y="323"/>
                  <a:pt x="206" y="319"/>
                  <a:pt x="205" y="315"/>
                </a:cubicBezTo>
                <a:cubicBezTo>
                  <a:pt x="204" y="312"/>
                  <a:pt x="202" y="309"/>
                  <a:pt x="198" y="307"/>
                </a:cubicBezTo>
                <a:close/>
                <a:moveTo>
                  <a:pt x="258" y="318"/>
                </a:moveTo>
                <a:cubicBezTo>
                  <a:pt x="259" y="319"/>
                  <a:pt x="261" y="320"/>
                  <a:pt x="262" y="321"/>
                </a:cubicBezTo>
                <a:cubicBezTo>
                  <a:pt x="260" y="322"/>
                  <a:pt x="259" y="323"/>
                  <a:pt x="258" y="324"/>
                </a:cubicBezTo>
                <a:cubicBezTo>
                  <a:pt x="253" y="327"/>
                  <a:pt x="247" y="331"/>
                  <a:pt x="245" y="338"/>
                </a:cubicBezTo>
                <a:cubicBezTo>
                  <a:pt x="243" y="344"/>
                  <a:pt x="245" y="351"/>
                  <a:pt x="247" y="357"/>
                </a:cubicBezTo>
                <a:cubicBezTo>
                  <a:pt x="247" y="358"/>
                  <a:pt x="247" y="360"/>
                  <a:pt x="248" y="361"/>
                </a:cubicBezTo>
                <a:cubicBezTo>
                  <a:pt x="246" y="362"/>
                  <a:pt x="244" y="362"/>
                  <a:pt x="243" y="362"/>
                </a:cubicBezTo>
                <a:cubicBezTo>
                  <a:pt x="237" y="362"/>
                  <a:pt x="230" y="362"/>
                  <a:pt x="224" y="366"/>
                </a:cubicBezTo>
                <a:cubicBezTo>
                  <a:pt x="219" y="370"/>
                  <a:pt x="216" y="376"/>
                  <a:pt x="214" y="382"/>
                </a:cubicBezTo>
                <a:cubicBezTo>
                  <a:pt x="214" y="383"/>
                  <a:pt x="213" y="384"/>
                  <a:pt x="212" y="386"/>
                </a:cubicBezTo>
                <a:cubicBezTo>
                  <a:pt x="211" y="385"/>
                  <a:pt x="209" y="383"/>
                  <a:pt x="208" y="382"/>
                </a:cubicBezTo>
                <a:cubicBezTo>
                  <a:pt x="203" y="379"/>
                  <a:pt x="198" y="373"/>
                  <a:pt x="191" y="373"/>
                </a:cubicBezTo>
                <a:cubicBezTo>
                  <a:pt x="191" y="373"/>
                  <a:pt x="191" y="373"/>
                  <a:pt x="191" y="373"/>
                </a:cubicBezTo>
                <a:cubicBezTo>
                  <a:pt x="184" y="373"/>
                  <a:pt x="178" y="378"/>
                  <a:pt x="173" y="382"/>
                </a:cubicBezTo>
                <a:cubicBezTo>
                  <a:pt x="172" y="383"/>
                  <a:pt x="170" y="385"/>
                  <a:pt x="169" y="386"/>
                </a:cubicBezTo>
                <a:cubicBezTo>
                  <a:pt x="169" y="385"/>
                  <a:pt x="168" y="383"/>
                  <a:pt x="168" y="382"/>
                </a:cubicBezTo>
                <a:cubicBezTo>
                  <a:pt x="166" y="376"/>
                  <a:pt x="163" y="369"/>
                  <a:pt x="158" y="365"/>
                </a:cubicBezTo>
                <a:cubicBezTo>
                  <a:pt x="152" y="361"/>
                  <a:pt x="145" y="361"/>
                  <a:pt x="139" y="360"/>
                </a:cubicBezTo>
                <a:cubicBezTo>
                  <a:pt x="138" y="360"/>
                  <a:pt x="136" y="360"/>
                  <a:pt x="135" y="360"/>
                </a:cubicBezTo>
                <a:cubicBezTo>
                  <a:pt x="135" y="359"/>
                  <a:pt x="135" y="357"/>
                  <a:pt x="136" y="356"/>
                </a:cubicBezTo>
                <a:cubicBezTo>
                  <a:pt x="138" y="350"/>
                  <a:pt x="140" y="343"/>
                  <a:pt x="138" y="336"/>
                </a:cubicBezTo>
                <a:cubicBezTo>
                  <a:pt x="136" y="330"/>
                  <a:pt x="130" y="325"/>
                  <a:pt x="125" y="321"/>
                </a:cubicBezTo>
                <a:cubicBezTo>
                  <a:pt x="124" y="321"/>
                  <a:pt x="123" y="320"/>
                  <a:pt x="122" y="319"/>
                </a:cubicBezTo>
                <a:cubicBezTo>
                  <a:pt x="123" y="318"/>
                  <a:pt x="124" y="317"/>
                  <a:pt x="125" y="316"/>
                </a:cubicBezTo>
                <a:cubicBezTo>
                  <a:pt x="130" y="312"/>
                  <a:pt x="136" y="308"/>
                  <a:pt x="138" y="302"/>
                </a:cubicBezTo>
                <a:cubicBezTo>
                  <a:pt x="140" y="295"/>
                  <a:pt x="138" y="288"/>
                  <a:pt x="137" y="282"/>
                </a:cubicBezTo>
                <a:cubicBezTo>
                  <a:pt x="136" y="281"/>
                  <a:pt x="136" y="279"/>
                  <a:pt x="136" y="278"/>
                </a:cubicBezTo>
                <a:cubicBezTo>
                  <a:pt x="137" y="278"/>
                  <a:pt x="139" y="278"/>
                  <a:pt x="140" y="278"/>
                </a:cubicBezTo>
                <a:cubicBezTo>
                  <a:pt x="146" y="278"/>
                  <a:pt x="153" y="278"/>
                  <a:pt x="159" y="274"/>
                </a:cubicBezTo>
                <a:cubicBezTo>
                  <a:pt x="165" y="270"/>
                  <a:pt x="167" y="263"/>
                  <a:pt x="169" y="258"/>
                </a:cubicBezTo>
                <a:cubicBezTo>
                  <a:pt x="170" y="256"/>
                  <a:pt x="170" y="255"/>
                  <a:pt x="171" y="253"/>
                </a:cubicBezTo>
                <a:cubicBezTo>
                  <a:pt x="172" y="254"/>
                  <a:pt x="174" y="256"/>
                  <a:pt x="175" y="257"/>
                </a:cubicBezTo>
                <a:cubicBezTo>
                  <a:pt x="180" y="261"/>
                  <a:pt x="186" y="266"/>
                  <a:pt x="192" y="266"/>
                </a:cubicBezTo>
                <a:cubicBezTo>
                  <a:pt x="193" y="266"/>
                  <a:pt x="193" y="266"/>
                  <a:pt x="193" y="266"/>
                </a:cubicBezTo>
                <a:cubicBezTo>
                  <a:pt x="200" y="266"/>
                  <a:pt x="205" y="261"/>
                  <a:pt x="210" y="257"/>
                </a:cubicBezTo>
                <a:cubicBezTo>
                  <a:pt x="211" y="257"/>
                  <a:pt x="213" y="254"/>
                  <a:pt x="214" y="253"/>
                </a:cubicBezTo>
                <a:cubicBezTo>
                  <a:pt x="215" y="255"/>
                  <a:pt x="215" y="257"/>
                  <a:pt x="216" y="258"/>
                </a:cubicBezTo>
                <a:cubicBezTo>
                  <a:pt x="218" y="264"/>
                  <a:pt x="220" y="270"/>
                  <a:pt x="226" y="274"/>
                </a:cubicBezTo>
                <a:cubicBezTo>
                  <a:pt x="231" y="278"/>
                  <a:pt x="238" y="279"/>
                  <a:pt x="244" y="279"/>
                </a:cubicBezTo>
                <a:cubicBezTo>
                  <a:pt x="245" y="279"/>
                  <a:pt x="247" y="279"/>
                  <a:pt x="249" y="279"/>
                </a:cubicBezTo>
                <a:cubicBezTo>
                  <a:pt x="248" y="281"/>
                  <a:pt x="248" y="282"/>
                  <a:pt x="248" y="283"/>
                </a:cubicBezTo>
                <a:cubicBezTo>
                  <a:pt x="246" y="289"/>
                  <a:pt x="244" y="296"/>
                  <a:pt x="246" y="303"/>
                </a:cubicBezTo>
                <a:cubicBezTo>
                  <a:pt x="248" y="310"/>
                  <a:pt x="253" y="314"/>
                  <a:pt x="258" y="318"/>
                </a:cubicBezTo>
                <a:close/>
                <a:moveTo>
                  <a:pt x="226" y="309"/>
                </a:moveTo>
                <a:cubicBezTo>
                  <a:pt x="223" y="300"/>
                  <a:pt x="217" y="293"/>
                  <a:pt x="208" y="288"/>
                </a:cubicBezTo>
                <a:cubicBezTo>
                  <a:pt x="200" y="284"/>
                  <a:pt x="190" y="283"/>
                  <a:pt x="181" y="286"/>
                </a:cubicBezTo>
                <a:cubicBezTo>
                  <a:pt x="172" y="289"/>
                  <a:pt x="165" y="295"/>
                  <a:pt x="160" y="303"/>
                </a:cubicBezTo>
                <a:cubicBezTo>
                  <a:pt x="156" y="312"/>
                  <a:pt x="155" y="321"/>
                  <a:pt x="158" y="330"/>
                </a:cubicBezTo>
                <a:cubicBezTo>
                  <a:pt x="161" y="339"/>
                  <a:pt x="167" y="347"/>
                  <a:pt x="175" y="351"/>
                </a:cubicBezTo>
                <a:cubicBezTo>
                  <a:pt x="180" y="354"/>
                  <a:pt x="186" y="355"/>
                  <a:pt x="192" y="355"/>
                </a:cubicBezTo>
                <a:cubicBezTo>
                  <a:pt x="195" y="355"/>
                  <a:pt x="199" y="355"/>
                  <a:pt x="202" y="354"/>
                </a:cubicBezTo>
                <a:cubicBezTo>
                  <a:pt x="211" y="351"/>
                  <a:pt x="219" y="345"/>
                  <a:pt x="223" y="336"/>
                </a:cubicBezTo>
                <a:cubicBezTo>
                  <a:pt x="228" y="328"/>
                  <a:pt x="228" y="318"/>
                  <a:pt x="226" y="30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228792" y="1473759"/>
            <a:ext cx="4516790" cy="338554"/>
          </a:xfrm>
          <a:prstGeom prst="homePlate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cap="all" spc="200" dirty="0"/>
              <a:t>Strategic Priorities</a:t>
            </a:r>
          </a:p>
        </p:txBody>
      </p:sp>
      <p:sp>
        <p:nvSpPr>
          <p:cNvPr id="61" name="Freeform 324"/>
          <p:cNvSpPr>
            <a:spLocks noChangeAspect="1" noEditPoints="1"/>
          </p:cNvSpPr>
          <p:nvPr/>
        </p:nvSpPr>
        <p:spPr bwMode="auto">
          <a:xfrm>
            <a:off x="5826760" y="1458526"/>
            <a:ext cx="369021" cy="369021"/>
          </a:xfrm>
          <a:custGeom>
            <a:avLst/>
            <a:gdLst>
              <a:gd name="T0" fmla="*/ 264 w 512"/>
              <a:gd name="T1" fmla="*/ 120 h 512"/>
              <a:gd name="T2" fmla="*/ 343 w 512"/>
              <a:gd name="T3" fmla="*/ 151 h 512"/>
              <a:gd name="T4" fmla="*/ 341 w 512"/>
              <a:gd name="T5" fmla="*/ 156 h 512"/>
              <a:gd name="T6" fmla="*/ 331 w 512"/>
              <a:gd name="T7" fmla="*/ 161 h 512"/>
              <a:gd name="T8" fmla="*/ 326 w 512"/>
              <a:gd name="T9" fmla="*/ 167 h 512"/>
              <a:gd name="T10" fmla="*/ 291 w 512"/>
              <a:gd name="T11" fmla="*/ 256 h 512"/>
              <a:gd name="T12" fmla="*/ 294 w 512"/>
              <a:gd name="T13" fmla="*/ 268 h 512"/>
              <a:gd name="T14" fmla="*/ 315 w 512"/>
              <a:gd name="T15" fmla="*/ 285 h 512"/>
              <a:gd name="T16" fmla="*/ 306 w 512"/>
              <a:gd name="T17" fmla="*/ 308 h 512"/>
              <a:gd name="T18" fmla="*/ 186 w 512"/>
              <a:gd name="T19" fmla="*/ 262 h 512"/>
              <a:gd name="T20" fmla="*/ 195 w 512"/>
              <a:gd name="T21" fmla="*/ 239 h 512"/>
              <a:gd name="T22" fmla="*/ 221 w 512"/>
              <a:gd name="T23" fmla="*/ 240 h 512"/>
              <a:gd name="T24" fmla="*/ 232 w 512"/>
              <a:gd name="T25" fmla="*/ 233 h 512"/>
              <a:gd name="T26" fmla="*/ 266 w 512"/>
              <a:gd name="T27" fmla="*/ 144 h 512"/>
              <a:gd name="T28" fmla="*/ 266 w 512"/>
              <a:gd name="T29" fmla="*/ 136 h 512"/>
              <a:gd name="T30" fmla="*/ 261 w 512"/>
              <a:gd name="T31" fmla="*/ 126 h 512"/>
              <a:gd name="T32" fmla="*/ 264 w 512"/>
              <a:gd name="T33" fmla="*/ 120 h 512"/>
              <a:gd name="T34" fmla="*/ 512 w 512"/>
              <a:gd name="T35" fmla="*/ 256 h 512"/>
              <a:gd name="T36" fmla="*/ 256 w 512"/>
              <a:gd name="T37" fmla="*/ 512 h 512"/>
              <a:gd name="T38" fmla="*/ 0 w 512"/>
              <a:gd name="T39" fmla="*/ 256 h 512"/>
              <a:gd name="T40" fmla="*/ 256 w 512"/>
              <a:gd name="T41" fmla="*/ 0 h 512"/>
              <a:gd name="T42" fmla="*/ 512 w 512"/>
              <a:gd name="T43" fmla="*/ 256 h 512"/>
              <a:gd name="T44" fmla="*/ 361 w 512"/>
              <a:gd name="T45" fmla="*/ 134 h 512"/>
              <a:gd name="T46" fmla="*/ 261 w 512"/>
              <a:gd name="T47" fmla="*/ 96 h 512"/>
              <a:gd name="T48" fmla="*/ 247 w 512"/>
              <a:gd name="T49" fmla="*/ 102 h 512"/>
              <a:gd name="T50" fmla="*/ 240 w 512"/>
              <a:gd name="T51" fmla="*/ 122 h 512"/>
              <a:gd name="T52" fmla="*/ 240 w 512"/>
              <a:gd name="T53" fmla="*/ 131 h 512"/>
              <a:gd name="T54" fmla="*/ 244 w 512"/>
              <a:gd name="T55" fmla="*/ 140 h 512"/>
              <a:gd name="T56" fmla="*/ 214 w 512"/>
              <a:gd name="T57" fmla="*/ 219 h 512"/>
              <a:gd name="T58" fmla="*/ 188 w 512"/>
              <a:gd name="T59" fmla="*/ 218 h 512"/>
              <a:gd name="T60" fmla="*/ 178 w 512"/>
              <a:gd name="T61" fmla="*/ 224 h 512"/>
              <a:gd name="T62" fmla="*/ 163 w 512"/>
              <a:gd name="T63" fmla="*/ 264 h 512"/>
              <a:gd name="T64" fmla="*/ 163 w 512"/>
              <a:gd name="T65" fmla="*/ 272 h 512"/>
              <a:gd name="T66" fmla="*/ 169 w 512"/>
              <a:gd name="T67" fmla="*/ 278 h 512"/>
              <a:gd name="T68" fmla="*/ 229 w 512"/>
              <a:gd name="T69" fmla="*/ 301 h 512"/>
              <a:gd name="T70" fmla="*/ 194 w 512"/>
              <a:gd name="T71" fmla="*/ 391 h 512"/>
              <a:gd name="T72" fmla="*/ 200 w 512"/>
              <a:gd name="T73" fmla="*/ 404 h 512"/>
              <a:gd name="T74" fmla="*/ 204 w 512"/>
              <a:gd name="T75" fmla="*/ 405 h 512"/>
              <a:gd name="T76" fmla="*/ 214 w 512"/>
              <a:gd name="T77" fmla="*/ 398 h 512"/>
              <a:gd name="T78" fmla="*/ 248 w 512"/>
              <a:gd name="T79" fmla="*/ 308 h 512"/>
              <a:gd name="T80" fmla="*/ 308 w 512"/>
              <a:gd name="T81" fmla="*/ 331 h 512"/>
              <a:gd name="T82" fmla="*/ 312 w 512"/>
              <a:gd name="T83" fmla="*/ 332 h 512"/>
              <a:gd name="T84" fmla="*/ 322 w 512"/>
              <a:gd name="T85" fmla="*/ 325 h 512"/>
              <a:gd name="T86" fmla="*/ 337 w 512"/>
              <a:gd name="T87" fmla="*/ 285 h 512"/>
              <a:gd name="T88" fmla="*/ 334 w 512"/>
              <a:gd name="T89" fmla="*/ 273 h 512"/>
              <a:gd name="T90" fmla="*/ 314 w 512"/>
              <a:gd name="T91" fmla="*/ 257 h 512"/>
              <a:gd name="T92" fmla="*/ 344 w 512"/>
              <a:gd name="T93" fmla="*/ 178 h 512"/>
              <a:gd name="T94" fmla="*/ 354 w 512"/>
              <a:gd name="T95" fmla="*/ 174 h 512"/>
              <a:gd name="T96" fmla="*/ 359 w 512"/>
              <a:gd name="T97" fmla="*/ 168 h 512"/>
              <a:gd name="T98" fmla="*/ 367 w 512"/>
              <a:gd name="T99" fmla="*/ 148 h 512"/>
              <a:gd name="T100" fmla="*/ 361 w 512"/>
              <a:gd name="T101" fmla="*/ 134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512" h="512">
                <a:moveTo>
                  <a:pt x="264" y="120"/>
                </a:moveTo>
                <a:cubicBezTo>
                  <a:pt x="343" y="151"/>
                  <a:pt x="343" y="151"/>
                  <a:pt x="343" y="151"/>
                </a:cubicBezTo>
                <a:cubicBezTo>
                  <a:pt x="341" y="156"/>
                  <a:pt x="341" y="156"/>
                  <a:pt x="341" y="156"/>
                </a:cubicBezTo>
                <a:cubicBezTo>
                  <a:pt x="331" y="161"/>
                  <a:pt x="331" y="161"/>
                  <a:pt x="331" y="161"/>
                </a:cubicBezTo>
                <a:cubicBezTo>
                  <a:pt x="329" y="162"/>
                  <a:pt x="327" y="164"/>
                  <a:pt x="326" y="167"/>
                </a:cubicBezTo>
                <a:cubicBezTo>
                  <a:pt x="291" y="256"/>
                  <a:pt x="291" y="256"/>
                  <a:pt x="291" y="256"/>
                </a:cubicBezTo>
                <a:cubicBezTo>
                  <a:pt x="290" y="261"/>
                  <a:pt x="291" y="266"/>
                  <a:pt x="294" y="268"/>
                </a:cubicBezTo>
                <a:cubicBezTo>
                  <a:pt x="315" y="285"/>
                  <a:pt x="315" y="285"/>
                  <a:pt x="315" y="285"/>
                </a:cubicBezTo>
                <a:cubicBezTo>
                  <a:pt x="306" y="308"/>
                  <a:pt x="306" y="308"/>
                  <a:pt x="306" y="308"/>
                </a:cubicBezTo>
                <a:cubicBezTo>
                  <a:pt x="186" y="262"/>
                  <a:pt x="186" y="262"/>
                  <a:pt x="186" y="262"/>
                </a:cubicBezTo>
                <a:cubicBezTo>
                  <a:pt x="195" y="239"/>
                  <a:pt x="195" y="239"/>
                  <a:pt x="195" y="239"/>
                </a:cubicBezTo>
                <a:cubicBezTo>
                  <a:pt x="221" y="240"/>
                  <a:pt x="221" y="240"/>
                  <a:pt x="221" y="240"/>
                </a:cubicBezTo>
                <a:cubicBezTo>
                  <a:pt x="226" y="241"/>
                  <a:pt x="230" y="238"/>
                  <a:pt x="232" y="233"/>
                </a:cubicBezTo>
                <a:cubicBezTo>
                  <a:pt x="266" y="144"/>
                  <a:pt x="266" y="144"/>
                  <a:pt x="266" y="144"/>
                </a:cubicBezTo>
                <a:cubicBezTo>
                  <a:pt x="267" y="141"/>
                  <a:pt x="267" y="138"/>
                  <a:pt x="266" y="136"/>
                </a:cubicBezTo>
                <a:cubicBezTo>
                  <a:pt x="261" y="126"/>
                  <a:pt x="261" y="126"/>
                  <a:pt x="261" y="126"/>
                </a:cubicBezTo>
                <a:lnTo>
                  <a:pt x="264" y="120"/>
                </a:lnTo>
                <a:close/>
                <a:moveTo>
                  <a:pt x="512" y="256"/>
                </a:moveTo>
                <a:cubicBezTo>
                  <a:pt x="512" y="397"/>
                  <a:pt x="397" y="512"/>
                  <a:pt x="256" y="512"/>
                </a:cubicBezTo>
                <a:cubicBezTo>
                  <a:pt x="114" y="512"/>
                  <a:pt x="0" y="397"/>
                  <a:pt x="0" y="256"/>
                </a:cubicBezTo>
                <a:cubicBezTo>
                  <a:pt x="0" y="114"/>
                  <a:pt x="114" y="0"/>
                  <a:pt x="256" y="0"/>
                </a:cubicBezTo>
                <a:cubicBezTo>
                  <a:pt x="397" y="0"/>
                  <a:pt x="512" y="114"/>
                  <a:pt x="512" y="256"/>
                </a:cubicBezTo>
                <a:close/>
                <a:moveTo>
                  <a:pt x="361" y="134"/>
                </a:moveTo>
                <a:cubicBezTo>
                  <a:pt x="261" y="96"/>
                  <a:pt x="261" y="96"/>
                  <a:pt x="261" y="96"/>
                </a:cubicBezTo>
                <a:cubicBezTo>
                  <a:pt x="256" y="94"/>
                  <a:pt x="250" y="97"/>
                  <a:pt x="247" y="102"/>
                </a:cubicBezTo>
                <a:cubicBezTo>
                  <a:pt x="240" y="122"/>
                  <a:pt x="240" y="122"/>
                  <a:pt x="240" y="122"/>
                </a:cubicBezTo>
                <a:cubicBezTo>
                  <a:pt x="239" y="125"/>
                  <a:pt x="239" y="128"/>
                  <a:pt x="240" y="131"/>
                </a:cubicBezTo>
                <a:cubicBezTo>
                  <a:pt x="244" y="140"/>
                  <a:pt x="244" y="140"/>
                  <a:pt x="244" y="140"/>
                </a:cubicBezTo>
                <a:cubicBezTo>
                  <a:pt x="214" y="219"/>
                  <a:pt x="214" y="219"/>
                  <a:pt x="214" y="219"/>
                </a:cubicBezTo>
                <a:cubicBezTo>
                  <a:pt x="188" y="218"/>
                  <a:pt x="188" y="218"/>
                  <a:pt x="188" y="218"/>
                </a:cubicBezTo>
                <a:cubicBezTo>
                  <a:pt x="184" y="217"/>
                  <a:pt x="180" y="220"/>
                  <a:pt x="178" y="224"/>
                </a:cubicBezTo>
                <a:cubicBezTo>
                  <a:pt x="163" y="264"/>
                  <a:pt x="163" y="264"/>
                  <a:pt x="163" y="264"/>
                </a:cubicBezTo>
                <a:cubicBezTo>
                  <a:pt x="162" y="267"/>
                  <a:pt x="162" y="270"/>
                  <a:pt x="163" y="272"/>
                </a:cubicBezTo>
                <a:cubicBezTo>
                  <a:pt x="164" y="275"/>
                  <a:pt x="166" y="277"/>
                  <a:pt x="169" y="278"/>
                </a:cubicBezTo>
                <a:cubicBezTo>
                  <a:pt x="229" y="301"/>
                  <a:pt x="229" y="301"/>
                  <a:pt x="229" y="301"/>
                </a:cubicBezTo>
                <a:cubicBezTo>
                  <a:pt x="194" y="391"/>
                  <a:pt x="194" y="391"/>
                  <a:pt x="194" y="391"/>
                </a:cubicBezTo>
                <a:cubicBezTo>
                  <a:pt x="192" y="396"/>
                  <a:pt x="195" y="402"/>
                  <a:pt x="200" y="404"/>
                </a:cubicBezTo>
                <a:cubicBezTo>
                  <a:pt x="202" y="405"/>
                  <a:pt x="203" y="405"/>
                  <a:pt x="204" y="405"/>
                </a:cubicBezTo>
                <a:cubicBezTo>
                  <a:pt x="208" y="405"/>
                  <a:pt x="212" y="402"/>
                  <a:pt x="214" y="398"/>
                </a:cubicBezTo>
                <a:cubicBezTo>
                  <a:pt x="248" y="308"/>
                  <a:pt x="248" y="308"/>
                  <a:pt x="248" y="308"/>
                </a:cubicBezTo>
                <a:cubicBezTo>
                  <a:pt x="308" y="331"/>
                  <a:pt x="308" y="331"/>
                  <a:pt x="308" y="331"/>
                </a:cubicBezTo>
                <a:cubicBezTo>
                  <a:pt x="309" y="332"/>
                  <a:pt x="311" y="332"/>
                  <a:pt x="312" y="332"/>
                </a:cubicBezTo>
                <a:cubicBezTo>
                  <a:pt x="316" y="332"/>
                  <a:pt x="320" y="329"/>
                  <a:pt x="322" y="325"/>
                </a:cubicBezTo>
                <a:cubicBezTo>
                  <a:pt x="337" y="285"/>
                  <a:pt x="337" y="285"/>
                  <a:pt x="337" y="285"/>
                </a:cubicBezTo>
                <a:cubicBezTo>
                  <a:pt x="339" y="281"/>
                  <a:pt x="338" y="276"/>
                  <a:pt x="334" y="273"/>
                </a:cubicBezTo>
                <a:cubicBezTo>
                  <a:pt x="314" y="257"/>
                  <a:pt x="314" y="257"/>
                  <a:pt x="314" y="257"/>
                </a:cubicBezTo>
                <a:cubicBezTo>
                  <a:pt x="344" y="178"/>
                  <a:pt x="344" y="178"/>
                  <a:pt x="344" y="178"/>
                </a:cubicBezTo>
                <a:cubicBezTo>
                  <a:pt x="354" y="174"/>
                  <a:pt x="354" y="174"/>
                  <a:pt x="354" y="174"/>
                </a:cubicBezTo>
                <a:cubicBezTo>
                  <a:pt x="356" y="173"/>
                  <a:pt x="358" y="171"/>
                  <a:pt x="359" y="168"/>
                </a:cubicBezTo>
                <a:cubicBezTo>
                  <a:pt x="367" y="148"/>
                  <a:pt x="367" y="148"/>
                  <a:pt x="367" y="148"/>
                </a:cubicBezTo>
                <a:cubicBezTo>
                  <a:pt x="369" y="143"/>
                  <a:pt x="366" y="137"/>
                  <a:pt x="361" y="13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982301" y="1473759"/>
            <a:ext cx="4516790" cy="338554"/>
          </a:xfrm>
          <a:prstGeom prst="homePlate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cap="all" spc="200" dirty="0"/>
              <a:t>2018 Operational Milestones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331267" y="3608760"/>
            <a:ext cx="601880" cy="33855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1600" b="1" dirty="0">
                <a:solidFill>
                  <a:srgbClr val="E9C46A"/>
                </a:solidFill>
                <a:latin typeface="+mj-lt"/>
                <a:cs typeface="Calibri Light" panose="020F0302020204030204" pitchFamily="34" charset="0"/>
              </a:rPr>
              <a:t>2017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180962" y="3159830"/>
            <a:ext cx="601880" cy="33855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1600" b="1" dirty="0">
                <a:solidFill>
                  <a:srgbClr val="DEA721"/>
                </a:solidFill>
                <a:latin typeface="+mj-lt"/>
                <a:cs typeface="Calibri Light" panose="020F0302020204030204" pitchFamily="34" charset="0"/>
              </a:rPr>
              <a:t>2018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030656" y="2717050"/>
            <a:ext cx="601880" cy="33855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1600" b="1" dirty="0">
                <a:solidFill>
                  <a:srgbClr val="C9981D"/>
                </a:solidFill>
                <a:latin typeface="+mj-lt"/>
                <a:cs typeface="Calibri Light" panose="020F0302020204030204" pitchFamily="34" charset="0"/>
              </a:rPr>
              <a:t>2019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393939" y="4025447"/>
            <a:ext cx="16230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Engaged with key stakeholders to develop NESTcc strategy and goals and obtain feedback on strategy and operations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241348" y="3638433"/>
            <a:ext cx="16276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Ensure buy-in for NESTcc from key stakeholders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Ensure feedback from a range of stakeholders is integrated as NESTcc develops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0091042" y="3204891"/>
            <a:ext cx="16276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Establish NESTcc as the front-door to conducting RWE studies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316980" y="1881514"/>
            <a:ext cx="5401694" cy="553998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1500" dirty="0">
                <a:latin typeface="Calibri Light" panose="020F0302020204030204" pitchFamily="34" charset="0"/>
                <a:cs typeface="Calibri Light" panose="020F0302020204030204" pitchFamily="34" charset="0"/>
              </a:rPr>
              <a:t>Execution of Operational Milestones will enable NESTcc to achieve the following Strategic Priorities by the end of each year noted: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0" y="419100"/>
            <a:ext cx="128016" cy="6019800"/>
            <a:chOff x="0" y="419100"/>
            <a:chExt cx="91440" cy="6019800"/>
          </a:xfrm>
        </p:grpSpPr>
        <p:sp>
          <p:nvSpPr>
            <p:cNvPr id="42" name="Rectangle 41"/>
            <p:cNvSpPr/>
            <p:nvPr/>
          </p:nvSpPr>
          <p:spPr>
            <a:xfrm>
              <a:off x="0" y="419100"/>
              <a:ext cx="91440" cy="1371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0" y="1968500"/>
              <a:ext cx="91440" cy="1371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0" y="3517900"/>
              <a:ext cx="91440" cy="1371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0" y="5067300"/>
              <a:ext cx="91440" cy="1371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Oval 65"/>
          <p:cNvSpPr/>
          <p:nvPr/>
        </p:nvSpPr>
        <p:spPr>
          <a:xfrm>
            <a:off x="401388" y="301464"/>
            <a:ext cx="447473" cy="44747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6" name="Isosceles Triangle 25"/>
          <p:cNvSpPr/>
          <p:nvPr/>
        </p:nvSpPr>
        <p:spPr>
          <a:xfrm flipV="1">
            <a:off x="8333458" y="3101628"/>
            <a:ext cx="100486" cy="86626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954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47BF357-701A-47B0-88A8-0FAA2C72372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cap="all" dirty="0"/>
              <a:t>Six-month SELECT KEY MILESTONES ACHIEVED TO DATE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074167"/>
              </p:ext>
            </p:extLst>
          </p:nvPr>
        </p:nvGraphicFramePr>
        <p:xfrm>
          <a:off x="419100" y="1128196"/>
          <a:ext cx="11353797" cy="50572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1971">
                  <a:extLst>
                    <a:ext uri="{9D8B030D-6E8A-4147-A177-3AD203B41FA5}">
                      <a16:colId xmlns:a16="http://schemas.microsoft.com/office/drawing/2014/main" val="3027502299"/>
                    </a:ext>
                  </a:extLst>
                </a:gridCol>
                <a:gridCol w="1621971">
                  <a:extLst>
                    <a:ext uri="{9D8B030D-6E8A-4147-A177-3AD203B41FA5}">
                      <a16:colId xmlns:a16="http://schemas.microsoft.com/office/drawing/2014/main" val="3894442205"/>
                    </a:ext>
                  </a:extLst>
                </a:gridCol>
                <a:gridCol w="1621971">
                  <a:extLst>
                    <a:ext uri="{9D8B030D-6E8A-4147-A177-3AD203B41FA5}">
                      <a16:colId xmlns:a16="http://schemas.microsoft.com/office/drawing/2014/main" val="3303592273"/>
                    </a:ext>
                  </a:extLst>
                </a:gridCol>
                <a:gridCol w="1621971">
                  <a:extLst>
                    <a:ext uri="{9D8B030D-6E8A-4147-A177-3AD203B41FA5}">
                      <a16:colId xmlns:a16="http://schemas.microsoft.com/office/drawing/2014/main" val="452598416"/>
                    </a:ext>
                  </a:extLst>
                </a:gridCol>
                <a:gridCol w="1621971">
                  <a:extLst>
                    <a:ext uri="{9D8B030D-6E8A-4147-A177-3AD203B41FA5}">
                      <a16:colId xmlns:a16="http://schemas.microsoft.com/office/drawing/2014/main" val="2078076543"/>
                    </a:ext>
                  </a:extLst>
                </a:gridCol>
                <a:gridCol w="1621971">
                  <a:extLst>
                    <a:ext uri="{9D8B030D-6E8A-4147-A177-3AD203B41FA5}">
                      <a16:colId xmlns:a16="http://schemas.microsoft.com/office/drawing/2014/main" val="3641426649"/>
                    </a:ext>
                  </a:extLst>
                </a:gridCol>
                <a:gridCol w="1621971">
                  <a:extLst>
                    <a:ext uri="{9D8B030D-6E8A-4147-A177-3AD203B41FA5}">
                      <a16:colId xmlns:a16="http://schemas.microsoft.com/office/drawing/2014/main" val="858719364"/>
                    </a:ext>
                  </a:extLst>
                </a:gridCol>
              </a:tblGrid>
              <a:tr h="39123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2018: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cap="all" spc="200" baseline="0" dirty="0"/>
                        <a:t>JAN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cap="all" spc="200" baseline="0" dirty="0"/>
                        <a:t>FEB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cap="all" spc="200" baseline="0" dirty="0"/>
                        <a:t>MAR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cap="all" spc="200" baseline="0" dirty="0"/>
                        <a:t>APR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cap="all" spc="200" baseline="0" dirty="0"/>
                        <a:t>MAY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cap="all" spc="200" baseline="0" dirty="0"/>
                        <a:t>JUN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1813498"/>
                  </a:ext>
                </a:extLst>
              </a:tr>
              <a:tr h="161593">
                <a:tc>
                  <a:txBody>
                    <a:bodyPr/>
                    <a:lstStyle/>
                    <a:p>
                      <a:pPr algn="r"/>
                      <a:endParaRPr lang="en-US" sz="1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 cap="all" spc="200" baseline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 cap="all" spc="200" baseline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 cap="all" spc="200" baseline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 cap="all" spc="200" baseline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 cap="all" spc="200" baseline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 cap="all" spc="200" baseline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7998047"/>
                  </a:ext>
                </a:extLst>
              </a:tr>
              <a:tr h="112611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Governance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6533"/>
                  </a:ext>
                </a:extLst>
              </a:tr>
              <a:tr h="112611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Role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1782275"/>
                  </a:ext>
                </a:extLst>
              </a:tr>
              <a:tr h="112611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Value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970041"/>
                  </a:ext>
                </a:extLst>
              </a:tr>
              <a:tr h="112611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Engagement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10772"/>
                  </a:ext>
                </a:extLst>
              </a:tr>
            </a:tbl>
          </a:graphicData>
        </a:graphic>
      </p:graphicFrame>
      <p:sp>
        <p:nvSpPr>
          <p:cNvPr id="3" name="Diamond 2"/>
          <p:cNvSpPr/>
          <p:nvPr/>
        </p:nvSpPr>
        <p:spPr>
          <a:xfrm>
            <a:off x="6955092" y="1789213"/>
            <a:ext cx="203200" cy="267855"/>
          </a:xfrm>
          <a:prstGeom prst="diamond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dirty="0"/>
          </a:p>
        </p:txBody>
      </p:sp>
      <p:sp>
        <p:nvSpPr>
          <p:cNvPr id="10" name="Diamond 9"/>
          <p:cNvSpPr/>
          <p:nvPr/>
        </p:nvSpPr>
        <p:spPr>
          <a:xfrm>
            <a:off x="10892075" y="1789213"/>
            <a:ext cx="203200" cy="267855"/>
          </a:xfrm>
          <a:prstGeom prst="diamond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6656290" y="2080741"/>
            <a:ext cx="800805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Initiated RWE</a:t>
            </a:r>
          </a:p>
          <a:p>
            <a:pPr algn="ctr"/>
            <a:r>
              <a:rPr lang="en-US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assessment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08810" y="2080741"/>
            <a:ext cx="969731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Announced Methods and Data Quality Subcommittees</a:t>
            </a:r>
          </a:p>
        </p:txBody>
      </p:sp>
      <p:sp>
        <p:nvSpPr>
          <p:cNvPr id="15" name="Diamond 14"/>
          <p:cNvSpPr/>
          <p:nvPr/>
        </p:nvSpPr>
        <p:spPr>
          <a:xfrm>
            <a:off x="2636747" y="2936609"/>
            <a:ext cx="203200" cy="267855"/>
          </a:xfrm>
          <a:prstGeom prst="diamond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dirty="0"/>
          </a:p>
        </p:txBody>
      </p:sp>
      <p:sp>
        <p:nvSpPr>
          <p:cNvPr id="16" name="Diamond 15"/>
          <p:cNvSpPr/>
          <p:nvPr/>
        </p:nvSpPr>
        <p:spPr>
          <a:xfrm>
            <a:off x="4941914" y="2936609"/>
            <a:ext cx="203200" cy="267855"/>
          </a:xfrm>
          <a:prstGeom prst="diamond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dirty="0"/>
          </a:p>
        </p:txBody>
      </p:sp>
      <p:sp>
        <p:nvSpPr>
          <p:cNvPr id="17" name="Diamond 16"/>
          <p:cNvSpPr/>
          <p:nvPr/>
        </p:nvSpPr>
        <p:spPr>
          <a:xfrm>
            <a:off x="9669622" y="2936609"/>
            <a:ext cx="203200" cy="267855"/>
          </a:xfrm>
          <a:prstGeom prst="diamond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dirty="0"/>
          </a:p>
        </p:txBody>
      </p:sp>
      <p:sp>
        <p:nvSpPr>
          <p:cNvPr id="18" name="Diamond 17"/>
          <p:cNvSpPr/>
          <p:nvPr/>
        </p:nvSpPr>
        <p:spPr>
          <a:xfrm>
            <a:off x="6948307" y="2936609"/>
            <a:ext cx="203200" cy="267855"/>
          </a:xfrm>
          <a:prstGeom prst="diamond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2234922" y="3254645"/>
            <a:ext cx="994508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Expanded </a:t>
            </a:r>
            <a:r>
              <a:rPr lang="en-US" sz="11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NESTcc</a:t>
            </a:r>
            <a:r>
              <a:rPr lang="en-US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 Data Network with round 2 of MOUs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30929" y="3254645"/>
            <a:ext cx="825171" cy="5078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Hosted Data Strategy Convening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261253" y="3254645"/>
            <a:ext cx="1019938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Launched test-case projects with NESTcc Network Collaborators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568666" y="3254645"/>
            <a:ext cx="962483" cy="5078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Initiated RWE value case-studies</a:t>
            </a:r>
          </a:p>
        </p:txBody>
      </p:sp>
      <p:sp>
        <p:nvSpPr>
          <p:cNvPr id="25" name="Diamond 24"/>
          <p:cNvSpPr/>
          <p:nvPr/>
        </p:nvSpPr>
        <p:spPr>
          <a:xfrm>
            <a:off x="2673731" y="4031412"/>
            <a:ext cx="203200" cy="267855"/>
          </a:xfrm>
          <a:prstGeom prst="diamond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dirty="0"/>
          </a:p>
        </p:txBody>
      </p:sp>
      <p:sp>
        <p:nvSpPr>
          <p:cNvPr id="26" name="Diamond 25"/>
          <p:cNvSpPr/>
          <p:nvPr/>
        </p:nvSpPr>
        <p:spPr>
          <a:xfrm>
            <a:off x="4941914" y="4031412"/>
            <a:ext cx="203200" cy="267855"/>
          </a:xfrm>
          <a:prstGeom prst="diamond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dirty="0"/>
          </a:p>
        </p:txBody>
      </p:sp>
      <p:sp>
        <p:nvSpPr>
          <p:cNvPr id="30" name="TextBox 29"/>
          <p:cNvSpPr txBox="1"/>
          <p:nvPr/>
        </p:nvSpPr>
        <p:spPr>
          <a:xfrm>
            <a:off x="2096594" y="4299267"/>
            <a:ext cx="1311922" cy="5078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Developed  business model (Phase I sustainability planning)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604760" y="4299267"/>
            <a:ext cx="877509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Solicited stakeholder feedback on business model</a:t>
            </a:r>
          </a:p>
        </p:txBody>
      </p:sp>
      <p:sp>
        <p:nvSpPr>
          <p:cNvPr id="35" name="Diamond 34"/>
          <p:cNvSpPr/>
          <p:nvPr/>
        </p:nvSpPr>
        <p:spPr>
          <a:xfrm>
            <a:off x="5284658" y="5179120"/>
            <a:ext cx="203200" cy="267855"/>
          </a:xfrm>
          <a:prstGeom prst="diamond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dirty="0"/>
          </a:p>
        </p:txBody>
      </p:sp>
      <p:sp>
        <p:nvSpPr>
          <p:cNvPr id="37" name="Diamond 36"/>
          <p:cNvSpPr/>
          <p:nvPr/>
        </p:nvSpPr>
        <p:spPr>
          <a:xfrm>
            <a:off x="8479240" y="5179120"/>
            <a:ext cx="203200" cy="267855"/>
          </a:xfrm>
          <a:prstGeom prst="diamond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dirty="0"/>
          </a:p>
        </p:txBody>
      </p:sp>
      <p:sp>
        <p:nvSpPr>
          <p:cNvPr id="38" name="Diamond 37"/>
          <p:cNvSpPr/>
          <p:nvPr/>
        </p:nvSpPr>
        <p:spPr>
          <a:xfrm>
            <a:off x="7510802" y="5179120"/>
            <a:ext cx="203200" cy="267855"/>
          </a:xfrm>
          <a:prstGeom prst="diamond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dirty="0"/>
          </a:p>
        </p:txBody>
      </p:sp>
      <p:sp>
        <p:nvSpPr>
          <p:cNvPr id="40" name="TextBox 39"/>
          <p:cNvSpPr txBox="1"/>
          <p:nvPr/>
        </p:nvSpPr>
        <p:spPr>
          <a:xfrm>
            <a:off x="5093348" y="5494937"/>
            <a:ext cx="585820" cy="5078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Launched nestcc.org</a:t>
            </a:r>
          </a:p>
          <a:p>
            <a:pPr algn="ctr"/>
            <a:r>
              <a:rPr lang="en-US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update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263720" y="5494937"/>
            <a:ext cx="634241" cy="5078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Launched nestcc.org</a:t>
            </a:r>
          </a:p>
          <a:p>
            <a:pPr algn="ctr"/>
            <a:r>
              <a:rPr lang="en-US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update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048040" y="5486696"/>
            <a:ext cx="1128724" cy="5078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Developed strategic communications plan</a:t>
            </a:r>
          </a:p>
        </p:txBody>
      </p:sp>
      <p:sp>
        <p:nvSpPr>
          <p:cNvPr id="45" name="Diamond 44">
            <a:extLst>
              <a:ext uri="{FF2B5EF4-FFF2-40B4-BE49-F238E27FC236}">
                <a16:creationId xmlns:a16="http://schemas.microsoft.com/office/drawing/2014/main" id="{18CFBF78-EA11-4FF5-AD5F-E9F9003275D7}"/>
              </a:ext>
            </a:extLst>
          </p:cNvPr>
          <p:cNvSpPr/>
          <p:nvPr/>
        </p:nvSpPr>
        <p:spPr>
          <a:xfrm>
            <a:off x="2659933" y="1789213"/>
            <a:ext cx="203200" cy="267855"/>
          </a:xfrm>
          <a:prstGeom prst="diamond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105CC1D-59B2-4469-8BCE-153A50958B9D}"/>
              </a:ext>
            </a:extLst>
          </p:cNvPr>
          <p:cNvSpPr txBox="1"/>
          <p:nvPr/>
        </p:nvSpPr>
        <p:spPr>
          <a:xfrm>
            <a:off x="2234921" y="2080741"/>
            <a:ext cx="1053225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Assessment RFP responses due</a:t>
            </a:r>
          </a:p>
        </p:txBody>
      </p:sp>
      <p:sp>
        <p:nvSpPr>
          <p:cNvPr id="36" name="Diamond 35">
            <a:extLst>
              <a:ext uri="{FF2B5EF4-FFF2-40B4-BE49-F238E27FC236}">
                <a16:creationId xmlns:a16="http://schemas.microsoft.com/office/drawing/2014/main" id="{AD0A4949-65B5-419D-85C4-97C554A17EC7}"/>
              </a:ext>
            </a:extLst>
          </p:cNvPr>
          <p:cNvSpPr/>
          <p:nvPr/>
        </p:nvSpPr>
        <p:spPr>
          <a:xfrm>
            <a:off x="4941914" y="1789213"/>
            <a:ext cx="203200" cy="267855"/>
          </a:xfrm>
          <a:prstGeom prst="diamond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50A90CE-4BDE-405A-AF1A-D308175597AC}"/>
              </a:ext>
            </a:extLst>
          </p:cNvPr>
          <p:cNvSpPr txBox="1"/>
          <p:nvPr/>
        </p:nvSpPr>
        <p:spPr>
          <a:xfrm>
            <a:off x="4494945" y="2080741"/>
            <a:ext cx="1097139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Approved four GC subcommittees</a:t>
            </a:r>
          </a:p>
        </p:txBody>
      </p:sp>
      <p:sp>
        <p:nvSpPr>
          <p:cNvPr id="50" name="Diamond 49">
            <a:extLst>
              <a:ext uri="{FF2B5EF4-FFF2-40B4-BE49-F238E27FC236}">
                <a16:creationId xmlns:a16="http://schemas.microsoft.com/office/drawing/2014/main" id="{D167ECBB-42E1-45D8-BFE0-2E28DD727AC6}"/>
              </a:ext>
            </a:extLst>
          </p:cNvPr>
          <p:cNvSpPr/>
          <p:nvPr/>
        </p:nvSpPr>
        <p:spPr>
          <a:xfrm>
            <a:off x="7015071" y="4031412"/>
            <a:ext cx="203200" cy="267855"/>
          </a:xfrm>
          <a:prstGeom prst="diamond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7471A16-BC59-48DF-A25F-79F8A918B885}"/>
              </a:ext>
            </a:extLst>
          </p:cNvPr>
          <p:cNvSpPr txBox="1"/>
          <p:nvPr/>
        </p:nvSpPr>
        <p:spPr>
          <a:xfrm>
            <a:off x="6678512" y="4299267"/>
            <a:ext cx="873246" cy="5078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Launched Sustainability Subcommittee</a:t>
            </a:r>
          </a:p>
        </p:txBody>
      </p:sp>
      <p:sp>
        <p:nvSpPr>
          <p:cNvPr id="54" name="Diamond 53">
            <a:extLst>
              <a:ext uri="{FF2B5EF4-FFF2-40B4-BE49-F238E27FC236}">
                <a16:creationId xmlns:a16="http://schemas.microsoft.com/office/drawing/2014/main" id="{28504173-3CD8-4091-9E34-FBEEF9D3A57A}"/>
              </a:ext>
            </a:extLst>
          </p:cNvPr>
          <p:cNvSpPr/>
          <p:nvPr/>
        </p:nvSpPr>
        <p:spPr>
          <a:xfrm>
            <a:off x="9452234" y="5179120"/>
            <a:ext cx="203200" cy="267855"/>
          </a:xfrm>
          <a:prstGeom prst="diamond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8858B3C-99C3-404F-8E75-600D26949CD7}"/>
              </a:ext>
            </a:extLst>
          </p:cNvPr>
          <p:cNvSpPr txBox="1"/>
          <p:nvPr/>
        </p:nvSpPr>
        <p:spPr>
          <a:xfrm>
            <a:off x="9113962" y="5494937"/>
            <a:ext cx="879743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Launched public Front Door on nestcc.org 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18B36FC-E985-4549-A6BF-184949765649}"/>
              </a:ext>
            </a:extLst>
          </p:cNvPr>
          <p:cNvCxnSpPr/>
          <p:nvPr/>
        </p:nvCxnSpPr>
        <p:spPr>
          <a:xfrm>
            <a:off x="419099" y="778809"/>
            <a:ext cx="8829675" cy="0"/>
          </a:xfrm>
          <a:prstGeom prst="line">
            <a:avLst/>
          </a:prstGeom>
          <a:ln w="38100">
            <a:solidFill>
              <a:srgbClr val="F5A3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2077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47BF357-701A-47B0-88A8-0FAA2C72372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cap="all" dirty="0"/>
              <a:t>Six-month SELECT KEY MILESTONES FOR The FUTURE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653541"/>
              </p:ext>
            </p:extLst>
          </p:nvPr>
        </p:nvGraphicFramePr>
        <p:xfrm>
          <a:off x="419100" y="1128196"/>
          <a:ext cx="11353797" cy="50572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1971">
                  <a:extLst>
                    <a:ext uri="{9D8B030D-6E8A-4147-A177-3AD203B41FA5}">
                      <a16:colId xmlns:a16="http://schemas.microsoft.com/office/drawing/2014/main" val="3027502299"/>
                    </a:ext>
                  </a:extLst>
                </a:gridCol>
                <a:gridCol w="1621971">
                  <a:extLst>
                    <a:ext uri="{9D8B030D-6E8A-4147-A177-3AD203B41FA5}">
                      <a16:colId xmlns:a16="http://schemas.microsoft.com/office/drawing/2014/main" val="3894442205"/>
                    </a:ext>
                  </a:extLst>
                </a:gridCol>
                <a:gridCol w="1621971">
                  <a:extLst>
                    <a:ext uri="{9D8B030D-6E8A-4147-A177-3AD203B41FA5}">
                      <a16:colId xmlns:a16="http://schemas.microsoft.com/office/drawing/2014/main" val="3303592273"/>
                    </a:ext>
                  </a:extLst>
                </a:gridCol>
                <a:gridCol w="1621971">
                  <a:extLst>
                    <a:ext uri="{9D8B030D-6E8A-4147-A177-3AD203B41FA5}">
                      <a16:colId xmlns:a16="http://schemas.microsoft.com/office/drawing/2014/main" val="452598416"/>
                    </a:ext>
                  </a:extLst>
                </a:gridCol>
                <a:gridCol w="1621971">
                  <a:extLst>
                    <a:ext uri="{9D8B030D-6E8A-4147-A177-3AD203B41FA5}">
                      <a16:colId xmlns:a16="http://schemas.microsoft.com/office/drawing/2014/main" val="2078076543"/>
                    </a:ext>
                  </a:extLst>
                </a:gridCol>
                <a:gridCol w="1621971">
                  <a:extLst>
                    <a:ext uri="{9D8B030D-6E8A-4147-A177-3AD203B41FA5}">
                      <a16:colId xmlns:a16="http://schemas.microsoft.com/office/drawing/2014/main" val="3641426649"/>
                    </a:ext>
                  </a:extLst>
                </a:gridCol>
                <a:gridCol w="1621971">
                  <a:extLst>
                    <a:ext uri="{9D8B030D-6E8A-4147-A177-3AD203B41FA5}">
                      <a16:colId xmlns:a16="http://schemas.microsoft.com/office/drawing/2014/main" val="858719364"/>
                    </a:ext>
                  </a:extLst>
                </a:gridCol>
              </a:tblGrid>
              <a:tr h="39123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2018: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cap="all" spc="200" baseline="0" dirty="0"/>
                        <a:t>JUL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cap="all" spc="200" baseline="0" dirty="0"/>
                        <a:t>AUG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cap="all" spc="200" baseline="0" dirty="0"/>
                        <a:t>SEP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cap="all" spc="200" baseline="0" dirty="0"/>
                        <a:t>OCT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cap="all" spc="200" baseline="0" dirty="0"/>
                        <a:t>NOV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cap="all" spc="200" baseline="0" dirty="0"/>
                        <a:t>DEC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1813498"/>
                  </a:ext>
                </a:extLst>
              </a:tr>
              <a:tr h="161593">
                <a:tc>
                  <a:txBody>
                    <a:bodyPr/>
                    <a:lstStyle/>
                    <a:p>
                      <a:pPr algn="r"/>
                      <a:endParaRPr lang="en-US" sz="1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 cap="all" spc="200" baseline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 cap="all" spc="200" baseline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 cap="all" spc="200" baseline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 cap="all" spc="200" baseline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 cap="all" spc="200" baseline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 cap="all" spc="200" baseline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7998047"/>
                  </a:ext>
                </a:extLst>
              </a:tr>
              <a:tr h="112611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Governance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6533"/>
                  </a:ext>
                </a:extLst>
              </a:tr>
              <a:tr h="112611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Role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1782275"/>
                  </a:ext>
                </a:extLst>
              </a:tr>
              <a:tr h="112611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Value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970041"/>
                  </a:ext>
                </a:extLst>
              </a:tr>
              <a:tr h="112611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Engagement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10772"/>
                  </a:ext>
                </a:extLst>
              </a:tr>
            </a:tbl>
          </a:graphicData>
        </a:graphic>
      </p:graphicFrame>
      <p:sp>
        <p:nvSpPr>
          <p:cNvPr id="3" name="Diamond 2"/>
          <p:cNvSpPr/>
          <p:nvPr/>
        </p:nvSpPr>
        <p:spPr>
          <a:xfrm>
            <a:off x="5329496" y="1789213"/>
            <a:ext cx="203200" cy="267855"/>
          </a:xfrm>
          <a:prstGeom prst="diamond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dirty="0"/>
          </a:p>
        </p:txBody>
      </p:sp>
      <p:sp>
        <p:nvSpPr>
          <p:cNvPr id="6" name="Diamond 5"/>
          <p:cNvSpPr/>
          <p:nvPr/>
        </p:nvSpPr>
        <p:spPr>
          <a:xfrm>
            <a:off x="6141682" y="1789213"/>
            <a:ext cx="203200" cy="267855"/>
          </a:xfrm>
          <a:prstGeom prst="diamond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dirty="0"/>
          </a:p>
        </p:txBody>
      </p:sp>
      <p:sp>
        <p:nvSpPr>
          <p:cNvPr id="10" name="Diamond 9"/>
          <p:cNvSpPr/>
          <p:nvPr/>
        </p:nvSpPr>
        <p:spPr>
          <a:xfrm>
            <a:off x="10892075" y="1789213"/>
            <a:ext cx="203200" cy="267855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5030694" y="2080741"/>
            <a:ext cx="800805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Revise GC Charter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36228" y="2080741"/>
            <a:ext cx="814108" cy="5078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Appoint GC Chair and Vice Chair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306037" y="2080741"/>
            <a:ext cx="1375276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Data Quality and Methods Subcommittees release draft standards</a:t>
            </a:r>
          </a:p>
        </p:txBody>
      </p:sp>
      <p:sp>
        <p:nvSpPr>
          <p:cNvPr id="15" name="Diamond 14"/>
          <p:cNvSpPr/>
          <p:nvPr/>
        </p:nvSpPr>
        <p:spPr>
          <a:xfrm>
            <a:off x="7247682" y="2936609"/>
            <a:ext cx="203200" cy="267855"/>
          </a:xfrm>
          <a:prstGeom prst="diamond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dirty="0">
              <a:highlight>
                <a:srgbClr val="FFFF00"/>
              </a:highlight>
            </a:endParaRPr>
          </a:p>
        </p:txBody>
      </p:sp>
      <p:sp>
        <p:nvSpPr>
          <p:cNvPr id="16" name="Diamond 15"/>
          <p:cNvSpPr/>
          <p:nvPr/>
        </p:nvSpPr>
        <p:spPr>
          <a:xfrm>
            <a:off x="8189095" y="2936609"/>
            <a:ext cx="203200" cy="267855"/>
          </a:xfrm>
          <a:prstGeom prst="diamond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dirty="0"/>
          </a:p>
        </p:txBody>
      </p:sp>
      <p:sp>
        <p:nvSpPr>
          <p:cNvPr id="17" name="Diamond 16"/>
          <p:cNvSpPr/>
          <p:nvPr/>
        </p:nvSpPr>
        <p:spPr>
          <a:xfrm>
            <a:off x="10544181" y="2936609"/>
            <a:ext cx="203200" cy="267855"/>
          </a:xfrm>
          <a:prstGeom prst="diamond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dirty="0"/>
          </a:p>
        </p:txBody>
      </p:sp>
      <p:sp>
        <p:nvSpPr>
          <p:cNvPr id="21" name="TextBox 20"/>
          <p:cNvSpPr txBox="1"/>
          <p:nvPr/>
        </p:nvSpPr>
        <p:spPr>
          <a:xfrm>
            <a:off x="7878110" y="3254644"/>
            <a:ext cx="825171" cy="5078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Announce Round 1 test-cases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196287" y="3254644"/>
            <a:ext cx="898988" cy="5078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Launch Round 2 test-case projects</a:t>
            </a:r>
          </a:p>
        </p:txBody>
      </p:sp>
      <p:sp>
        <p:nvSpPr>
          <p:cNvPr id="25" name="Diamond 24"/>
          <p:cNvSpPr/>
          <p:nvPr/>
        </p:nvSpPr>
        <p:spPr>
          <a:xfrm>
            <a:off x="5819597" y="4031412"/>
            <a:ext cx="203200" cy="267855"/>
          </a:xfrm>
          <a:prstGeom prst="diamond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dirty="0"/>
          </a:p>
        </p:txBody>
      </p:sp>
      <p:sp>
        <p:nvSpPr>
          <p:cNvPr id="30" name="TextBox 29"/>
          <p:cNvSpPr txBox="1"/>
          <p:nvPr/>
        </p:nvSpPr>
        <p:spPr>
          <a:xfrm>
            <a:off x="5295975" y="4366379"/>
            <a:ext cx="1250444" cy="5078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Initiate Market Analysis and Business Plan Development</a:t>
            </a:r>
          </a:p>
        </p:txBody>
      </p:sp>
      <p:sp>
        <p:nvSpPr>
          <p:cNvPr id="35" name="Diamond 34"/>
          <p:cNvSpPr/>
          <p:nvPr/>
        </p:nvSpPr>
        <p:spPr>
          <a:xfrm>
            <a:off x="2811459" y="5179120"/>
            <a:ext cx="203200" cy="267855"/>
          </a:xfrm>
          <a:prstGeom prst="diamond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dirty="0"/>
          </a:p>
        </p:txBody>
      </p:sp>
      <p:sp>
        <p:nvSpPr>
          <p:cNvPr id="38" name="Diamond 37"/>
          <p:cNvSpPr/>
          <p:nvPr/>
        </p:nvSpPr>
        <p:spPr>
          <a:xfrm>
            <a:off x="6607907" y="5179120"/>
            <a:ext cx="203200" cy="267855"/>
          </a:xfrm>
          <a:prstGeom prst="diamond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dirty="0"/>
          </a:p>
        </p:txBody>
      </p:sp>
      <p:sp>
        <p:nvSpPr>
          <p:cNvPr id="40" name="TextBox 39"/>
          <p:cNvSpPr txBox="1"/>
          <p:nvPr/>
        </p:nvSpPr>
        <p:spPr>
          <a:xfrm>
            <a:off x="2379177" y="5508001"/>
            <a:ext cx="1068697" cy="5078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Communications Manager joins </a:t>
            </a:r>
            <a:r>
              <a:rPr lang="en-US" sz="11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NESTcc</a:t>
            </a:r>
            <a:endParaRPr lang="en-U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204484" y="5508001"/>
            <a:ext cx="1010047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Host consultation sessions with stakeholders at </a:t>
            </a:r>
            <a:r>
              <a:rPr lang="en-US" sz="11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MedTech</a:t>
            </a:r>
            <a:endParaRPr lang="en-U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6F587AF-0107-4219-BE6F-839ABF51F7BC}"/>
              </a:ext>
            </a:extLst>
          </p:cNvPr>
          <p:cNvSpPr txBox="1"/>
          <p:nvPr/>
        </p:nvSpPr>
        <p:spPr>
          <a:xfrm>
            <a:off x="10820956" y="4366379"/>
            <a:ext cx="860358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Release draft Business Plan</a:t>
            </a:r>
          </a:p>
        </p:txBody>
      </p:sp>
      <p:sp>
        <p:nvSpPr>
          <p:cNvPr id="50" name="Diamond 49">
            <a:extLst>
              <a:ext uri="{FF2B5EF4-FFF2-40B4-BE49-F238E27FC236}">
                <a16:creationId xmlns:a16="http://schemas.microsoft.com/office/drawing/2014/main" id="{D167ECBB-42E1-45D8-BFE0-2E28DD727AC6}"/>
              </a:ext>
            </a:extLst>
          </p:cNvPr>
          <p:cNvSpPr/>
          <p:nvPr/>
        </p:nvSpPr>
        <p:spPr>
          <a:xfrm>
            <a:off x="9257155" y="4031412"/>
            <a:ext cx="203200" cy="267855"/>
          </a:xfrm>
          <a:prstGeom prst="diamon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7471A16-BC59-48DF-A25F-79F8A918B885}"/>
              </a:ext>
            </a:extLst>
          </p:cNvPr>
          <p:cNvSpPr txBox="1"/>
          <p:nvPr/>
        </p:nvSpPr>
        <p:spPr>
          <a:xfrm>
            <a:off x="8922132" y="4366379"/>
            <a:ext cx="873246" cy="5078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Complete Market Analysis</a:t>
            </a:r>
          </a:p>
        </p:txBody>
      </p:sp>
      <p:sp>
        <p:nvSpPr>
          <p:cNvPr id="52" name="Diamond 51">
            <a:extLst>
              <a:ext uri="{FF2B5EF4-FFF2-40B4-BE49-F238E27FC236}">
                <a16:creationId xmlns:a16="http://schemas.microsoft.com/office/drawing/2014/main" id="{D167ECBB-42E1-45D8-BFE0-2E28DD727AC6}"/>
              </a:ext>
            </a:extLst>
          </p:cNvPr>
          <p:cNvSpPr/>
          <p:nvPr/>
        </p:nvSpPr>
        <p:spPr>
          <a:xfrm>
            <a:off x="11149535" y="4031412"/>
            <a:ext cx="203200" cy="267855"/>
          </a:xfrm>
          <a:prstGeom prst="diamon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98AA4AE-BF3D-4CF8-A134-5A307F55470E}"/>
              </a:ext>
            </a:extLst>
          </p:cNvPr>
          <p:cNvSpPr txBox="1"/>
          <p:nvPr/>
        </p:nvSpPr>
        <p:spPr>
          <a:xfrm>
            <a:off x="6894362" y="3254644"/>
            <a:ext cx="909840" cy="5078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Execute standard NDAs and MSAs</a:t>
            </a:r>
          </a:p>
        </p:txBody>
      </p:sp>
      <p:sp>
        <p:nvSpPr>
          <p:cNvPr id="57" name="Diamond 56">
            <a:extLst>
              <a:ext uri="{FF2B5EF4-FFF2-40B4-BE49-F238E27FC236}">
                <a16:creationId xmlns:a16="http://schemas.microsoft.com/office/drawing/2014/main" id="{4465F1E4-123A-4554-8230-2E88740B0B05}"/>
              </a:ext>
            </a:extLst>
          </p:cNvPr>
          <p:cNvSpPr/>
          <p:nvPr/>
        </p:nvSpPr>
        <p:spPr>
          <a:xfrm>
            <a:off x="7672564" y="5179120"/>
            <a:ext cx="203200" cy="267855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51F25E5-5035-41BE-89A2-0016022355E8}"/>
              </a:ext>
            </a:extLst>
          </p:cNvPr>
          <p:cNvSpPr txBox="1"/>
          <p:nvPr/>
        </p:nvSpPr>
        <p:spPr>
          <a:xfrm>
            <a:off x="7457044" y="5508001"/>
            <a:ext cx="634241" cy="5078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Launch nestcc.org</a:t>
            </a:r>
          </a:p>
          <a:p>
            <a:pPr algn="ctr"/>
            <a:r>
              <a:rPr lang="en-US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update</a:t>
            </a:r>
          </a:p>
        </p:txBody>
      </p:sp>
      <p:sp>
        <p:nvSpPr>
          <p:cNvPr id="59" name="Diamond 58">
            <a:extLst>
              <a:ext uri="{FF2B5EF4-FFF2-40B4-BE49-F238E27FC236}">
                <a16:creationId xmlns:a16="http://schemas.microsoft.com/office/drawing/2014/main" id="{49350A4A-CEAB-4A49-B3F0-B5BC0A5FF652}"/>
              </a:ext>
            </a:extLst>
          </p:cNvPr>
          <p:cNvSpPr/>
          <p:nvPr/>
        </p:nvSpPr>
        <p:spPr>
          <a:xfrm>
            <a:off x="5363033" y="5179120"/>
            <a:ext cx="203200" cy="267855"/>
          </a:xfrm>
          <a:prstGeom prst="diamond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9AF2DE3-CB9B-4B1C-918C-962ABA210A82}"/>
              </a:ext>
            </a:extLst>
          </p:cNvPr>
          <p:cNvSpPr txBox="1"/>
          <p:nvPr/>
        </p:nvSpPr>
        <p:spPr>
          <a:xfrm>
            <a:off x="5005754" y="5508001"/>
            <a:ext cx="917759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Share early learnings from test-case projects</a:t>
            </a:r>
          </a:p>
        </p:txBody>
      </p:sp>
      <p:sp>
        <p:nvSpPr>
          <p:cNvPr id="39" name="Diamond 38">
            <a:extLst>
              <a:ext uri="{FF2B5EF4-FFF2-40B4-BE49-F238E27FC236}">
                <a16:creationId xmlns:a16="http://schemas.microsoft.com/office/drawing/2014/main" id="{C1BC4309-614B-42FD-883F-E22443724FF6}"/>
              </a:ext>
            </a:extLst>
          </p:cNvPr>
          <p:cNvSpPr/>
          <p:nvPr/>
        </p:nvSpPr>
        <p:spPr>
          <a:xfrm>
            <a:off x="2473797" y="2936609"/>
            <a:ext cx="203200" cy="267855"/>
          </a:xfrm>
          <a:prstGeom prst="diamond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23B5708-6A35-46BA-B0C9-9287F1E2C669}"/>
              </a:ext>
            </a:extLst>
          </p:cNvPr>
          <p:cNvSpPr txBox="1"/>
          <p:nvPr/>
        </p:nvSpPr>
        <p:spPr>
          <a:xfrm>
            <a:off x="2100576" y="3254645"/>
            <a:ext cx="949643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Post second round of calls for test-case concepts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6BF9CCC-FA01-4B2D-81F7-F1852644F86E}"/>
              </a:ext>
            </a:extLst>
          </p:cNvPr>
          <p:cNvCxnSpPr/>
          <p:nvPr/>
        </p:nvCxnSpPr>
        <p:spPr>
          <a:xfrm>
            <a:off x="419099" y="778809"/>
            <a:ext cx="8829675" cy="0"/>
          </a:xfrm>
          <a:prstGeom prst="line">
            <a:avLst/>
          </a:prstGeom>
          <a:ln w="38100">
            <a:solidFill>
              <a:srgbClr val="F5A3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4893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4280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419099" y="2130480"/>
            <a:ext cx="11377676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NESTcc </a:t>
            </a:r>
            <a:r>
              <a:rPr lang="en-US" cap="all" dirty="0"/>
              <a:t>Use Cases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NESTcc’s role will be established through use cases that span the Total Product Life Cycle (TPLC) and include interventional and observational study designs.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94987" y="2130480"/>
            <a:ext cx="11602027" cy="0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941270" y="1923631"/>
            <a:ext cx="2309460" cy="4136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cap="all" spc="133" dirty="0">
                <a:solidFill>
                  <a:schemeClr val="tx1"/>
                </a:solidFill>
              </a:rPr>
              <a:t>Priority Use Cases</a:t>
            </a:r>
          </a:p>
        </p:txBody>
      </p:sp>
      <p:sp>
        <p:nvSpPr>
          <p:cNvPr id="9" name="Rectangle 8"/>
          <p:cNvSpPr/>
          <p:nvPr/>
        </p:nvSpPr>
        <p:spPr>
          <a:xfrm>
            <a:off x="2709506" y="2417077"/>
            <a:ext cx="2200535" cy="31789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b="1" dirty="0">
              <a:latin typeface="+mj-lt"/>
            </a:endParaRPr>
          </a:p>
        </p:txBody>
      </p:sp>
      <p:sp>
        <p:nvSpPr>
          <p:cNvPr id="10" name="Freeform 412"/>
          <p:cNvSpPr>
            <a:spLocks noChangeAspect="1" noEditPoints="1"/>
          </p:cNvSpPr>
          <p:nvPr/>
        </p:nvSpPr>
        <p:spPr bwMode="auto">
          <a:xfrm>
            <a:off x="3585374" y="2643461"/>
            <a:ext cx="448795" cy="450115"/>
          </a:xfrm>
          <a:custGeom>
            <a:avLst/>
            <a:gdLst>
              <a:gd name="T0" fmla="*/ 0 w 512"/>
              <a:gd name="T1" fmla="*/ 256 h 512"/>
              <a:gd name="T2" fmla="*/ 512 w 512"/>
              <a:gd name="T3" fmla="*/ 256 h 512"/>
              <a:gd name="T4" fmla="*/ 232 w 512"/>
              <a:gd name="T5" fmla="*/ 296 h 512"/>
              <a:gd name="T6" fmla="*/ 203 w 512"/>
              <a:gd name="T7" fmla="*/ 352 h 512"/>
              <a:gd name="T8" fmla="*/ 203 w 512"/>
              <a:gd name="T9" fmla="*/ 374 h 512"/>
              <a:gd name="T10" fmla="*/ 139 w 512"/>
              <a:gd name="T11" fmla="*/ 367 h 512"/>
              <a:gd name="T12" fmla="*/ 139 w 512"/>
              <a:gd name="T13" fmla="*/ 363 h 512"/>
              <a:gd name="T14" fmla="*/ 149 w 512"/>
              <a:gd name="T15" fmla="*/ 299 h 512"/>
              <a:gd name="T16" fmla="*/ 160 w 512"/>
              <a:gd name="T17" fmla="*/ 337 h 512"/>
              <a:gd name="T18" fmla="*/ 232 w 512"/>
              <a:gd name="T19" fmla="*/ 281 h 512"/>
              <a:gd name="T20" fmla="*/ 232 w 512"/>
              <a:gd name="T21" fmla="*/ 232 h 512"/>
              <a:gd name="T22" fmla="*/ 216 w 512"/>
              <a:gd name="T23" fmla="*/ 232 h 512"/>
              <a:gd name="T24" fmla="*/ 160 w 512"/>
              <a:gd name="T25" fmla="*/ 203 h 512"/>
              <a:gd name="T26" fmla="*/ 139 w 512"/>
              <a:gd name="T27" fmla="*/ 203 h 512"/>
              <a:gd name="T28" fmla="*/ 145 w 512"/>
              <a:gd name="T29" fmla="*/ 140 h 512"/>
              <a:gd name="T30" fmla="*/ 149 w 512"/>
              <a:gd name="T31" fmla="*/ 139 h 512"/>
              <a:gd name="T32" fmla="*/ 213 w 512"/>
              <a:gd name="T33" fmla="*/ 150 h 512"/>
              <a:gd name="T34" fmla="*/ 175 w 512"/>
              <a:gd name="T35" fmla="*/ 160 h 512"/>
              <a:gd name="T36" fmla="*/ 232 w 512"/>
              <a:gd name="T37" fmla="*/ 232 h 512"/>
              <a:gd name="T38" fmla="*/ 373 w 512"/>
              <a:gd name="T39" fmla="*/ 363 h 512"/>
              <a:gd name="T40" fmla="*/ 363 w 512"/>
              <a:gd name="T41" fmla="*/ 374 h 512"/>
              <a:gd name="T42" fmla="*/ 299 w 512"/>
              <a:gd name="T43" fmla="*/ 363 h 512"/>
              <a:gd name="T44" fmla="*/ 337 w 512"/>
              <a:gd name="T45" fmla="*/ 352 h 512"/>
              <a:gd name="T46" fmla="*/ 280 w 512"/>
              <a:gd name="T47" fmla="*/ 281 h 512"/>
              <a:gd name="T48" fmla="*/ 352 w 512"/>
              <a:gd name="T49" fmla="*/ 337 h 512"/>
              <a:gd name="T50" fmla="*/ 363 w 512"/>
              <a:gd name="T51" fmla="*/ 299 h 512"/>
              <a:gd name="T52" fmla="*/ 373 w 512"/>
              <a:gd name="T53" fmla="*/ 363 h 512"/>
              <a:gd name="T54" fmla="*/ 363 w 512"/>
              <a:gd name="T55" fmla="*/ 214 h 512"/>
              <a:gd name="T56" fmla="*/ 352 w 512"/>
              <a:gd name="T57" fmla="*/ 175 h 512"/>
              <a:gd name="T58" fmla="*/ 288 w 512"/>
              <a:gd name="T59" fmla="*/ 235 h 512"/>
              <a:gd name="T60" fmla="*/ 280 w 512"/>
              <a:gd name="T61" fmla="*/ 217 h 512"/>
              <a:gd name="T62" fmla="*/ 309 w 512"/>
              <a:gd name="T63" fmla="*/ 160 h 512"/>
              <a:gd name="T64" fmla="*/ 309 w 512"/>
              <a:gd name="T65" fmla="*/ 139 h 512"/>
              <a:gd name="T66" fmla="*/ 363 w 512"/>
              <a:gd name="T67" fmla="*/ 139 h 512"/>
              <a:gd name="T68" fmla="*/ 373 w 512"/>
              <a:gd name="T69" fmla="*/ 15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5" y="0"/>
                  <a:pt x="0" y="115"/>
                  <a:pt x="0" y="256"/>
                </a:cubicBezTo>
                <a:cubicBezTo>
                  <a:pt x="0" y="398"/>
                  <a:pt x="115" y="512"/>
                  <a:pt x="256" y="512"/>
                </a:cubicBezTo>
                <a:cubicBezTo>
                  <a:pt x="397" y="512"/>
                  <a:pt x="512" y="398"/>
                  <a:pt x="512" y="256"/>
                </a:cubicBezTo>
                <a:cubicBezTo>
                  <a:pt x="512" y="115"/>
                  <a:pt x="397" y="0"/>
                  <a:pt x="256" y="0"/>
                </a:cubicBezTo>
                <a:close/>
                <a:moveTo>
                  <a:pt x="232" y="296"/>
                </a:moveTo>
                <a:cubicBezTo>
                  <a:pt x="175" y="352"/>
                  <a:pt x="175" y="352"/>
                  <a:pt x="175" y="352"/>
                </a:cubicBezTo>
                <a:cubicBezTo>
                  <a:pt x="203" y="352"/>
                  <a:pt x="203" y="352"/>
                  <a:pt x="203" y="352"/>
                </a:cubicBezTo>
                <a:cubicBezTo>
                  <a:pt x="209" y="352"/>
                  <a:pt x="213" y="357"/>
                  <a:pt x="213" y="363"/>
                </a:cubicBezTo>
                <a:cubicBezTo>
                  <a:pt x="213" y="369"/>
                  <a:pt x="209" y="374"/>
                  <a:pt x="203" y="374"/>
                </a:cubicBezTo>
                <a:cubicBezTo>
                  <a:pt x="149" y="374"/>
                  <a:pt x="149" y="374"/>
                  <a:pt x="149" y="374"/>
                </a:cubicBezTo>
                <a:cubicBezTo>
                  <a:pt x="145" y="374"/>
                  <a:pt x="141" y="371"/>
                  <a:pt x="139" y="367"/>
                </a:cubicBezTo>
                <a:cubicBezTo>
                  <a:pt x="139" y="366"/>
                  <a:pt x="139" y="365"/>
                  <a:pt x="139" y="363"/>
                </a:cubicBezTo>
                <a:cubicBezTo>
                  <a:pt x="139" y="363"/>
                  <a:pt x="139" y="363"/>
                  <a:pt x="139" y="363"/>
                </a:cubicBezTo>
                <a:cubicBezTo>
                  <a:pt x="139" y="310"/>
                  <a:pt x="139" y="310"/>
                  <a:pt x="139" y="310"/>
                </a:cubicBezTo>
                <a:cubicBezTo>
                  <a:pt x="139" y="304"/>
                  <a:pt x="143" y="299"/>
                  <a:pt x="149" y="299"/>
                </a:cubicBezTo>
                <a:cubicBezTo>
                  <a:pt x="155" y="299"/>
                  <a:pt x="160" y="304"/>
                  <a:pt x="160" y="310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216" y="281"/>
                  <a:pt x="216" y="281"/>
                  <a:pt x="216" y="281"/>
                </a:cubicBezTo>
                <a:cubicBezTo>
                  <a:pt x="221" y="277"/>
                  <a:pt x="227" y="277"/>
                  <a:pt x="232" y="281"/>
                </a:cubicBezTo>
                <a:cubicBezTo>
                  <a:pt x="236" y="285"/>
                  <a:pt x="236" y="292"/>
                  <a:pt x="232" y="296"/>
                </a:cubicBezTo>
                <a:close/>
                <a:moveTo>
                  <a:pt x="232" y="232"/>
                </a:moveTo>
                <a:cubicBezTo>
                  <a:pt x="229" y="234"/>
                  <a:pt x="227" y="235"/>
                  <a:pt x="224" y="235"/>
                </a:cubicBezTo>
                <a:cubicBezTo>
                  <a:pt x="221" y="235"/>
                  <a:pt x="219" y="234"/>
                  <a:pt x="216" y="232"/>
                </a:cubicBezTo>
                <a:cubicBezTo>
                  <a:pt x="160" y="175"/>
                  <a:pt x="160" y="175"/>
                  <a:pt x="160" y="175"/>
                </a:cubicBezTo>
                <a:cubicBezTo>
                  <a:pt x="160" y="203"/>
                  <a:pt x="160" y="203"/>
                  <a:pt x="160" y="203"/>
                </a:cubicBezTo>
                <a:cubicBezTo>
                  <a:pt x="160" y="209"/>
                  <a:pt x="155" y="214"/>
                  <a:pt x="149" y="214"/>
                </a:cubicBezTo>
                <a:cubicBezTo>
                  <a:pt x="143" y="214"/>
                  <a:pt x="139" y="209"/>
                  <a:pt x="139" y="203"/>
                </a:cubicBezTo>
                <a:cubicBezTo>
                  <a:pt x="139" y="150"/>
                  <a:pt x="139" y="150"/>
                  <a:pt x="139" y="150"/>
                </a:cubicBezTo>
                <a:cubicBezTo>
                  <a:pt x="139" y="145"/>
                  <a:pt x="141" y="141"/>
                  <a:pt x="145" y="140"/>
                </a:cubicBezTo>
                <a:cubicBezTo>
                  <a:pt x="147" y="139"/>
                  <a:pt x="148" y="139"/>
                  <a:pt x="149" y="139"/>
                </a:cubicBezTo>
                <a:cubicBezTo>
                  <a:pt x="149" y="139"/>
                  <a:pt x="149" y="139"/>
                  <a:pt x="149" y="139"/>
                </a:cubicBezTo>
                <a:cubicBezTo>
                  <a:pt x="203" y="139"/>
                  <a:pt x="203" y="139"/>
                  <a:pt x="203" y="139"/>
                </a:cubicBezTo>
                <a:cubicBezTo>
                  <a:pt x="209" y="139"/>
                  <a:pt x="213" y="144"/>
                  <a:pt x="213" y="150"/>
                </a:cubicBezTo>
                <a:cubicBezTo>
                  <a:pt x="213" y="156"/>
                  <a:pt x="209" y="160"/>
                  <a:pt x="203" y="160"/>
                </a:cubicBezTo>
                <a:cubicBezTo>
                  <a:pt x="175" y="160"/>
                  <a:pt x="175" y="160"/>
                  <a:pt x="175" y="160"/>
                </a:cubicBezTo>
                <a:cubicBezTo>
                  <a:pt x="232" y="217"/>
                  <a:pt x="232" y="217"/>
                  <a:pt x="232" y="217"/>
                </a:cubicBezTo>
                <a:cubicBezTo>
                  <a:pt x="236" y="221"/>
                  <a:pt x="236" y="228"/>
                  <a:pt x="232" y="232"/>
                </a:cubicBezTo>
                <a:close/>
                <a:moveTo>
                  <a:pt x="373" y="363"/>
                </a:moveTo>
                <a:cubicBezTo>
                  <a:pt x="373" y="363"/>
                  <a:pt x="373" y="363"/>
                  <a:pt x="373" y="363"/>
                </a:cubicBezTo>
                <a:cubicBezTo>
                  <a:pt x="373" y="365"/>
                  <a:pt x="373" y="366"/>
                  <a:pt x="373" y="367"/>
                </a:cubicBezTo>
                <a:cubicBezTo>
                  <a:pt x="371" y="371"/>
                  <a:pt x="367" y="374"/>
                  <a:pt x="363" y="374"/>
                </a:cubicBezTo>
                <a:cubicBezTo>
                  <a:pt x="309" y="374"/>
                  <a:pt x="309" y="374"/>
                  <a:pt x="309" y="374"/>
                </a:cubicBezTo>
                <a:cubicBezTo>
                  <a:pt x="303" y="374"/>
                  <a:pt x="299" y="369"/>
                  <a:pt x="299" y="363"/>
                </a:cubicBezTo>
                <a:cubicBezTo>
                  <a:pt x="299" y="357"/>
                  <a:pt x="303" y="352"/>
                  <a:pt x="309" y="352"/>
                </a:cubicBezTo>
                <a:cubicBezTo>
                  <a:pt x="337" y="352"/>
                  <a:pt x="337" y="352"/>
                  <a:pt x="337" y="352"/>
                </a:cubicBezTo>
                <a:cubicBezTo>
                  <a:pt x="280" y="296"/>
                  <a:pt x="280" y="296"/>
                  <a:pt x="280" y="296"/>
                </a:cubicBezTo>
                <a:cubicBezTo>
                  <a:pt x="276" y="292"/>
                  <a:pt x="276" y="285"/>
                  <a:pt x="280" y="281"/>
                </a:cubicBezTo>
                <a:cubicBezTo>
                  <a:pt x="285" y="277"/>
                  <a:pt x="291" y="277"/>
                  <a:pt x="296" y="281"/>
                </a:cubicBezTo>
                <a:cubicBezTo>
                  <a:pt x="352" y="337"/>
                  <a:pt x="352" y="337"/>
                  <a:pt x="352" y="337"/>
                </a:cubicBezTo>
                <a:cubicBezTo>
                  <a:pt x="352" y="310"/>
                  <a:pt x="352" y="310"/>
                  <a:pt x="352" y="310"/>
                </a:cubicBezTo>
                <a:cubicBezTo>
                  <a:pt x="352" y="304"/>
                  <a:pt x="357" y="299"/>
                  <a:pt x="363" y="299"/>
                </a:cubicBezTo>
                <a:cubicBezTo>
                  <a:pt x="369" y="299"/>
                  <a:pt x="373" y="304"/>
                  <a:pt x="373" y="310"/>
                </a:cubicBezTo>
                <a:lnTo>
                  <a:pt x="373" y="363"/>
                </a:lnTo>
                <a:close/>
                <a:moveTo>
                  <a:pt x="373" y="203"/>
                </a:moveTo>
                <a:cubicBezTo>
                  <a:pt x="373" y="209"/>
                  <a:pt x="369" y="214"/>
                  <a:pt x="363" y="214"/>
                </a:cubicBezTo>
                <a:cubicBezTo>
                  <a:pt x="357" y="214"/>
                  <a:pt x="352" y="209"/>
                  <a:pt x="352" y="203"/>
                </a:cubicBezTo>
                <a:cubicBezTo>
                  <a:pt x="352" y="175"/>
                  <a:pt x="352" y="175"/>
                  <a:pt x="352" y="175"/>
                </a:cubicBezTo>
                <a:cubicBezTo>
                  <a:pt x="296" y="232"/>
                  <a:pt x="296" y="232"/>
                  <a:pt x="296" y="232"/>
                </a:cubicBezTo>
                <a:cubicBezTo>
                  <a:pt x="293" y="234"/>
                  <a:pt x="291" y="235"/>
                  <a:pt x="288" y="235"/>
                </a:cubicBezTo>
                <a:cubicBezTo>
                  <a:pt x="285" y="235"/>
                  <a:pt x="283" y="234"/>
                  <a:pt x="280" y="232"/>
                </a:cubicBezTo>
                <a:cubicBezTo>
                  <a:pt x="276" y="228"/>
                  <a:pt x="276" y="221"/>
                  <a:pt x="280" y="217"/>
                </a:cubicBezTo>
                <a:cubicBezTo>
                  <a:pt x="337" y="160"/>
                  <a:pt x="337" y="160"/>
                  <a:pt x="337" y="160"/>
                </a:cubicBezTo>
                <a:cubicBezTo>
                  <a:pt x="309" y="160"/>
                  <a:pt x="309" y="160"/>
                  <a:pt x="309" y="160"/>
                </a:cubicBezTo>
                <a:cubicBezTo>
                  <a:pt x="303" y="160"/>
                  <a:pt x="299" y="156"/>
                  <a:pt x="299" y="150"/>
                </a:cubicBezTo>
                <a:cubicBezTo>
                  <a:pt x="299" y="144"/>
                  <a:pt x="303" y="139"/>
                  <a:pt x="309" y="139"/>
                </a:cubicBezTo>
                <a:cubicBezTo>
                  <a:pt x="363" y="139"/>
                  <a:pt x="363" y="139"/>
                  <a:pt x="363" y="139"/>
                </a:cubicBezTo>
                <a:cubicBezTo>
                  <a:pt x="363" y="139"/>
                  <a:pt x="363" y="139"/>
                  <a:pt x="363" y="139"/>
                </a:cubicBezTo>
                <a:cubicBezTo>
                  <a:pt x="364" y="139"/>
                  <a:pt x="365" y="139"/>
                  <a:pt x="367" y="140"/>
                </a:cubicBezTo>
                <a:cubicBezTo>
                  <a:pt x="371" y="141"/>
                  <a:pt x="373" y="145"/>
                  <a:pt x="373" y="150"/>
                </a:cubicBezTo>
                <a:lnTo>
                  <a:pt x="373" y="20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GB" sz="1867" dirty="0"/>
          </a:p>
        </p:txBody>
      </p:sp>
      <p:sp>
        <p:nvSpPr>
          <p:cNvPr id="11" name="Rectangle 10"/>
          <p:cNvSpPr/>
          <p:nvPr/>
        </p:nvSpPr>
        <p:spPr>
          <a:xfrm>
            <a:off x="2803587" y="3839645"/>
            <a:ext cx="20123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Using RWE in a regulatory submission to support an expanded indication for use of medical devices already on the market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41090" y="3224322"/>
            <a:ext cx="1737363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67" b="1" dirty="0">
                <a:latin typeface="+mj-lt"/>
              </a:rPr>
              <a:t>Label Expansion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7691" y="2417077"/>
            <a:ext cx="2200535" cy="31789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b="1" dirty="0">
              <a:latin typeface="+mj-lt"/>
            </a:endParaRPr>
          </a:p>
        </p:txBody>
      </p:sp>
      <p:sp>
        <p:nvSpPr>
          <p:cNvPr id="14" name="Freeform 869"/>
          <p:cNvSpPr>
            <a:spLocks noChangeAspect="1" noEditPoints="1"/>
          </p:cNvSpPr>
          <p:nvPr/>
        </p:nvSpPr>
        <p:spPr bwMode="auto">
          <a:xfrm>
            <a:off x="1293559" y="2643433"/>
            <a:ext cx="448795" cy="448795"/>
          </a:xfrm>
          <a:custGeom>
            <a:avLst/>
            <a:gdLst>
              <a:gd name="T0" fmla="*/ 305 w 512"/>
              <a:gd name="T1" fmla="*/ 145 h 512"/>
              <a:gd name="T2" fmla="*/ 207 w 512"/>
              <a:gd name="T3" fmla="*/ 198 h 512"/>
              <a:gd name="T4" fmla="*/ 512 w 512"/>
              <a:gd name="T5" fmla="*/ 256 h 512"/>
              <a:gd name="T6" fmla="*/ 0 w 512"/>
              <a:gd name="T7" fmla="*/ 256 h 512"/>
              <a:gd name="T8" fmla="*/ 512 w 512"/>
              <a:gd name="T9" fmla="*/ 256 h 512"/>
              <a:gd name="T10" fmla="*/ 245 w 512"/>
              <a:gd name="T11" fmla="*/ 288 h 512"/>
              <a:gd name="T12" fmla="*/ 245 w 512"/>
              <a:gd name="T13" fmla="*/ 267 h 512"/>
              <a:gd name="T14" fmla="*/ 128 w 512"/>
              <a:gd name="T15" fmla="*/ 278 h 512"/>
              <a:gd name="T16" fmla="*/ 373 w 512"/>
              <a:gd name="T17" fmla="*/ 262 h 512"/>
              <a:gd name="T18" fmla="*/ 328 w 512"/>
              <a:gd name="T19" fmla="*/ 152 h 512"/>
              <a:gd name="T20" fmla="*/ 320 w 512"/>
              <a:gd name="T21" fmla="*/ 130 h 512"/>
              <a:gd name="T22" fmla="*/ 328 w 512"/>
              <a:gd name="T23" fmla="*/ 107 h 512"/>
              <a:gd name="T24" fmla="*/ 305 w 512"/>
              <a:gd name="T25" fmla="*/ 99 h 512"/>
              <a:gd name="T26" fmla="*/ 290 w 512"/>
              <a:gd name="T27" fmla="*/ 99 h 512"/>
              <a:gd name="T28" fmla="*/ 184 w 512"/>
              <a:gd name="T29" fmla="*/ 190 h 512"/>
              <a:gd name="T30" fmla="*/ 222 w 512"/>
              <a:gd name="T31" fmla="*/ 243 h 512"/>
              <a:gd name="T32" fmla="*/ 229 w 512"/>
              <a:gd name="T33" fmla="*/ 246 h 512"/>
              <a:gd name="T34" fmla="*/ 266 w 512"/>
              <a:gd name="T35" fmla="*/ 214 h 512"/>
              <a:gd name="T36" fmla="*/ 256 w 512"/>
              <a:gd name="T37" fmla="*/ 299 h 512"/>
              <a:gd name="T38" fmla="*/ 256 w 512"/>
              <a:gd name="T39" fmla="*/ 320 h 512"/>
              <a:gd name="T40" fmla="*/ 283 w 512"/>
              <a:gd name="T41" fmla="*/ 197 h 512"/>
              <a:gd name="T42" fmla="*/ 302 w 512"/>
              <a:gd name="T43" fmla="*/ 181 h 512"/>
              <a:gd name="T44" fmla="*/ 276 w 512"/>
              <a:gd name="T45" fmla="*/ 352 h 512"/>
              <a:gd name="T46" fmla="*/ 273 w 512"/>
              <a:gd name="T47" fmla="*/ 373 h 512"/>
              <a:gd name="T48" fmla="*/ 217 w 512"/>
              <a:gd name="T49" fmla="*/ 395 h 512"/>
              <a:gd name="T50" fmla="*/ 235 w 512"/>
              <a:gd name="T51" fmla="*/ 372 h 512"/>
              <a:gd name="T52" fmla="*/ 169 w 512"/>
              <a:gd name="T53" fmla="*/ 306 h 512"/>
              <a:gd name="T54" fmla="*/ 149 w 512"/>
              <a:gd name="T55" fmla="*/ 314 h 512"/>
              <a:gd name="T56" fmla="*/ 192 w 512"/>
              <a:gd name="T57" fmla="*/ 404 h 512"/>
              <a:gd name="T58" fmla="*/ 203 w 512"/>
              <a:gd name="T59" fmla="*/ 416 h 512"/>
              <a:gd name="T60" fmla="*/ 318 w 512"/>
              <a:gd name="T61" fmla="*/ 412 h 512"/>
              <a:gd name="T62" fmla="*/ 301 w 512"/>
              <a:gd name="T63" fmla="*/ 368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512" h="512">
                <a:moveTo>
                  <a:pt x="282" y="122"/>
                </a:moveTo>
                <a:cubicBezTo>
                  <a:pt x="305" y="145"/>
                  <a:pt x="305" y="145"/>
                  <a:pt x="305" y="145"/>
                </a:cubicBezTo>
                <a:cubicBezTo>
                  <a:pt x="229" y="221"/>
                  <a:pt x="229" y="221"/>
                  <a:pt x="229" y="221"/>
                </a:cubicBezTo>
                <a:cubicBezTo>
                  <a:pt x="207" y="198"/>
                  <a:pt x="207" y="198"/>
                  <a:pt x="207" y="198"/>
                </a:cubicBezTo>
                <a:lnTo>
                  <a:pt x="282" y="122"/>
                </a:lnTo>
                <a:close/>
                <a:moveTo>
                  <a:pt x="512" y="256"/>
                </a:moveTo>
                <a:cubicBezTo>
                  <a:pt x="512" y="398"/>
                  <a:pt x="397" y="512"/>
                  <a:pt x="256" y="512"/>
                </a:cubicBezTo>
                <a:cubicBezTo>
                  <a:pt x="115" y="512"/>
                  <a:pt x="0" y="398"/>
                  <a:pt x="0" y="256"/>
                </a:cubicBezTo>
                <a:cubicBezTo>
                  <a:pt x="0" y="115"/>
                  <a:pt x="115" y="0"/>
                  <a:pt x="256" y="0"/>
                </a:cubicBezTo>
                <a:cubicBezTo>
                  <a:pt x="397" y="0"/>
                  <a:pt x="512" y="115"/>
                  <a:pt x="512" y="256"/>
                </a:cubicBezTo>
                <a:close/>
                <a:moveTo>
                  <a:pt x="139" y="288"/>
                </a:moveTo>
                <a:cubicBezTo>
                  <a:pt x="245" y="288"/>
                  <a:pt x="245" y="288"/>
                  <a:pt x="245" y="288"/>
                </a:cubicBezTo>
                <a:cubicBezTo>
                  <a:pt x="251" y="288"/>
                  <a:pt x="256" y="284"/>
                  <a:pt x="256" y="278"/>
                </a:cubicBezTo>
                <a:cubicBezTo>
                  <a:pt x="256" y="272"/>
                  <a:pt x="251" y="267"/>
                  <a:pt x="245" y="267"/>
                </a:cubicBezTo>
                <a:cubicBezTo>
                  <a:pt x="139" y="267"/>
                  <a:pt x="139" y="267"/>
                  <a:pt x="139" y="267"/>
                </a:cubicBezTo>
                <a:cubicBezTo>
                  <a:pt x="133" y="267"/>
                  <a:pt x="128" y="272"/>
                  <a:pt x="128" y="278"/>
                </a:cubicBezTo>
                <a:cubicBezTo>
                  <a:pt x="128" y="284"/>
                  <a:pt x="133" y="288"/>
                  <a:pt x="139" y="288"/>
                </a:cubicBezTo>
                <a:close/>
                <a:moveTo>
                  <a:pt x="373" y="262"/>
                </a:moveTo>
                <a:cubicBezTo>
                  <a:pt x="373" y="221"/>
                  <a:pt x="352" y="184"/>
                  <a:pt x="316" y="164"/>
                </a:cubicBezTo>
                <a:cubicBezTo>
                  <a:pt x="328" y="152"/>
                  <a:pt x="328" y="152"/>
                  <a:pt x="328" y="152"/>
                </a:cubicBezTo>
                <a:cubicBezTo>
                  <a:pt x="332" y="148"/>
                  <a:pt x="332" y="141"/>
                  <a:pt x="328" y="137"/>
                </a:cubicBezTo>
                <a:cubicBezTo>
                  <a:pt x="320" y="130"/>
                  <a:pt x="320" y="130"/>
                  <a:pt x="320" y="130"/>
                </a:cubicBezTo>
                <a:cubicBezTo>
                  <a:pt x="328" y="122"/>
                  <a:pt x="328" y="122"/>
                  <a:pt x="328" y="122"/>
                </a:cubicBezTo>
                <a:cubicBezTo>
                  <a:pt x="332" y="118"/>
                  <a:pt x="332" y="111"/>
                  <a:pt x="328" y="107"/>
                </a:cubicBezTo>
                <a:cubicBezTo>
                  <a:pt x="320" y="99"/>
                  <a:pt x="320" y="99"/>
                  <a:pt x="320" y="99"/>
                </a:cubicBezTo>
                <a:cubicBezTo>
                  <a:pt x="316" y="95"/>
                  <a:pt x="309" y="95"/>
                  <a:pt x="305" y="99"/>
                </a:cubicBezTo>
                <a:cubicBezTo>
                  <a:pt x="297" y="107"/>
                  <a:pt x="297" y="107"/>
                  <a:pt x="297" y="107"/>
                </a:cubicBezTo>
                <a:cubicBezTo>
                  <a:pt x="290" y="99"/>
                  <a:pt x="290" y="99"/>
                  <a:pt x="290" y="99"/>
                </a:cubicBezTo>
                <a:cubicBezTo>
                  <a:pt x="286" y="95"/>
                  <a:pt x="279" y="95"/>
                  <a:pt x="275" y="99"/>
                </a:cubicBezTo>
                <a:cubicBezTo>
                  <a:pt x="184" y="190"/>
                  <a:pt x="184" y="190"/>
                  <a:pt x="184" y="190"/>
                </a:cubicBezTo>
                <a:cubicBezTo>
                  <a:pt x="180" y="194"/>
                  <a:pt x="180" y="201"/>
                  <a:pt x="184" y="205"/>
                </a:cubicBezTo>
                <a:cubicBezTo>
                  <a:pt x="222" y="243"/>
                  <a:pt x="222" y="243"/>
                  <a:pt x="222" y="243"/>
                </a:cubicBezTo>
                <a:cubicBezTo>
                  <a:pt x="224" y="245"/>
                  <a:pt x="226" y="246"/>
                  <a:pt x="229" y="246"/>
                </a:cubicBezTo>
                <a:cubicBezTo>
                  <a:pt x="229" y="246"/>
                  <a:pt x="229" y="246"/>
                  <a:pt x="229" y="246"/>
                </a:cubicBezTo>
                <a:cubicBezTo>
                  <a:pt x="232" y="246"/>
                  <a:pt x="235" y="245"/>
                  <a:pt x="237" y="243"/>
                </a:cubicBezTo>
                <a:cubicBezTo>
                  <a:pt x="266" y="214"/>
                  <a:pt x="266" y="214"/>
                  <a:pt x="266" y="214"/>
                </a:cubicBezTo>
                <a:cubicBezTo>
                  <a:pt x="286" y="219"/>
                  <a:pt x="299" y="236"/>
                  <a:pt x="299" y="256"/>
                </a:cubicBezTo>
                <a:cubicBezTo>
                  <a:pt x="299" y="281"/>
                  <a:pt x="281" y="299"/>
                  <a:pt x="256" y="299"/>
                </a:cubicBezTo>
                <a:cubicBezTo>
                  <a:pt x="250" y="299"/>
                  <a:pt x="245" y="304"/>
                  <a:pt x="245" y="310"/>
                </a:cubicBezTo>
                <a:cubicBezTo>
                  <a:pt x="245" y="316"/>
                  <a:pt x="250" y="320"/>
                  <a:pt x="256" y="320"/>
                </a:cubicBezTo>
                <a:cubicBezTo>
                  <a:pt x="292" y="320"/>
                  <a:pt x="320" y="293"/>
                  <a:pt x="320" y="256"/>
                </a:cubicBezTo>
                <a:cubicBezTo>
                  <a:pt x="320" y="230"/>
                  <a:pt x="305" y="208"/>
                  <a:pt x="283" y="197"/>
                </a:cubicBezTo>
                <a:cubicBezTo>
                  <a:pt x="300" y="180"/>
                  <a:pt x="300" y="180"/>
                  <a:pt x="300" y="180"/>
                </a:cubicBezTo>
                <a:cubicBezTo>
                  <a:pt x="301" y="180"/>
                  <a:pt x="302" y="181"/>
                  <a:pt x="302" y="181"/>
                </a:cubicBezTo>
                <a:cubicBezTo>
                  <a:pt x="333" y="196"/>
                  <a:pt x="352" y="227"/>
                  <a:pt x="352" y="262"/>
                </a:cubicBezTo>
                <a:cubicBezTo>
                  <a:pt x="352" y="307"/>
                  <a:pt x="319" y="346"/>
                  <a:pt x="276" y="352"/>
                </a:cubicBezTo>
                <a:cubicBezTo>
                  <a:pt x="271" y="353"/>
                  <a:pt x="268" y="357"/>
                  <a:pt x="267" y="361"/>
                </a:cubicBezTo>
                <a:cubicBezTo>
                  <a:pt x="266" y="366"/>
                  <a:pt x="268" y="370"/>
                  <a:pt x="273" y="373"/>
                </a:cubicBezTo>
                <a:cubicBezTo>
                  <a:pt x="281" y="377"/>
                  <a:pt x="289" y="386"/>
                  <a:pt x="294" y="395"/>
                </a:cubicBezTo>
                <a:cubicBezTo>
                  <a:pt x="217" y="395"/>
                  <a:pt x="217" y="395"/>
                  <a:pt x="217" y="395"/>
                </a:cubicBezTo>
                <a:cubicBezTo>
                  <a:pt x="220" y="390"/>
                  <a:pt x="224" y="386"/>
                  <a:pt x="229" y="383"/>
                </a:cubicBezTo>
                <a:cubicBezTo>
                  <a:pt x="233" y="381"/>
                  <a:pt x="235" y="376"/>
                  <a:pt x="235" y="372"/>
                </a:cubicBezTo>
                <a:cubicBezTo>
                  <a:pt x="234" y="368"/>
                  <a:pt x="231" y="364"/>
                  <a:pt x="227" y="363"/>
                </a:cubicBezTo>
                <a:cubicBezTo>
                  <a:pt x="202" y="357"/>
                  <a:pt x="181" y="336"/>
                  <a:pt x="169" y="306"/>
                </a:cubicBezTo>
                <a:cubicBezTo>
                  <a:pt x="167" y="301"/>
                  <a:pt x="161" y="298"/>
                  <a:pt x="155" y="300"/>
                </a:cubicBezTo>
                <a:cubicBezTo>
                  <a:pt x="150" y="302"/>
                  <a:pt x="147" y="308"/>
                  <a:pt x="149" y="314"/>
                </a:cubicBezTo>
                <a:cubicBezTo>
                  <a:pt x="161" y="343"/>
                  <a:pt x="180" y="366"/>
                  <a:pt x="203" y="377"/>
                </a:cubicBezTo>
                <a:cubicBezTo>
                  <a:pt x="198" y="384"/>
                  <a:pt x="194" y="393"/>
                  <a:pt x="192" y="404"/>
                </a:cubicBezTo>
                <a:cubicBezTo>
                  <a:pt x="192" y="407"/>
                  <a:pt x="192" y="410"/>
                  <a:pt x="194" y="412"/>
                </a:cubicBezTo>
                <a:cubicBezTo>
                  <a:pt x="196" y="415"/>
                  <a:pt x="199" y="416"/>
                  <a:pt x="203" y="416"/>
                </a:cubicBezTo>
                <a:cubicBezTo>
                  <a:pt x="309" y="416"/>
                  <a:pt x="309" y="416"/>
                  <a:pt x="309" y="416"/>
                </a:cubicBezTo>
                <a:cubicBezTo>
                  <a:pt x="313" y="416"/>
                  <a:pt x="316" y="415"/>
                  <a:pt x="318" y="412"/>
                </a:cubicBezTo>
                <a:cubicBezTo>
                  <a:pt x="320" y="410"/>
                  <a:pt x="320" y="407"/>
                  <a:pt x="320" y="404"/>
                </a:cubicBezTo>
                <a:cubicBezTo>
                  <a:pt x="317" y="391"/>
                  <a:pt x="310" y="378"/>
                  <a:pt x="301" y="368"/>
                </a:cubicBezTo>
                <a:cubicBezTo>
                  <a:pt x="343" y="352"/>
                  <a:pt x="373" y="309"/>
                  <a:pt x="373" y="26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GB" sz="1867" dirty="0"/>
          </a:p>
        </p:txBody>
      </p:sp>
      <p:sp>
        <p:nvSpPr>
          <p:cNvPr id="15" name="TextBox 14"/>
          <p:cNvSpPr txBox="1"/>
          <p:nvPr/>
        </p:nvSpPr>
        <p:spPr>
          <a:xfrm>
            <a:off x="464719" y="3224322"/>
            <a:ext cx="2106479" cy="54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67" b="1" dirty="0">
                <a:latin typeface="+mj-lt"/>
              </a:rPr>
              <a:t>Pre-Market: PMA, 510(k), De Novo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88254" y="3839645"/>
            <a:ext cx="205940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Using RWE to inform pre-market development or incremental improvement of medical devices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01321" y="2417077"/>
            <a:ext cx="2200535" cy="317896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b="1" dirty="0">
              <a:latin typeface="+mj-lt"/>
            </a:endParaRPr>
          </a:p>
        </p:txBody>
      </p:sp>
      <p:sp>
        <p:nvSpPr>
          <p:cNvPr id="18" name="Freeform 980"/>
          <p:cNvSpPr>
            <a:spLocks noChangeAspect="1" noEditPoints="1"/>
          </p:cNvSpPr>
          <p:nvPr/>
        </p:nvSpPr>
        <p:spPr bwMode="auto">
          <a:xfrm>
            <a:off x="5876613" y="2643492"/>
            <a:ext cx="449947" cy="449947"/>
          </a:xfrm>
          <a:custGeom>
            <a:avLst/>
            <a:gdLst>
              <a:gd name="T0" fmla="*/ 288 w 512"/>
              <a:gd name="T1" fmla="*/ 138 h 512"/>
              <a:gd name="T2" fmla="*/ 224 w 512"/>
              <a:gd name="T3" fmla="*/ 138 h 512"/>
              <a:gd name="T4" fmla="*/ 224 w 512"/>
              <a:gd name="T5" fmla="*/ 117 h 512"/>
              <a:gd name="T6" fmla="*/ 288 w 512"/>
              <a:gd name="T7" fmla="*/ 117 h 512"/>
              <a:gd name="T8" fmla="*/ 288 w 512"/>
              <a:gd name="T9" fmla="*/ 138 h 512"/>
              <a:gd name="T10" fmla="*/ 309 w 512"/>
              <a:gd name="T11" fmla="*/ 149 h 512"/>
              <a:gd name="T12" fmla="*/ 298 w 512"/>
              <a:gd name="T13" fmla="*/ 160 h 512"/>
              <a:gd name="T14" fmla="*/ 213 w 512"/>
              <a:gd name="T15" fmla="*/ 160 h 512"/>
              <a:gd name="T16" fmla="*/ 202 w 512"/>
              <a:gd name="T17" fmla="*/ 149 h 512"/>
              <a:gd name="T18" fmla="*/ 202 w 512"/>
              <a:gd name="T19" fmla="*/ 138 h 512"/>
              <a:gd name="T20" fmla="*/ 160 w 512"/>
              <a:gd name="T21" fmla="*/ 138 h 512"/>
              <a:gd name="T22" fmla="*/ 160 w 512"/>
              <a:gd name="T23" fmla="*/ 394 h 512"/>
              <a:gd name="T24" fmla="*/ 352 w 512"/>
              <a:gd name="T25" fmla="*/ 394 h 512"/>
              <a:gd name="T26" fmla="*/ 352 w 512"/>
              <a:gd name="T27" fmla="*/ 138 h 512"/>
              <a:gd name="T28" fmla="*/ 309 w 512"/>
              <a:gd name="T29" fmla="*/ 138 h 512"/>
              <a:gd name="T30" fmla="*/ 309 w 512"/>
              <a:gd name="T31" fmla="*/ 149 h 512"/>
              <a:gd name="T32" fmla="*/ 512 w 512"/>
              <a:gd name="T33" fmla="*/ 256 h 512"/>
              <a:gd name="T34" fmla="*/ 256 w 512"/>
              <a:gd name="T35" fmla="*/ 512 h 512"/>
              <a:gd name="T36" fmla="*/ 0 w 512"/>
              <a:gd name="T37" fmla="*/ 256 h 512"/>
              <a:gd name="T38" fmla="*/ 256 w 512"/>
              <a:gd name="T39" fmla="*/ 0 h 512"/>
              <a:gd name="T40" fmla="*/ 512 w 512"/>
              <a:gd name="T41" fmla="*/ 256 h 512"/>
              <a:gd name="T42" fmla="*/ 373 w 512"/>
              <a:gd name="T43" fmla="*/ 128 h 512"/>
              <a:gd name="T44" fmla="*/ 362 w 512"/>
              <a:gd name="T45" fmla="*/ 117 h 512"/>
              <a:gd name="T46" fmla="*/ 309 w 512"/>
              <a:gd name="T47" fmla="*/ 117 h 512"/>
              <a:gd name="T48" fmla="*/ 309 w 512"/>
              <a:gd name="T49" fmla="*/ 106 h 512"/>
              <a:gd name="T50" fmla="*/ 298 w 512"/>
              <a:gd name="T51" fmla="*/ 96 h 512"/>
              <a:gd name="T52" fmla="*/ 213 w 512"/>
              <a:gd name="T53" fmla="*/ 96 h 512"/>
              <a:gd name="T54" fmla="*/ 202 w 512"/>
              <a:gd name="T55" fmla="*/ 106 h 512"/>
              <a:gd name="T56" fmla="*/ 202 w 512"/>
              <a:gd name="T57" fmla="*/ 117 h 512"/>
              <a:gd name="T58" fmla="*/ 149 w 512"/>
              <a:gd name="T59" fmla="*/ 117 h 512"/>
              <a:gd name="T60" fmla="*/ 138 w 512"/>
              <a:gd name="T61" fmla="*/ 128 h 512"/>
              <a:gd name="T62" fmla="*/ 138 w 512"/>
              <a:gd name="T63" fmla="*/ 405 h 512"/>
              <a:gd name="T64" fmla="*/ 149 w 512"/>
              <a:gd name="T65" fmla="*/ 416 h 512"/>
              <a:gd name="T66" fmla="*/ 362 w 512"/>
              <a:gd name="T67" fmla="*/ 416 h 512"/>
              <a:gd name="T68" fmla="*/ 373 w 512"/>
              <a:gd name="T69" fmla="*/ 405 h 512"/>
              <a:gd name="T70" fmla="*/ 373 w 512"/>
              <a:gd name="T71" fmla="*/ 128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12" h="512">
                <a:moveTo>
                  <a:pt x="288" y="138"/>
                </a:moveTo>
                <a:cubicBezTo>
                  <a:pt x="224" y="138"/>
                  <a:pt x="224" y="138"/>
                  <a:pt x="224" y="138"/>
                </a:cubicBezTo>
                <a:cubicBezTo>
                  <a:pt x="224" y="117"/>
                  <a:pt x="224" y="117"/>
                  <a:pt x="224" y="117"/>
                </a:cubicBezTo>
                <a:cubicBezTo>
                  <a:pt x="288" y="117"/>
                  <a:pt x="288" y="117"/>
                  <a:pt x="288" y="117"/>
                </a:cubicBezTo>
                <a:lnTo>
                  <a:pt x="288" y="138"/>
                </a:lnTo>
                <a:close/>
                <a:moveTo>
                  <a:pt x="309" y="149"/>
                </a:moveTo>
                <a:cubicBezTo>
                  <a:pt x="309" y="155"/>
                  <a:pt x="304" y="160"/>
                  <a:pt x="298" y="160"/>
                </a:cubicBezTo>
                <a:cubicBezTo>
                  <a:pt x="213" y="160"/>
                  <a:pt x="213" y="160"/>
                  <a:pt x="213" y="160"/>
                </a:cubicBezTo>
                <a:cubicBezTo>
                  <a:pt x="207" y="160"/>
                  <a:pt x="202" y="155"/>
                  <a:pt x="202" y="149"/>
                </a:cubicBezTo>
                <a:cubicBezTo>
                  <a:pt x="202" y="138"/>
                  <a:pt x="202" y="138"/>
                  <a:pt x="202" y="138"/>
                </a:cubicBezTo>
                <a:cubicBezTo>
                  <a:pt x="160" y="138"/>
                  <a:pt x="160" y="138"/>
                  <a:pt x="160" y="138"/>
                </a:cubicBezTo>
                <a:cubicBezTo>
                  <a:pt x="160" y="394"/>
                  <a:pt x="160" y="394"/>
                  <a:pt x="160" y="394"/>
                </a:cubicBezTo>
                <a:cubicBezTo>
                  <a:pt x="352" y="394"/>
                  <a:pt x="352" y="394"/>
                  <a:pt x="352" y="394"/>
                </a:cubicBezTo>
                <a:cubicBezTo>
                  <a:pt x="352" y="138"/>
                  <a:pt x="352" y="138"/>
                  <a:pt x="352" y="138"/>
                </a:cubicBezTo>
                <a:cubicBezTo>
                  <a:pt x="309" y="138"/>
                  <a:pt x="309" y="138"/>
                  <a:pt x="309" y="138"/>
                </a:cubicBezTo>
                <a:lnTo>
                  <a:pt x="309" y="149"/>
                </a:lnTo>
                <a:close/>
                <a:moveTo>
                  <a:pt x="512" y="256"/>
                </a:moveTo>
                <a:cubicBezTo>
                  <a:pt x="512" y="397"/>
                  <a:pt x="397" y="512"/>
                  <a:pt x="256" y="512"/>
                </a:cubicBezTo>
                <a:cubicBezTo>
                  <a:pt x="114" y="512"/>
                  <a:pt x="0" y="397"/>
                  <a:pt x="0" y="256"/>
                </a:cubicBezTo>
                <a:cubicBezTo>
                  <a:pt x="0" y="114"/>
                  <a:pt x="114" y="0"/>
                  <a:pt x="256" y="0"/>
                </a:cubicBezTo>
                <a:cubicBezTo>
                  <a:pt x="397" y="0"/>
                  <a:pt x="512" y="114"/>
                  <a:pt x="512" y="256"/>
                </a:cubicBezTo>
                <a:close/>
                <a:moveTo>
                  <a:pt x="373" y="128"/>
                </a:moveTo>
                <a:cubicBezTo>
                  <a:pt x="373" y="122"/>
                  <a:pt x="368" y="117"/>
                  <a:pt x="362" y="117"/>
                </a:cubicBezTo>
                <a:cubicBezTo>
                  <a:pt x="309" y="117"/>
                  <a:pt x="309" y="117"/>
                  <a:pt x="309" y="117"/>
                </a:cubicBezTo>
                <a:cubicBezTo>
                  <a:pt x="309" y="106"/>
                  <a:pt x="309" y="106"/>
                  <a:pt x="309" y="106"/>
                </a:cubicBezTo>
                <a:cubicBezTo>
                  <a:pt x="309" y="100"/>
                  <a:pt x="304" y="96"/>
                  <a:pt x="298" y="96"/>
                </a:cubicBezTo>
                <a:cubicBezTo>
                  <a:pt x="213" y="96"/>
                  <a:pt x="213" y="96"/>
                  <a:pt x="213" y="96"/>
                </a:cubicBezTo>
                <a:cubicBezTo>
                  <a:pt x="207" y="96"/>
                  <a:pt x="202" y="100"/>
                  <a:pt x="202" y="106"/>
                </a:cubicBezTo>
                <a:cubicBezTo>
                  <a:pt x="202" y="117"/>
                  <a:pt x="202" y="117"/>
                  <a:pt x="202" y="117"/>
                </a:cubicBezTo>
                <a:cubicBezTo>
                  <a:pt x="149" y="117"/>
                  <a:pt x="149" y="117"/>
                  <a:pt x="149" y="117"/>
                </a:cubicBezTo>
                <a:cubicBezTo>
                  <a:pt x="143" y="117"/>
                  <a:pt x="138" y="122"/>
                  <a:pt x="138" y="128"/>
                </a:cubicBezTo>
                <a:cubicBezTo>
                  <a:pt x="138" y="405"/>
                  <a:pt x="138" y="405"/>
                  <a:pt x="138" y="405"/>
                </a:cubicBezTo>
                <a:cubicBezTo>
                  <a:pt x="138" y="411"/>
                  <a:pt x="143" y="416"/>
                  <a:pt x="149" y="416"/>
                </a:cubicBezTo>
                <a:cubicBezTo>
                  <a:pt x="362" y="416"/>
                  <a:pt x="362" y="416"/>
                  <a:pt x="362" y="416"/>
                </a:cubicBezTo>
                <a:cubicBezTo>
                  <a:pt x="368" y="416"/>
                  <a:pt x="373" y="411"/>
                  <a:pt x="373" y="405"/>
                </a:cubicBezTo>
                <a:lnTo>
                  <a:pt x="373" y="1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GB" sz="1867" dirty="0"/>
          </a:p>
        </p:txBody>
      </p:sp>
      <p:sp>
        <p:nvSpPr>
          <p:cNvPr id="19" name="TextBox 18"/>
          <p:cNvSpPr txBox="1"/>
          <p:nvPr/>
        </p:nvSpPr>
        <p:spPr>
          <a:xfrm>
            <a:off x="5001321" y="3224321"/>
            <a:ext cx="2200535" cy="54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67" b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Post-Market Approval Studies (PAS)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037365" y="3839644"/>
            <a:ext cx="212844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Using generated RWE to track medical device’s safety and effectiveness as part of its condition of approval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293136" y="2417077"/>
            <a:ext cx="2200535" cy="31789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b="1" dirty="0">
              <a:latin typeface="+mj-lt"/>
            </a:endParaRPr>
          </a:p>
        </p:txBody>
      </p:sp>
      <p:grpSp>
        <p:nvGrpSpPr>
          <p:cNvPr id="22" name="Group 897"/>
          <p:cNvGrpSpPr>
            <a:grpSpLocks noChangeAspect="1"/>
          </p:cNvGrpSpPr>
          <p:nvPr/>
        </p:nvGrpSpPr>
        <p:grpSpPr bwMode="auto">
          <a:xfrm>
            <a:off x="8167794" y="2649573"/>
            <a:ext cx="451216" cy="451216"/>
            <a:chOff x="3891" y="3455"/>
            <a:chExt cx="340" cy="340"/>
          </a:xfrm>
          <a:solidFill>
            <a:schemeClr val="bg1"/>
          </a:solidFill>
        </p:grpSpPr>
        <p:sp>
          <p:nvSpPr>
            <p:cNvPr id="23" name="Freeform 898"/>
            <p:cNvSpPr>
              <a:spLocks noEditPoints="1"/>
            </p:cNvSpPr>
            <p:nvPr/>
          </p:nvSpPr>
          <p:spPr bwMode="auto">
            <a:xfrm>
              <a:off x="3891" y="3455"/>
              <a:ext cx="340" cy="340"/>
            </a:xfrm>
            <a:custGeom>
              <a:avLst/>
              <a:gdLst>
                <a:gd name="T0" fmla="*/ 256 w 512"/>
                <a:gd name="T1" fmla="*/ 0 h 512"/>
                <a:gd name="T2" fmla="*/ 0 w 512"/>
                <a:gd name="T3" fmla="*/ 256 h 512"/>
                <a:gd name="T4" fmla="*/ 256 w 512"/>
                <a:gd name="T5" fmla="*/ 512 h 512"/>
                <a:gd name="T6" fmla="*/ 512 w 512"/>
                <a:gd name="T7" fmla="*/ 256 h 512"/>
                <a:gd name="T8" fmla="*/ 256 w 512"/>
                <a:gd name="T9" fmla="*/ 0 h 512"/>
                <a:gd name="T10" fmla="*/ 381 w 512"/>
                <a:gd name="T11" fmla="*/ 381 h 512"/>
                <a:gd name="T12" fmla="*/ 373 w 512"/>
                <a:gd name="T13" fmla="*/ 384 h 512"/>
                <a:gd name="T14" fmla="*/ 365 w 512"/>
                <a:gd name="T15" fmla="*/ 381 h 512"/>
                <a:gd name="T16" fmla="*/ 270 w 512"/>
                <a:gd name="T17" fmla="*/ 285 h 512"/>
                <a:gd name="T18" fmla="*/ 202 w 512"/>
                <a:gd name="T19" fmla="*/ 309 h 512"/>
                <a:gd name="T20" fmla="*/ 96 w 512"/>
                <a:gd name="T21" fmla="*/ 202 h 512"/>
                <a:gd name="T22" fmla="*/ 202 w 512"/>
                <a:gd name="T23" fmla="*/ 96 h 512"/>
                <a:gd name="T24" fmla="*/ 309 w 512"/>
                <a:gd name="T25" fmla="*/ 202 h 512"/>
                <a:gd name="T26" fmla="*/ 285 w 512"/>
                <a:gd name="T27" fmla="*/ 270 h 512"/>
                <a:gd name="T28" fmla="*/ 381 w 512"/>
                <a:gd name="T29" fmla="*/ 365 h 512"/>
                <a:gd name="T30" fmla="*/ 381 w 512"/>
                <a:gd name="T31" fmla="*/ 381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12" h="512"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  <a:moveTo>
                    <a:pt x="381" y="381"/>
                  </a:moveTo>
                  <a:cubicBezTo>
                    <a:pt x="378" y="383"/>
                    <a:pt x="376" y="384"/>
                    <a:pt x="373" y="384"/>
                  </a:cubicBezTo>
                  <a:cubicBezTo>
                    <a:pt x="370" y="384"/>
                    <a:pt x="368" y="383"/>
                    <a:pt x="365" y="381"/>
                  </a:cubicBezTo>
                  <a:cubicBezTo>
                    <a:pt x="270" y="285"/>
                    <a:pt x="270" y="285"/>
                    <a:pt x="270" y="285"/>
                  </a:cubicBezTo>
                  <a:cubicBezTo>
                    <a:pt x="251" y="300"/>
                    <a:pt x="228" y="309"/>
                    <a:pt x="202" y="309"/>
                  </a:cubicBezTo>
                  <a:cubicBezTo>
                    <a:pt x="144" y="309"/>
                    <a:pt x="96" y="261"/>
                    <a:pt x="96" y="202"/>
                  </a:cubicBezTo>
                  <a:cubicBezTo>
                    <a:pt x="96" y="144"/>
                    <a:pt x="144" y="96"/>
                    <a:pt x="202" y="96"/>
                  </a:cubicBezTo>
                  <a:cubicBezTo>
                    <a:pt x="261" y="96"/>
                    <a:pt x="309" y="144"/>
                    <a:pt x="309" y="202"/>
                  </a:cubicBezTo>
                  <a:cubicBezTo>
                    <a:pt x="309" y="228"/>
                    <a:pt x="300" y="251"/>
                    <a:pt x="285" y="270"/>
                  </a:cubicBezTo>
                  <a:cubicBezTo>
                    <a:pt x="381" y="365"/>
                    <a:pt x="381" y="365"/>
                    <a:pt x="381" y="365"/>
                  </a:cubicBezTo>
                  <a:cubicBezTo>
                    <a:pt x="385" y="370"/>
                    <a:pt x="385" y="376"/>
                    <a:pt x="381" y="38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GB" sz="1867" dirty="0"/>
            </a:p>
          </p:txBody>
        </p:sp>
        <p:sp>
          <p:nvSpPr>
            <p:cNvPr id="24" name="Oval 899"/>
            <p:cNvSpPr>
              <a:spLocks noChangeArrowheads="1"/>
            </p:cNvSpPr>
            <p:nvPr/>
          </p:nvSpPr>
          <p:spPr bwMode="auto">
            <a:xfrm>
              <a:off x="3969" y="3533"/>
              <a:ext cx="113" cy="11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GB" sz="1867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7524720" y="3224322"/>
            <a:ext cx="1737363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67" b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Surveillance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387217" y="3839644"/>
            <a:ext cx="201237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Using generated RWE to track and document medical device safety and effectiveness for products on the market</a:t>
            </a:r>
          </a:p>
        </p:txBody>
      </p:sp>
      <p:sp>
        <p:nvSpPr>
          <p:cNvPr id="27" name="Rectangle 26"/>
          <p:cNvSpPr/>
          <p:nvPr/>
        </p:nvSpPr>
        <p:spPr>
          <a:xfrm>
            <a:off x="9584951" y="2417077"/>
            <a:ext cx="2200535" cy="317896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b="1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816536" y="3224322"/>
            <a:ext cx="1737363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67" b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Coverage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9679032" y="3839644"/>
            <a:ext cx="201237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Using generated RWE to support coverage and reimbursement decisions by public and private payers</a:t>
            </a:r>
          </a:p>
        </p:txBody>
      </p:sp>
      <p:sp>
        <p:nvSpPr>
          <p:cNvPr id="30" name="Freeform 351"/>
          <p:cNvSpPr>
            <a:spLocks noChangeAspect="1" noEditPoints="1"/>
          </p:cNvSpPr>
          <p:nvPr/>
        </p:nvSpPr>
        <p:spPr bwMode="auto">
          <a:xfrm>
            <a:off x="10459665" y="2649685"/>
            <a:ext cx="451104" cy="451104"/>
          </a:xfrm>
          <a:custGeom>
            <a:avLst/>
            <a:gdLst>
              <a:gd name="T0" fmla="*/ 336 w 512"/>
              <a:gd name="T1" fmla="*/ 169 h 512"/>
              <a:gd name="T2" fmla="*/ 337 w 512"/>
              <a:gd name="T3" fmla="*/ 131 h 512"/>
              <a:gd name="T4" fmla="*/ 295 w 512"/>
              <a:gd name="T5" fmla="*/ 159 h 512"/>
              <a:gd name="T6" fmla="*/ 117 w 512"/>
              <a:gd name="T7" fmla="*/ 266 h 512"/>
              <a:gd name="T8" fmla="*/ 180 w 512"/>
              <a:gd name="T9" fmla="*/ 373 h 512"/>
              <a:gd name="T10" fmla="*/ 213 w 512"/>
              <a:gd name="T11" fmla="*/ 362 h 512"/>
              <a:gd name="T12" fmla="*/ 266 w 512"/>
              <a:gd name="T13" fmla="*/ 352 h 512"/>
              <a:gd name="T14" fmla="*/ 277 w 512"/>
              <a:gd name="T15" fmla="*/ 373 h 512"/>
              <a:gd name="T16" fmla="*/ 309 w 512"/>
              <a:gd name="T17" fmla="*/ 361 h 512"/>
              <a:gd name="T18" fmla="*/ 351 w 512"/>
              <a:gd name="T19" fmla="*/ 276 h 512"/>
              <a:gd name="T20" fmla="*/ 394 w 512"/>
              <a:gd name="T21" fmla="*/ 266 h 512"/>
              <a:gd name="T22" fmla="*/ 384 w 512"/>
              <a:gd name="T23" fmla="*/ 224 h 512"/>
              <a:gd name="T24" fmla="*/ 226 w 512"/>
              <a:gd name="T25" fmla="*/ 185 h 512"/>
              <a:gd name="T26" fmla="*/ 171 w 512"/>
              <a:gd name="T27" fmla="*/ 213 h 512"/>
              <a:gd name="T28" fmla="*/ 164 w 512"/>
              <a:gd name="T29" fmla="*/ 194 h 512"/>
              <a:gd name="T30" fmla="*/ 234 w 512"/>
              <a:gd name="T31" fmla="*/ 172 h 512"/>
              <a:gd name="T32" fmla="*/ 256 w 512"/>
              <a:gd name="T33" fmla="*/ 0 h 512"/>
              <a:gd name="T34" fmla="*/ 256 w 512"/>
              <a:gd name="T35" fmla="*/ 512 h 512"/>
              <a:gd name="T36" fmla="*/ 256 w 512"/>
              <a:gd name="T37" fmla="*/ 0 h 512"/>
              <a:gd name="T38" fmla="*/ 405 w 512"/>
              <a:gd name="T39" fmla="*/ 288 h 512"/>
              <a:gd name="T40" fmla="*/ 330 w 512"/>
              <a:gd name="T41" fmla="*/ 365 h 512"/>
              <a:gd name="T42" fmla="*/ 320 w 512"/>
              <a:gd name="T43" fmla="*/ 394 h 512"/>
              <a:gd name="T44" fmla="*/ 256 w 512"/>
              <a:gd name="T45" fmla="*/ 384 h 512"/>
              <a:gd name="T46" fmla="*/ 234 w 512"/>
              <a:gd name="T47" fmla="*/ 373 h 512"/>
              <a:gd name="T48" fmla="*/ 224 w 512"/>
              <a:gd name="T49" fmla="*/ 394 h 512"/>
              <a:gd name="T50" fmla="*/ 160 w 512"/>
              <a:gd name="T51" fmla="*/ 384 h 512"/>
              <a:gd name="T52" fmla="*/ 114 w 512"/>
              <a:gd name="T53" fmla="*/ 336 h 512"/>
              <a:gd name="T54" fmla="*/ 234 w 512"/>
              <a:gd name="T55" fmla="*/ 128 h 512"/>
              <a:gd name="T56" fmla="*/ 351 w 512"/>
              <a:gd name="T57" fmla="*/ 106 h 512"/>
              <a:gd name="T58" fmla="*/ 362 w 512"/>
              <a:gd name="T59" fmla="*/ 120 h 512"/>
              <a:gd name="T60" fmla="*/ 390 w 512"/>
              <a:gd name="T61" fmla="*/ 202 h 512"/>
              <a:gd name="T62" fmla="*/ 416 w 512"/>
              <a:gd name="T63" fmla="*/ 213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512" h="512">
                <a:moveTo>
                  <a:pt x="374" y="218"/>
                </a:moveTo>
                <a:cubicBezTo>
                  <a:pt x="374" y="217"/>
                  <a:pt x="357" y="182"/>
                  <a:pt x="336" y="169"/>
                </a:cubicBezTo>
                <a:cubicBezTo>
                  <a:pt x="332" y="166"/>
                  <a:pt x="330" y="162"/>
                  <a:pt x="331" y="157"/>
                </a:cubicBezTo>
                <a:cubicBezTo>
                  <a:pt x="337" y="131"/>
                  <a:pt x="337" y="131"/>
                  <a:pt x="337" y="131"/>
                </a:cubicBezTo>
                <a:cubicBezTo>
                  <a:pt x="327" y="134"/>
                  <a:pt x="314" y="141"/>
                  <a:pt x="308" y="154"/>
                </a:cubicBezTo>
                <a:cubicBezTo>
                  <a:pt x="306" y="159"/>
                  <a:pt x="300" y="161"/>
                  <a:pt x="295" y="159"/>
                </a:cubicBezTo>
                <a:cubicBezTo>
                  <a:pt x="276" y="152"/>
                  <a:pt x="257" y="149"/>
                  <a:pt x="234" y="149"/>
                </a:cubicBezTo>
                <a:cubicBezTo>
                  <a:pt x="170" y="149"/>
                  <a:pt x="117" y="202"/>
                  <a:pt x="117" y="266"/>
                </a:cubicBezTo>
                <a:cubicBezTo>
                  <a:pt x="117" y="285"/>
                  <a:pt x="122" y="304"/>
                  <a:pt x="130" y="320"/>
                </a:cubicBezTo>
                <a:cubicBezTo>
                  <a:pt x="149" y="323"/>
                  <a:pt x="176" y="337"/>
                  <a:pt x="180" y="373"/>
                </a:cubicBezTo>
                <a:cubicBezTo>
                  <a:pt x="213" y="373"/>
                  <a:pt x="213" y="373"/>
                  <a:pt x="213" y="373"/>
                </a:cubicBezTo>
                <a:cubicBezTo>
                  <a:pt x="213" y="362"/>
                  <a:pt x="213" y="362"/>
                  <a:pt x="213" y="362"/>
                </a:cubicBezTo>
                <a:cubicBezTo>
                  <a:pt x="213" y="356"/>
                  <a:pt x="218" y="352"/>
                  <a:pt x="224" y="352"/>
                </a:cubicBezTo>
                <a:cubicBezTo>
                  <a:pt x="266" y="352"/>
                  <a:pt x="266" y="352"/>
                  <a:pt x="266" y="352"/>
                </a:cubicBezTo>
                <a:cubicBezTo>
                  <a:pt x="272" y="352"/>
                  <a:pt x="277" y="356"/>
                  <a:pt x="277" y="362"/>
                </a:cubicBezTo>
                <a:cubicBezTo>
                  <a:pt x="277" y="373"/>
                  <a:pt x="277" y="373"/>
                  <a:pt x="277" y="373"/>
                </a:cubicBezTo>
                <a:cubicBezTo>
                  <a:pt x="309" y="373"/>
                  <a:pt x="309" y="373"/>
                  <a:pt x="309" y="373"/>
                </a:cubicBezTo>
                <a:cubicBezTo>
                  <a:pt x="309" y="361"/>
                  <a:pt x="309" y="361"/>
                  <a:pt x="309" y="361"/>
                </a:cubicBezTo>
                <a:cubicBezTo>
                  <a:pt x="309" y="358"/>
                  <a:pt x="310" y="356"/>
                  <a:pt x="312" y="354"/>
                </a:cubicBezTo>
                <a:cubicBezTo>
                  <a:pt x="335" y="331"/>
                  <a:pt x="349" y="303"/>
                  <a:pt x="351" y="276"/>
                </a:cubicBezTo>
                <a:cubicBezTo>
                  <a:pt x="352" y="271"/>
                  <a:pt x="356" y="266"/>
                  <a:pt x="362" y="266"/>
                </a:cubicBezTo>
                <a:cubicBezTo>
                  <a:pt x="394" y="266"/>
                  <a:pt x="394" y="266"/>
                  <a:pt x="394" y="266"/>
                </a:cubicBezTo>
                <a:cubicBezTo>
                  <a:pt x="394" y="224"/>
                  <a:pt x="394" y="224"/>
                  <a:pt x="394" y="224"/>
                </a:cubicBezTo>
                <a:cubicBezTo>
                  <a:pt x="384" y="224"/>
                  <a:pt x="384" y="224"/>
                  <a:pt x="384" y="224"/>
                </a:cubicBezTo>
                <a:cubicBezTo>
                  <a:pt x="380" y="224"/>
                  <a:pt x="376" y="221"/>
                  <a:pt x="374" y="218"/>
                </a:cubicBezTo>
                <a:close/>
                <a:moveTo>
                  <a:pt x="226" y="185"/>
                </a:moveTo>
                <a:cubicBezTo>
                  <a:pt x="209" y="189"/>
                  <a:pt x="192" y="198"/>
                  <a:pt x="178" y="210"/>
                </a:cubicBezTo>
                <a:cubicBezTo>
                  <a:pt x="176" y="212"/>
                  <a:pt x="174" y="213"/>
                  <a:pt x="171" y="213"/>
                </a:cubicBezTo>
                <a:cubicBezTo>
                  <a:pt x="168" y="213"/>
                  <a:pt x="165" y="212"/>
                  <a:pt x="163" y="209"/>
                </a:cubicBezTo>
                <a:cubicBezTo>
                  <a:pt x="159" y="205"/>
                  <a:pt x="160" y="198"/>
                  <a:pt x="164" y="194"/>
                </a:cubicBezTo>
                <a:cubicBezTo>
                  <a:pt x="180" y="180"/>
                  <a:pt x="200" y="169"/>
                  <a:pt x="221" y="164"/>
                </a:cubicBezTo>
                <a:cubicBezTo>
                  <a:pt x="227" y="163"/>
                  <a:pt x="233" y="166"/>
                  <a:pt x="234" y="172"/>
                </a:cubicBezTo>
                <a:cubicBezTo>
                  <a:pt x="235" y="177"/>
                  <a:pt x="232" y="183"/>
                  <a:pt x="226" y="185"/>
                </a:cubicBezTo>
                <a:close/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416" y="277"/>
                </a:moveTo>
                <a:cubicBezTo>
                  <a:pt x="416" y="283"/>
                  <a:pt x="411" y="288"/>
                  <a:pt x="405" y="288"/>
                </a:cubicBezTo>
                <a:cubicBezTo>
                  <a:pt x="371" y="288"/>
                  <a:pt x="371" y="288"/>
                  <a:pt x="371" y="288"/>
                </a:cubicBezTo>
                <a:cubicBezTo>
                  <a:pt x="365" y="323"/>
                  <a:pt x="345" y="350"/>
                  <a:pt x="330" y="365"/>
                </a:cubicBezTo>
                <a:cubicBezTo>
                  <a:pt x="330" y="384"/>
                  <a:pt x="330" y="384"/>
                  <a:pt x="330" y="384"/>
                </a:cubicBezTo>
                <a:cubicBezTo>
                  <a:pt x="330" y="390"/>
                  <a:pt x="326" y="394"/>
                  <a:pt x="320" y="394"/>
                </a:cubicBezTo>
                <a:cubicBezTo>
                  <a:pt x="266" y="394"/>
                  <a:pt x="266" y="394"/>
                  <a:pt x="266" y="394"/>
                </a:cubicBezTo>
                <a:cubicBezTo>
                  <a:pt x="260" y="394"/>
                  <a:pt x="256" y="390"/>
                  <a:pt x="256" y="384"/>
                </a:cubicBezTo>
                <a:cubicBezTo>
                  <a:pt x="256" y="373"/>
                  <a:pt x="256" y="373"/>
                  <a:pt x="256" y="373"/>
                </a:cubicBezTo>
                <a:cubicBezTo>
                  <a:pt x="234" y="373"/>
                  <a:pt x="234" y="373"/>
                  <a:pt x="234" y="373"/>
                </a:cubicBezTo>
                <a:cubicBezTo>
                  <a:pt x="234" y="384"/>
                  <a:pt x="234" y="384"/>
                  <a:pt x="234" y="384"/>
                </a:cubicBezTo>
                <a:cubicBezTo>
                  <a:pt x="234" y="390"/>
                  <a:pt x="230" y="394"/>
                  <a:pt x="224" y="394"/>
                </a:cubicBezTo>
                <a:cubicBezTo>
                  <a:pt x="170" y="394"/>
                  <a:pt x="170" y="394"/>
                  <a:pt x="170" y="394"/>
                </a:cubicBezTo>
                <a:cubicBezTo>
                  <a:pt x="164" y="394"/>
                  <a:pt x="160" y="390"/>
                  <a:pt x="160" y="384"/>
                </a:cubicBezTo>
                <a:cubicBezTo>
                  <a:pt x="160" y="343"/>
                  <a:pt x="125" y="341"/>
                  <a:pt x="123" y="341"/>
                </a:cubicBezTo>
                <a:cubicBezTo>
                  <a:pt x="119" y="341"/>
                  <a:pt x="116" y="339"/>
                  <a:pt x="114" y="336"/>
                </a:cubicBezTo>
                <a:cubicBezTo>
                  <a:pt x="102" y="315"/>
                  <a:pt x="96" y="291"/>
                  <a:pt x="96" y="266"/>
                </a:cubicBezTo>
                <a:cubicBezTo>
                  <a:pt x="96" y="190"/>
                  <a:pt x="158" y="128"/>
                  <a:pt x="234" y="128"/>
                </a:cubicBezTo>
                <a:cubicBezTo>
                  <a:pt x="256" y="128"/>
                  <a:pt x="275" y="130"/>
                  <a:pt x="294" y="136"/>
                </a:cubicBezTo>
                <a:cubicBezTo>
                  <a:pt x="313" y="109"/>
                  <a:pt x="349" y="106"/>
                  <a:pt x="351" y="106"/>
                </a:cubicBezTo>
                <a:cubicBezTo>
                  <a:pt x="355" y="106"/>
                  <a:pt x="358" y="108"/>
                  <a:pt x="360" y="110"/>
                </a:cubicBezTo>
                <a:cubicBezTo>
                  <a:pt x="362" y="113"/>
                  <a:pt x="363" y="116"/>
                  <a:pt x="362" y="120"/>
                </a:cubicBezTo>
                <a:cubicBezTo>
                  <a:pt x="353" y="155"/>
                  <a:pt x="353" y="155"/>
                  <a:pt x="353" y="155"/>
                </a:cubicBezTo>
                <a:cubicBezTo>
                  <a:pt x="371" y="169"/>
                  <a:pt x="384" y="191"/>
                  <a:pt x="390" y="202"/>
                </a:cubicBezTo>
                <a:cubicBezTo>
                  <a:pt x="405" y="202"/>
                  <a:pt x="405" y="202"/>
                  <a:pt x="405" y="202"/>
                </a:cubicBezTo>
                <a:cubicBezTo>
                  <a:pt x="411" y="202"/>
                  <a:pt x="416" y="207"/>
                  <a:pt x="416" y="213"/>
                </a:cubicBezTo>
                <a:lnTo>
                  <a:pt x="416" y="2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GB" sz="2400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3630C20-B864-4C19-9692-41E24133E618}"/>
              </a:ext>
            </a:extLst>
          </p:cNvPr>
          <p:cNvCxnSpPr/>
          <p:nvPr/>
        </p:nvCxnSpPr>
        <p:spPr>
          <a:xfrm>
            <a:off x="419099" y="778809"/>
            <a:ext cx="8829675" cy="0"/>
          </a:xfrm>
          <a:prstGeom prst="line">
            <a:avLst/>
          </a:prstGeom>
          <a:ln w="38100">
            <a:solidFill>
              <a:srgbClr val="F5A3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0949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Process 6"/>
          <p:cNvSpPr/>
          <p:nvPr/>
        </p:nvSpPr>
        <p:spPr>
          <a:xfrm>
            <a:off x="4864608" y="1901517"/>
            <a:ext cx="5340096" cy="3612315"/>
          </a:xfrm>
          <a:prstGeom prst="flowChart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cap="all" dirty="0"/>
              <a:t>ESTABLISHMENT of </a:t>
            </a:r>
            <a:r>
              <a:rPr lang="en-US" dirty="0"/>
              <a:t>NESTcc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A0F80A9-B080-4DC3-81DF-5F1A866ABE8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The National Evaluation System for health Technology Coordinating Center (NESTcc) was established in 2016 through funding from the FDA.</a:t>
            </a:r>
          </a:p>
        </p:txBody>
      </p:sp>
      <p:sp>
        <p:nvSpPr>
          <p:cNvPr id="4" name="Rectangle 3"/>
          <p:cNvSpPr/>
          <p:nvPr/>
        </p:nvSpPr>
        <p:spPr>
          <a:xfrm>
            <a:off x="6618275" y="2910351"/>
            <a:ext cx="35059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To change the current ecosystem, NESTcc will establish functional and efficient pathways for key stakeholders to generate </a:t>
            </a:r>
            <a:r>
              <a:rPr lang="en-US" b="1" dirty="0">
                <a:latin typeface="+mj-lt"/>
                <a:cs typeface="Calibri Light" panose="020F0302020204030204" pitchFamily="34" charset="0"/>
              </a:rPr>
              <a:t>lower-cost, nearer real-time evidence of sufficient quality 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for regulatory, coverage, patient, and clinical decision-making. </a:t>
            </a:r>
          </a:p>
        </p:txBody>
      </p:sp>
      <p:sp>
        <p:nvSpPr>
          <p:cNvPr id="6" name="Pentagon 5"/>
          <p:cNvSpPr/>
          <p:nvPr/>
        </p:nvSpPr>
        <p:spPr>
          <a:xfrm>
            <a:off x="1545336" y="1828800"/>
            <a:ext cx="4681728" cy="3744165"/>
          </a:xfrm>
          <a:prstGeom prst="homePlate">
            <a:avLst>
              <a:gd name="adj" fmla="val 17991"/>
            </a:avLst>
          </a:prstGeom>
          <a:solidFill>
            <a:schemeClr val="bg2"/>
          </a:solidFill>
          <a:ln w="149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D533E5-1600-49C2-9C6A-6BA0CF645EE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029206" y="2910351"/>
            <a:ext cx="3506648" cy="2031325"/>
          </a:xfrm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/>
              <a:t>There is a </a:t>
            </a:r>
            <a:r>
              <a:rPr lang="en-US" b="1" dirty="0">
                <a:latin typeface="+mj-lt"/>
              </a:rPr>
              <a:t>lack of high-quality, near real-time, and low-cost evidence</a:t>
            </a:r>
            <a:r>
              <a:rPr lang="en-US" dirty="0"/>
              <a:t> to support evidence generation for medical devices for key stakeholders including industry, FDA, payers, patients, clinicians, and health systems.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29206" y="2320007"/>
            <a:ext cx="2186178" cy="338554"/>
          </a:xfrm>
          <a:prstGeom prst="homePlate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cap="all" spc="2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› </a:t>
            </a:r>
            <a:r>
              <a:rPr lang="en-US" sz="1600" b="1" cap="all" spc="200" dirty="0"/>
              <a:t>challenge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18275" y="2320007"/>
            <a:ext cx="2186178" cy="338554"/>
          </a:xfrm>
          <a:prstGeom prst="homePlate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cap="all" spc="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›</a:t>
            </a:r>
            <a:r>
              <a:rPr lang="en-US" sz="1600" b="1" cap="all" spc="2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cap="all" spc="200" dirty="0"/>
              <a:t>Solution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72ED3FF-9AA1-48E1-A201-75F607D0055A}"/>
              </a:ext>
            </a:extLst>
          </p:cNvPr>
          <p:cNvCxnSpPr/>
          <p:nvPr/>
        </p:nvCxnSpPr>
        <p:spPr>
          <a:xfrm>
            <a:off x="419099" y="778809"/>
            <a:ext cx="8829675" cy="0"/>
          </a:xfrm>
          <a:prstGeom prst="line">
            <a:avLst/>
          </a:prstGeom>
          <a:ln w="38100">
            <a:solidFill>
              <a:srgbClr val="F5A3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8152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7333972" y="1293389"/>
            <a:ext cx="3994654" cy="4028822"/>
            <a:chOff x="7894673" y="1943470"/>
            <a:chExt cx="3994654" cy="4028822"/>
          </a:xfrm>
        </p:grpSpPr>
        <p:sp>
          <p:nvSpPr>
            <p:cNvPr id="15" name="TextBox 14"/>
            <p:cNvSpPr txBox="1"/>
            <p:nvPr/>
          </p:nvSpPr>
          <p:spPr>
            <a:xfrm rot="19819724">
              <a:off x="9052848" y="4249893"/>
              <a:ext cx="2836479" cy="1722399"/>
            </a:xfrm>
            <a:prstGeom prst="rect">
              <a:avLst/>
            </a:prstGeom>
            <a:noFill/>
          </p:spPr>
          <p:txBody>
            <a:bodyPr spcFirstLastPara="1" wrap="square" lIns="0" tIns="0" rIns="0" bIns="0" numCol="1" rtlCol="0">
              <a:prstTxWarp prst="textArchDown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400" b="1" kern="0" dirty="0">
                  <a:solidFill>
                    <a:srgbClr val="F5A34F"/>
                  </a:solidFill>
                  <a:cs typeface="Arial" panose="020B0604020202020204" pitchFamily="34" charset="0"/>
                </a:rPr>
                <a:t>The NESTcc Ecosystem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7894673" y="1943470"/>
              <a:ext cx="3882492" cy="3788631"/>
            </a:xfrm>
            <a:custGeom>
              <a:avLst/>
              <a:gdLst>
                <a:gd name="connsiteX0" fmla="*/ 2202846 w 4236831"/>
                <a:gd name="connsiteY0" fmla="*/ 0 h 4112107"/>
                <a:gd name="connsiteX1" fmla="*/ 4232581 w 4236831"/>
                <a:gd name="connsiteY1" fmla="*/ 1345399 h 4112107"/>
                <a:gd name="connsiteX2" fmla="*/ 4236831 w 4236831"/>
                <a:gd name="connsiteY2" fmla="*/ 1357010 h 4112107"/>
                <a:gd name="connsiteX3" fmla="*/ 4137411 w 4236831"/>
                <a:gd name="connsiteY3" fmla="*/ 1357010 h 4112107"/>
                <a:gd name="connsiteX4" fmla="*/ 4137411 w 4236831"/>
                <a:gd name="connsiteY4" fmla="*/ 1357009 h 4112107"/>
                <a:gd name="connsiteX5" fmla="*/ 4137411 w 4236831"/>
                <a:gd name="connsiteY5" fmla="*/ 1357009 h 4112107"/>
                <a:gd name="connsiteX6" fmla="*/ 4059922 w 4236831"/>
                <a:gd name="connsiteY6" fmla="*/ 1196151 h 4112107"/>
                <a:gd name="connsiteX7" fmla="*/ 2202847 w 4236831"/>
                <a:gd name="connsiteY7" fmla="*/ 90867 h 4112107"/>
                <a:gd name="connsiteX8" fmla="*/ 90868 w 4236831"/>
                <a:gd name="connsiteY8" fmla="*/ 2202846 h 4112107"/>
                <a:gd name="connsiteX9" fmla="*/ 90868 w 4236831"/>
                <a:gd name="connsiteY9" fmla="*/ 2202847 h 4112107"/>
                <a:gd name="connsiteX10" fmla="*/ 90868 w 4236831"/>
                <a:gd name="connsiteY10" fmla="*/ 2202847 h 4112107"/>
                <a:gd name="connsiteX11" fmla="*/ 1022019 w 4236831"/>
                <a:gd name="connsiteY11" fmla="*/ 3954133 h 4112107"/>
                <a:gd name="connsiteX12" fmla="*/ 1107222 w 4236831"/>
                <a:gd name="connsiteY12" fmla="*/ 4005896 h 4112107"/>
                <a:gd name="connsiteX13" fmla="*/ 1107222 w 4236831"/>
                <a:gd name="connsiteY13" fmla="*/ 4112107 h 4112107"/>
                <a:gd name="connsiteX14" fmla="*/ 971214 w 4236831"/>
                <a:gd name="connsiteY14" fmla="*/ 4029480 h 4112107"/>
                <a:gd name="connsiteX15" fmla="*/ 0 w 4236831"/>
                <a:gd name="connsiteY15" fmla="*/ 2202846 h 4112107"/>
                <a:gd name="connsiteX16" fmla="*/ 2202846 w 4236831"/>
                <a:gd name="connsiteY16" fmla="*/ 0 h 4112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36831" h="4112107">
                  <a:moveTo>
                    <a:pt x="2202846" y="0"/>
                  </a:moveTo>
                  <a:cubicBezTo>
                    <a:pt x="3115295" y="0"/>
                    <a:pt x="3898171" y="554764"/>
                    <a:pt x="4232581" y="1345399"/>
                  </a:cubicBezTo>
                  <a:lnTo>
                    <a:pt x="4236831" y="1357010"/>
                  </a:lnTo>
                  <a:lnTo>
                    <a:pt x="4137411" y="1357010"/>
                  </a:lnTo>
                  <a:lnTo>
                    <a:pt x="4137411" y="1357009"/>
                  </a:lnTo>
                  <a:lnTo>
                    <a:pt x="4137411" y="1357009"/>
                  </a:lnTo>
                  <a:lnTo>
                    <a:pt x="4059922" y="1196151"/>
                  </a:lnTo>
                  <a:cubicBezTo>
                    <a:pt x="3702281" y="537794"/>
                    <a:pt x="3004757" y="90867"/>
                    <a:pt x="2202847" y="90867"/>
                  </a:cubicBezTo>
                  <a:cubicBezTo>
                    <a:pt x="1036433" y="90867"/>
                    <a:pt x="90868" y="1036432"/>
                    <a:pt x="90868" y="2202846"/>
                  </a:cubicBezTo>
                  <a:lnTo>
                    <a:pt x="90868" y="2202847"/>
                  </a:lnTo>
                  <a:lnTo>
                    <a:pt x="90868" y="2202847"/>
                  </a:lnTo>
                  <a:cubicBezTo>
                    <a:pt x="90868" y="2931856"/>
                    <a:pt x="460229" y="3574596"/>
                    <a:pt x="1022019" y="3954133"/>
                  </a:cubicBezTo>
                  <a:lnTo>
                    <a:pt x="1107222" y="4005896"/>
                  </a:lnTo>
                  <a:lnTo>
                    <a:pt x="1107222" y="4112107"/>
                  </a:lnTo>
                  <a:lnTo>
                    <a:pt x="971214" y="4029480"/>
                  </a:lnTo>
                  <a:cubicBezTo>
                    <a:pt x="385253" y="3633613"/>
                    <a:pt x="0" y="2963220"/>
                    <a:pt x="0" y="2202846"/>
                  </a:cubicBezTo>
                  <a:cubicBezTo>
                    <a:pt x="0" y="986248"/>
                    <a:pt x="986248" y="0"/>
                    <a:pt x="2202846" y="0"/>
                  </a:cubicBezTo>
                  <a:close/>
                </a:path>
              </a:pathLst>
            </a:custGeom>
            <a:solidFill>
              <a:srgbClr val="F5A3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8125523" y="2151058"/>
              <a:ext cx="3648329" cy="364832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 rot="16200000">
              <a:off x="8948380" y="2970921"/>
              <a:ext cx="2002615" cy="2008599"/>
            </a:xfrm>
            <a:prstGeom prst="ellipse">
              <a:avLst/>
            </a:prstGeom>
            <a:solidFill>
              <a:sysClr val="window" lastClr="FFFFFF"/>
            </a:solidFill>
            <a:ln w="50800" cap="flat" cmpd="dbl" algn="ctr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600" kern="0" dirty="0">
                <a:solidFill>
                  <a:srgbClr val="133A64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 rot="16200000">
              <a:off x="9462703" y="3488238"/>
              <a:ext cx="973969" cy="973969"/>
            </a:xfrm>
            <a:prstGeom prst="ellipse">
              <a:avLst/>
            </a:prstGeom>
            <a:noFill/>
            <a:ln w="38100" cap="flat" cmpd="dbl" algn="ctr">
              <a:solidFill>
                <a:srgbClr val="264653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600" kern="0" dirty="0">
                <a:solidFill>
                  <a:srgbClr val="133A64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509614" y="4847944"/>
              <a:ext cx="79158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defRPr/>
              </a:pPr>
              <a:r>
                <a:rPr lang="en-US" sz="1400" kern="0" dirty="0">
                  <a:solidFill>
                    <a:schemeClr val="accent1"/>
                  </a:solidFill>
                  <a:latin typeface="+mj-lt"/>
                  <a:cs typeface="Arial" panose="020B0604020202020204" pitchFamily="34" charset="0"/>
                </a:rPr>
                <a:t>Regulators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627439" y="5313584"/>
              <a:ext cx="644492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defRPr/>
              </a:pPr>
              <a:r>
                <a:rPr lang="en-US" sz="1400" kern="0" dirty="0">
                  <a:solidFill>
                    <a:schemeClr val="accent1"/>
                  </a:solidFill>
                  <a:latin typeface="+mj-lt"/>
                  <a:cs typeface="Arial" panose="020B0604020202020204" pitchFamily="34" charset="0"/>
                </a:rPr>
                <a:t>Health Systems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678681" y="4822199"/>
              <a:ext cx="647269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defRPr/>
              </a:pPr>
              <a:r>
                <a:rPr lang="en-US" sz="1400" kern="0" dirty="0">
                  <a:solidFill>
                    <a:schemeClr val="accent1"/>
                  </a:solidFill>
                  <a:latin typeface="+mj-lt"/>
                  <a:cs typeface="Arial" panose="020B0604020202020204" pitchFamily="34" charset="0"/>
                </a:rPr>
                <a:t>Patient  Groups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621236" y="2192448"/>
              <a:ext cx="656903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defRPr/>
              </a:pPr>
              <a:r>
                <a:rPr lang="en-US" sz="1400" kern="0" dirty="0">
                  <a:solidFill>
                    <a:schemeClr val="accent1"/>
                  </a:solidFill>
                  <a:latin typeface="+mj-lt"/>
                  <a:cs typeface="Arial" panose="020B0604020202020204" pitchFamily="34" charset="0"/>
                </a:rPr>
                <a:t>Clinician Groups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0617945" y="2975771"/>
              <a:ext cx="622144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defRPr/>
              </a:pPr>
              <a:r>
                <a:rPr lang="en-US" sz="1400" kern="0" dirty="0">
                  <a:solidFill>
                    <a:schemeClr val="accent1"/>
                  </a:solidFill>
                  <a:latin typeface="+mj-lt"/>
                  <a:cs typeface="Arial" panose="020B0604020202020204" pitchFamily="34" charset="0"/>
                </a:rPr>
                <a:t>Payers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632924" y="2975771"/>
              <a:ext cx="627025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defRPr/>
              </a:pPr>
              <a:r>
                <a:rPr lang="en-US" sz="1400" kern="0" dirty="0">
                  <a:solidFill>
                    <a:schemeClr val="accent1"/>
                  </a:solidFill>
                  <a:latin typeface="+mj-lt"/>
                  <a:cs typeface="Arial" panose="020B0604020202020204" pitchFamily="34" charset="0"/>
                </a:rPr>
                <a:t>Industry</a:t>
              </a: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8763781" y="3233429"/>
              <a:ext cx="484011" cy="484011"/>
              <a:chOff x="6473292" y="1256683"/>
              <a:chExt cx="379239" cy="379239"/>
            </a:xfrm>
          </p:grpSpPr>
          <p:sp>
            <p:nvSpPr>
              <p:cNvPr id="53" name="Oval 52"/>
              <p:cNvSpPr/>
              <p:nvPr/>
            </p:nvSpPr>
            <p:spPr>
              <a:xfrm>
                <a:off x="6473292" y="1256683"/>
                <a:ext cx="379239" cy="379239"/>
              </a:xfrm>
              <a:prstGeom prst="ellipse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133A6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1600" kern="0" dirty="0">
                  <a:solidFill>
                    <a:srgbClr val="133A64"/>
                  </a:solidFill>
                </a:endParaRPr>
              </a:p>
            </p:txBody>
          </p:sp>
          <p:sp>
            <p:nvSpPr>
              <p:cNvPr id="54" name="Freeform 570"/>
              <p:cNvSpPr>
                <a:spLocks noEditPoints="1"/>
              </p:cNvSpPr>
              <p:nvPr/>
            </p:nvSpPr>
            <p:spPr bwMode="auto">
              <a:xfrm>
                <a:off x="6551131" y="1351884"/>
                <a:ext cx="229229" cy="183816"/>
              </a:xfrm>
              <a:custGeom>
                <a:avLst/>
                <a:gdLst>
                  <a:gd name="T0" fmla="*/ 288 w 320"/>
                  <a:gd name="T1" fmla="*/ 9 h 256"/>
                  <a:gd name="T2" fmla="*/ 277 w 320"/>
                  <a:gd name="T3" fmla="*/ 0 h 256"/>
                  <a:gd name="T4" fmla="*/ 224 w 320"/>
                  <a:gd name="T5" fmla="*/ 0 h 256"/>
                  <a:gd name="T6" fmla="*/ 213 w 320"/>
                  <a:gd name="T7" fmla="*/ 10 h 256"/>
                  <a:gd name="T8" fmla="*/ 201 w 320"/>
                  <a:gd name="T9" fmla="*/ 146 h 256"/>
                  <a:gd name="T10" fmla="*/ 112 w 320"/>
                  <a:gd name="T11" fmla="*/ 87 h 256"/>
                  <a:gd name="T12" fmla="*/ 101 w 320"/>
                  <a:gd name="T13" fmla="*/ 87 h 256"/>
                  <a:gd name="T14" fmla="*/ 96 w 320"/>
                  <a:gd name="T15" fmla="*/ 96 h 256"/>
                  <a:gd name="T16" fmla="*/ 96 w 320"/>
                  <a:gd name="T17" fmla="*/ 140 h 256"/>
                  <a:gd name="T18" fmla="*/ 16 w 320"/>
                  <a:gd name="T19" fmla="*/ 87 h 256"/>
                  <a:gd name="T20" fmla="*/ 5 w 320"/>
                  <a:gd name="T21" fmla="*/ 87 h 256"/>
                  <a:gd name="T22" fmla="*/ 0 w 320"/>
                  <a:gd name="T23" fmla="*/ 96 h 256"/>
                  <a:gd name="T24" fmla="*/ 0 w 320"/>
                  <a:gd name="T25" fmla="*/ 245 h 256"/>
                  <a:gd name="T26" fmla="*/ 10 w 320"/>
                  <a:gd name="T27" fmla="*/ 256 h 256"/>
                  <a:gd name="T28" fmla="*/ 309 w 320"/>
                  <a:gd name="T29" fmla="*/ 256 h 256"/>
                  <a:gd name="T30" fmla="*/ 317 w 320"/>
                  <a:gd name="T31" fmla="*/ 252 h 256"/>
                  <a:gd name="T32" fmla="*/ 320 w 320"/>
                  <a:gd name="T33" fmla="*/ 244 h 256"/>
                  <a:gd name="T34" fmla="*/ 288 w 320"/>
                  <a:gd name="T35" fmla="*/ 9 h 256"/>
                  <a:gd name="T36" fmla="*/ 196 w 320"/>
                  <a:gd name="T37" fmla="*/ 169 h 256"/>
                  <a:gd name="T38" fmla="*/ 198 w 320"/>
                  <a:gd name="T39" fmla="*/ 170 h 256"/>
                  <a:gd name="T40" fmla="*/ 193 w 320"/>
                  <a:gd name="T41" fmla="*/ 235 h 256"/>
                  <a:gd name="T42" fmla="*/ 117 w 320"/>
                  <a:gd name="T43" fmla="*/ 235 h 256"/>
                  <a:gd name="T44" fmla="*/ 117 w 320"/>
                  <a:gd name="T45" fmla="*/ 116 h 256"/>
                  <a:gd name="T46" fmla="*/ 196 w 320"/>
                  <a:gd name="T47" fmla="*/ 169 h 256"/>
                  <a:gd name="T48" fmla="*/ 96 w 320"/>
                  <a:gd name="T49" fmla="*/ 166 h 256"/>
                  <a:gd name="T50" fmla="*/ 96 w 320"/>
                  <a:gd name="T51" fmla="*/ 235 h 256"/>
                  <a:gd name="T52" fmla="*/ 21 w 320"/>
                  <a:gd name="T53" fmla="*/ 235 h 256"/>
                  <a:gd name="T54" fmla="*/ 21 w 320"/>
                  <a:gd name="T55" fmla="*/ 116 h 256"/>
                  <a:gd name="T56" fmla="*/ 96 w 320"/>
                  <a:gd name="T57" fmla="*/ 166 h 256"/>
                  <a:gd name="T58" fmla="*/ 214 w 320"/>
                  <a:gd name="T59" fmla="*/ 235 h 256"/>
                  <a:gd name="T60" fmla="*/ 233 w 320"/>
                  <a:gd name="T61" fmla="*/ 21 h 256"/>
                  <a:gd name="T62" fmla="*/ 268 w 320"/>
                  <a:gd name="T63" fmla="*/ 21 h 256"/>
                  <a:gd name="T64" fmla="*/ 297 w 320"/>
                  <a:gd name="T65" fmla="*/ 235 h 256"/>
                  <a:gd name="T66" fmla="*/ 214 w 320"/>
                  <a:gd name="T67" fmla="*/ 235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20" h="256">
                    <a:moveTo>
                      <a:pt x="288" y="9"/>
                    </a:moveTo>
                    <a:cubicBezTo>
                      <a:pt x="287" y="4"/>
                      <a:pt x="282" y="0"/>
                      <a:pt x="277" y="0"/>
                    </a:cubicBezTo>
                    <a:cubicBezTo>
                      <a:pt x="224" y="0"/>
                      <a:pt x="224" y="0"/>
                      <a:pt x="224" y="0"/>
                    </a:cubicBezTo>
                    <a:cubicBezTo>
                      <a:pt x="218" y="0"/>
                      <a:pt x="214" y="4"/>
                      <a:pt x="213" y="10"/>
                    </a:cubicBezTo>
                    <a:cubicBezTo>
                      <a:pt x="201" y="146"/>
                      <a:pt x="201" y="146"/>
                      <a:pt x="201" y="146"/>
                    </a:cubicBezTo>
                    <a:cubicBezTo>
                      <a:pt x="112" y="87"/>
                      <a:pt x="112" y="87"/>
                      <a:pt x="112" y="87"/>
                    </a:cubicBezTo>
                    <a:cubicBezTo>
                      <a:pt x="109" y="85"/>
                      <a:pt x="105" y="85"/>
                      <a:pt x="101" y="87"/>
                    </a:cubicBezTo>
                    <a:cubicBezTo>
                      <a:pt x="98" y="88"/>
                      <a:pt x="96" y="92"/>
                      <a:pt x="96" y="96"/>
                    </a:cubicBezTo>
                    <a:cubicBezTo>
                      <a:pt x="96" y="140"/>
                      <a:pt x="96" y="140"/>
                      <a:pt x="96" y="140"/>
                    </a:cubicBezTo>
                    <a:cubicBezTo>
                      <a:pt x="16" y="87"/>
                      <a:pt x="16" y="87"/>
                      <a:pt x="16" y="87"/>
                    </a:cubicBezTo>
                    <a:cubicBezTo>
                      <a:pt x="13" y="85"/>
                      <a:pt x="9" y="85"/>
                      <a:pt x="5" y="87"/>
                    </a:cubicBezTo>
                    <a:cubicBezTo>
                      <a:pt x="2" y="88"/>
                      <a:pt x="0" y="92"/>
                      <a:pt x="0" y="96"/>
                    </a:cubicBezTo>
                    <a:cubicBezTo>
                      <a:pt x="0" y="245"/>
                      <a:pt x="0" y="245"/>
                      <a:pt x="0" y="245"/>
                    </a:cubicBezTo>
                    <a:cubicBezTo>
                      <a:pt x="0" y="251"/>
                      <a:pt x="4" y="256"/>
                      <a:pt x="10" y="256"/>
                    </a:cubicBezTo>
                    <a:cubicBezTo>
                      <a:pt x="309" y="256"/>
                      <a:pt x="309" y="256"/>
                      <a:pt x="309" y="256"/>
                    </a:cubicBezTo>
                    <a:cubicBezTo>
                      <a:pt x="312" y="256"/>
                      <a:pt x="315" y="255"/>
                      <a:pt x="317" y="252"/>
                    </a:cubicBezTo>
                    <a:cubicBezTo>
                      <a:pt x="319" y="250"/>
                      <a:pt x="320" y="247"/>
                      <a:pt x="320" y="244"/>
                    </a:cubicBezTo>
                    <a:lnTo>
                      <a:pt x="288" y="9"/>
                    </a:lnTo>
                    <a:close/>
                    <a:moveTo>
                      <a:pt x="196" y="169"/>
                    </a:moveTo>
                    <a:cubicBezTo>
                      <a:pt x="197" y="169"/>
                      <a:pt x="198" y="169"/>
                      <a:pt x="198" y="170"/>
                    </a:cubicBezTo>
                    <a:cubicBezTo>
                      <a:pt x="193" y="235"/>
                      <a:pt x="193" y="235"/>
                      <a:pt x="193" y="235"/>
                    </a:cubicBezTo>
                    <a:cubicBezTo>
                      <a:pt x="117" y="235"/>
                      <a:pt x="117" y="235"/>
                      <a:pt x="117" y="235"/>
                    </a:cubicBezTo>
                    <a:cubicBezTo>
                      <a:pt x="117" y="116"/>
                      <a:pt x="117" y="116"/>
                      <a:pt x="117" y="116"/>
                    </a:cubicBezTo>
                    <a:lnTo>
                      <a:pt x="196" y="169"/>
                    </a:lnTo>
                    <a:close/>
                    <a:moveTo>
                      <a:pt x="96" y="166"/>
                    </a:moveTo>
                    <a:cubicBezTo>
                      <a:pt x="96" y="235"/>
                      <a:pt x="96" y="235"/>
                      <a:pt x="96" y="235"/>
                    </a:cubicBezTo>
                    <a:cubicBezTo>
                      <a:pt x="21" y="235"/>
                      <a:pt x="21" y="235"/>
                      <a:pt x="21" y="235"/>
                    </a:cubicBezTo>
                    <a:cubicBezTo>
                      <a:pt x="21" y="116"/>
                      <a:pt x="21" y="116"/>
                      <a:pt x="21" y="116"/>
                    </a:cubicBezTo>
                    <a:lnTo>
                      <a:pt x="96" y="166"/>
                    </a:lnTo>
                    <a:close/>
                    <a:moveTo>
                      <a:pt x="214" y="235"/>
                    </a:moveTo>
                    <a:cubicBezTo>
                      <a:pt x="233" y="21"/>
                      <a:pt x="233" y="21"/>
                      <a:pt x="233" y="21"/>
                    </a:cubicBezTo>
                    <a:cubicBezTo>
                      <a:pt x="268" y="21"/>
                      <a:pt x="268" y="21"/>
                      <a:pt x="268" y="21"/>
                    </a:cubicBezTo>
                    <a:cubicBezTo>
                      <a:pt x="297" y="235"/>
                      <a:pt x="297" y="235"/>
                      <a:pt x="297" y="235"/>
                    </a:cubicBezTo>
                    <a:lnTo>
                      <a:pt x="214" y="235"/>
                    </a:lnTo>
                    <a:close/>
                  </a:path>
                </a:pathLst>
              </a:custGeom>
              <a:solidFill>
                <a:srgbClr val="133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GB" sz="1600" kern="0" dirty="0">
                  <a:solidFill>
                    <a:srgbClr val="133A64"/>
                  </a:solidFill>
                </a:endParaRPr>
              </a:p>
            </p:txBody>
          </p:sp>
        </p:grpSp>
        <p:sp>
          <p:nvSpPr>
            <p:cNvPr id="27" name="Freeform 36"/>
            <p:cNvSpPr>
              <a:spLocks/>
            </p:cNvSpPr>
            <p:nvPr/>
          </p:nvSpPr>
          <p:spPr bwMode="auto">
            <a:xfrm rot="16200000">
              <a:off x="9633487" y="4980573"/>
              <a:ext cx="3489" cy="4123"/>
            </a:xfrm>
            <a:custGeom>
              <a:avLst/>
              <a:gdLst>
                <a:gd name="T0" fmla="*/ 6 w 6"/>
                <a:gd name="T1" fmla="*/ 6 h 7"/>
                <a:gd name="T2" fmla="*/ 6 w 6"/>
                <a:gd name="T3" fmla="*/ 4 h 7"/>
                <a:gd name="T4" fmla="*/ 0 w 6"/>
                <a:gd name="T5" fmla="*/ 1 h 7"/>
                <a:gd name="T6" fmla="*/ 3 w 6"/>
                <a:gd name="T7" fmla="*/ 6 h 7"/>
                <a:gd name="T8" fmla="*/ 6 w 6"/>
                <a:gd name="T9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7">
                  <a:moveTo>
                    <a:pt x="6" y="6"/>
                  </a:moveTo>
                  <a:cubicBezTo>
                    <a:pt x="6" y="5"/>
                    <a:pt x="6" y="4"/>
                    <a:pt x="6" y="4"/>
                  </a:cubicBezTo>
                  <a:cubicBezTo>
                    <a:pt x="5" y="3"/>
                    <a:pt x="1" y="0"/>
                    <a:pt x="0" y="1"/>
                  </a:cubicBezTo>
                  <a:cubicBezTo>
                    <a:pt x="0" y="2"/>
                    <a:pt x="2" y="5"/>
                    <a:pt x="3" y="6"/>
                  </a:cubicBezTo>
                  <a:cubicBezTo>
                    <a:pt x="4" y="7"/>
                    <a:pt x="5" y="7"/>
                    <a:pt x="6" y="6"/>
                  </a:cubicBezTo>
                  <a:close/>
                </a:path>
              </a:pathLst>
            </a:custGeom>
            <a:solidFill>
              <a:srgbClr val="EC7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600" kern="0" dirty="0">
                <a:solidFill>
                  <a:srgbClr val="133A64"/>
                </a:solidFill>
              </a:endParaRPr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8760311" y="4293689"/>
              <a:ext cx="484011" cy="484011"/>
              <a:chOff x="5203461" y="1259558"/>
              <a:chExt cx="379239" cy="379239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5203461" y="1259558"/>
                <a:ext cx="379239" cy="379239"/>
              </a:xfrm>
              <a:prstGeom prst="ellipse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133A6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1600" kern="0" dirty="0">
                  <a:solidFill>
                    <a:srgbClr val="133A64"/>
                  </a:solidFill>
                </a:endParaRPr>
              </a:p>
            </p:txBody>
          </p:sp>
          <p:grpSp>
            <p:nvGrpSpPr>
              <p:cNvPr id="50" name="Group 749"/>
              <p:cNvGrpSpPr>
                <a:grpSpLocks noChangeAspect="1"/>
              </p:cNvGrpSpPr>
              <p:nvPr/>
            </p:nvGrpSpPr>
            <p:grpSpPr bwMode="auto">
              <a:xfrm>
                <a:off x="5278038" y="1358692"/>
                <a:ext cx="233766" cy="148957"/>
                <a:chOff x="3582" y="2789"/>
                <a:chExt cx="215" cy="137"/>
              </a:xfrm>
              <a:solidFill>
                <a:srgbClr val="EC7B00"/>
              </a:solidFill>
            </p:grpSpPr>
            <p:sp>
              <p:nvSpPr>
                <p:cNvPr id="51" name="Freeform 751"/>
                <p:cNvSpPr>
                  <a:spLocks/>
                </p:cNvSpPr>
                <p:nvPr/>
              </p:nvSpPr>
              <p:spPr bwMode="auto">
                <a:xfrm>
                  <a:off x="3582" y="2789"/>
                  <a:ext cx="144" cy="137"/>
                </a:xfrm>
                <a:custGeom>
                  <a:avLst/>
                  <a:gdLst>
                    <a:gd name="T0" fmla="*/ 209 w 216"/>
                    <a:gd name="T1" fmla="*/ 187 h 207"/>
                    <a:gd name="T2" fmla="*/ 171 w 216"/>
                    <a:gd name="T3" fmla="*/ 179 h 207"/>
                    <a:gd name="T4" fmla="*/ 156 w 216"/>
                    <a:gd name="T5" fmla="*/ 177 h 207"/>
                    <a:gd name="T6" fmla="*/ 145 w 216"/>
                    <a:gd name="T7" fmla="*/ 147 h 207"/>
                    <a:gd name="T8" fmla="*/ 167 w 216"/>
                    <a:gd name="T9" fmla="*/ 96 h 207"/>
                    <a:gd name="T10" fmla="*/ 157 w 216"/>
                    <a:gd name="T11" fmla="*/ 22 h 207"/>
                    <a:gd name="T12" fmla="*/ 108 w 216"/>
                    <a:gd name="T13" fmla="*/ 0 h 207"/>
                    <a:gd name="T14" fmla="*/ 59 w 216"/>
                    <a:gd name="T15" fmla="*/ 22 h 207"/>
                    <a:gd name="T16" fmla="*/ 50 w 216"/>
                    <a:gd name="T17" fmla="*/ 96 h 207"/>
                    <a:gd name="T18" fmla="*/ 72 w 216"/>
                    <a:gd name="T19" fmla="*/ 147 h 207"/>
                    <a:gd name="T20" fmla="*/ 61 w 216"/>
                    <a:gd name="T21" fmla="*/ 177 h 207"/>
                    <a:gd name="T22" fmla="*/ 45 w 216"/>
                    <a:gd name="T23" fmla="*/ 179 h 207"/>
                    <a:gd name="T24" fmla="*/ 8 w 216"/>
                    <a:gd name="T25" fmla="*/ 187 h 207"/>
                    <a:gd name="T26" fmla="*/ 3 w 216"/>
                    <a:gd name="T27" fmla="*/ 201 h 207"/>
                    <a:gd name="T28" fmla="*/ 12 w 216"/>
                    <a:gd name="T29" fmla="*/ 207 h 207"/>
                    <a:gd name="T30" fmla="*/ 17 w 216"/>
                    <a:gd name="T31" fmla="*/ 206 h 207"/>
                    <a:gd name="T32" fmla="*/ 46 w 216"/>
                    <a:gd name="T33" fmla="*/ 200 h 207"/>
                    <a:gd name="T34" fmla="*/ 71 w 216"/>
                    <a:gd name="T35" fmla="*/ 195 h 207"/>
                    <a:gd name="T36" fmla="*/ 91 w 216"/>
                    <a:gd name="T37" fmla="*/ 162 h 207"/>
                    <a:gd name="T38" fmla="*/ 90 w 216"/>
                    <a:gd name="T39" fmla="*/ 135 h 207"/>
                    <a:gd name="T40" fmla="*/ 71 w 216"/>
                    <a:gd name="T41" fmla="*/ 91 h 207"/>
                    <a:gd name="T42" fmla="*/ 76 w 216"/>
                    <a:gd name="T43" fmla="*/ 36 h 207"/>
                    <a:gd name="T44" fmla="*/ 108 w 216"/>
                    <a:gd name="T45" fmla="*/ 22 h 207"/>
                    <a:gd name="T46" fmla="*/ 108 w 216"/>
                    <a:gd name="T47" fmla="*/ 21 h 207"/>
                    <a:gd name="T48" fmla="*/ 109 w 216"/>
                    <a:gd name="T49" fmla="*/ 22 h 207"/>
                    <a:gd name="T50" fmla="*/ 141 w 216"/>
                    <a:gd name="T51" fmla="*/ 36 h 207"/>
                    <a:gd name="T52" fmla="*/ 146 w 216"/>
                    <a:gd name="T53" fmla="*/ 91 h 207"/>
                    <a:gd name="T54" fmla="*/ 127 w 216"/>
                    <a:gd name="T55" fmla="*/ 135 h 207"/>
                    <a:gd name="T56" fmla="*/ 125 w 216"/>
                    <a:gd name="T57" fmla="*/ 162 h 207"/>
                    <a:gd name="T58" fmla="*/ 146 w 216"/>
                    <a:gd name="T59" fmla="*/ 195 h 207"/>
                    <a:gd name="T60" fmla="*/ 170 w 216"/>
                    <a:gd name="T61" fmla="*/ 200 h 207"/>
                    <a:gd name="T62" fmla="*/ 200 w 216"/>
                    <a:gd name="T63" fmla="*/ 206 h 207"/>
                    <a:gd name="T64" fmla="*/ 204 w 216"/>
                    <a:gd name="T65" fmla="*/ 207 h 207"/>
                    <a:gd name="T66" fmla="*/ 214 w 216"/>
                    <a:gd name="T67" fmla="*/ 201 h 207"/>
                    <a:gd name="T68" fmla="*/ 209 w 216"/>
                    <a:gd name="T69" fmla="*/ 187 h 2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216" h="207">
                      <a:moveTo>
                        <a:pt x="209" y="187"/>
                      </a:moveTo>
                      <a:cubicBezTo>
                        <a:pt x="194" y="180"/>
                        <a:pt x="182" y="180"/>
                        <a:pt x="171" y="179"/>
                      </a:cubicBezTo>
                      <a:cubicBezTo>
                        <a:pt x="165" y="179"/>
                        <a:pt x="159" y="179"/>
                        <a:pt x="156" y="177"/>
                      </a:cubicBezTo>
                      <a:cubicBezTo>
                        <a:pt x="149" y="173"/>
                        <a:pt x="143" y="153"/>
                        <a:pt x="145" y="147"/>
                      </a:cubicBezTo>
                      <a:cubicBezTo>
                        <a:pt x="153" y="134"/>
                        <a:pt x="162" y="114"/>
                        <a:pt x="167" y="96"/>
                      </a:cubicBezTo>
                      <a:cubicBezTo>
                        <a:pt x="174" y="64"/>
                        <a:pt x="171" y="39"/>
                        <a:pt x="157" y="22"/>
                      </a:cubicBezTo>
                      <a:cubicBezTo>
                        <a:pt x="139" y="0"/>
                        <a:pt x="111" y="0"/>
                        <a:pt x="108" y="0"/>
                      </a:cubicBezTo>
                      <a:cubicBezTo>
                        <a:pt x="106" y="0"/>
                        <a:pt x="77" y="0"/>
                        <a:pt x="59" y="22"/>
                      </a:cubicBezTo>
                      <a:cubicBezTo>
                        <a:pt x="45" y="39"/>
                        <a:pt x="42" y="64"/>
                        <a:pt x="50" y="96"/>
                      </a:cubicBezTo>
                      <a:cubicBezTo>
                        <a:pt x="54" y="114"/>
                        <a:pt x="63" y="134"/>
                        <a:pt x="72" y="147"/>
                      </a:cubicBezTo>
                      <a:cubicBezTo>
                        <a:pt x="73" y="153"/>
                        <a:pt x="67" y="173"/>
                        <a:pt x="61" y="177"/>
                      </a:cubicBezTo>
                      <a:cubicBezTo>
                        <a:pt x="57" y="179"/>
                        <a:pt x="52" y="179"/>
                        <a:pt x="45" y="179"/>
                      </a:cubicBezTo>
                      <a:cubicBezTo>
                        <a:pt x="35" y="180"/>
                        <a:pt x="22" y="180"/>
                        <a:pt x="8" y="187"/>
                      </a:cubicBezTo>
                      <a:cubicBezTo>
                        <a:pt x="2" y="189"/>
                        <a:pt x="0" y="196"/>
                        <a:pt x="3" y="201"/>
                      </a:cubicBezTo>
                      <a:cubicBezTo>
                        <a:pt x="4" y="205"/>
                        <a:pt x="8" y="207"/>
                        <a:pt x="12" y="207"/>
                      </a:cubicBezTo>
                      <a:cubicBezTo>
                        <a:pt x="14" y="207"/>
                        <a:pt x="15" y="207"/>
                        <a:pt x="17" y="206"/>
                      </a:cubicBezTo>
                      <a:cubicBezTo>
                        <a:pt x="28" y="201"/>
                        <a:pt x="37" y="201"/>
                        <a:pt x="46" y="200"/>
                      </a:cubicBezTo>
                      <a:cubicBezTo>
                        <a:pt x="55" y="200"/>
                        <a:pt x="63" y="200"/>
                        <a:pt x="71" y="195"/>
                      </a:cubicBezTo>
                      <a:cubicBezTo>
                        <a:pt x="85" y="188"/>
                        <a:pt x="90" y="168"/>
                        <a:pt x="91" y="162"/>
                      </a:cubicBezTo>
                      <a:cubicBezTo>
                        <a:pt x="93" y="153"/>
                        <a:pt x="95" y="142"/>
                        <a:pt x="90" y="135"/>
                      </a:cubicBezTo>
                      <a:cubicBezTo>
                        <a:pt x="82" y="125"/>
                        <a:pt x="74" y="106"/>
                        <a:pt x="71" y="91"/>
                      </a:cubicBezTo>
                      <a:cubicBezTo>
                        <a:pt x="65" y="66"/>
                        <a:pt x="66" y="47"/>
                        <a:pt x="76" y="36"/>
                      </a:cubicBezTo>
                      <a:cubicBezTo>
                        <a:pt x="87" y="21"/>
                        <a:pt x="108" y="22"/>
                        <a:pt x="108" y="22"/>
                      </a:cubicBezTo>
                      <a:cubicBezTo>
                        <a:pt x="108" y="22"/>
                        <a:pt x="108" y="21"/>
                        <a:pt x="108" y="21"/>
                      </a:cubicBezTo>
                      <a:cubicBezTo>
                        <a:pt x="108" y="21"/>
                        <a:pt x="108" y="22"/>
                        <a:pt x="109" y="22"/>
                      </a:cubicBezTo>
                      <a:cubicBezTo>
                        <a:pt x="109" y="22"/>
                        <a:pt x="129" y="21"/>
                        <a:pt x="141" y="36"/>
                      </a:cubicBezTo>
                      <a:cubicBezTo>
                        <a:pt x="150" y="47"/>
                        <a:pt x="152" y="66"/>
                        <a:pt x="146" y="91"/>
                      </a:cubicBezTo>
                      <a:cubicBezTo>
                        <a:pt x="142" y="106"/>
                        <a:pt x="134" y="125"/>
                        <a:pt x="127" y="135"/>
                      </a:cubicBezTo>
                      <a:cubicBezTo>
                        <a:pt x="122" y="142"/>
                        <a:pt x="123" y="153"/>
                        <a:pt x="125" y="162"/>
                      </a:cubicBezTo>
                      <a:cubicBezTo>
                        <a:pt x="126" y="168"/>
                        <a:pt x="132" y="188"/>
                        <a:pt x="146" y="195"/>
                      </a:cubicBezTo>
                      <a:cubicBezTo>
                        <a:pt x="154" y="200"/>
                        <a:pt x="162" y="200"/>
                        <a:pt x="170" y="200"/>
                      </a:cubicBezTo>
                      <a:cubicBezTo>
                        <a:pt x="179" y="201"/>
                        <a:pt x="189" y="201"/>
                        <a:pt x="200" y="206"/>
                      </a:cubicBezTo>
                      <a:cubicBezTo>
                        <a:pt x="201" y="207"/>
                        <a:pt x="203" y="207"/>
                        <a:pt x="204" y="207"/>
                      </a:cubicBezTo>
                      <a:cubicBezTo>
                        <a:pt x="208" y="207"/>
                        <a:pt x="212" y="205"/>
                        <a:pt x="214" y="201"/>
                      </a:cubicBezTo>
                      <a:cubicBezTo>
                        <a:pt x="216" y="196"/>
                        <a:pt x="214" y="189"/>
                        <a:pt x="209" y="187"/>
                      </a:cubicBezTo>
                      <a:close/>
                    </a:path>
                  </a:pathLst>
                </a:custGeom>
                <a:solidFill>
                  <a:srgbClr val="133A6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GB" sz="1600" kern="0" dirty="0">
                    <a:solidFill>
                      <a:srgbClr val="133A64"/>
                    </a:solidFill>
                  </a:endParaRPr>
                </a:p>
              </p:txBody>
            </p:sp>
            <p:sp>
              <p:nvSpPr>
                <p:cNvPr id="52" name="Freeform 752"/>
                <p:cNvSpPr>
                  <a:spLocks/>
                </p:cNvSpPr>
                <p:nvPr/>
              </p:nvSpPr>
              <p:spPr bwMode="auto">
                <a:xfrm>
                  <a:off x="3702" y="2802"/>
                  <a:ext cx="95" cy="111"/>
                </a:xfrm>
                <a:custGeom>
                  <a:avLst/>
                  <a:gdLst>
                    <a:gd name="T0" fmla="*/ 136 w 143"/>
                    <a:gd name="T1" fmla="*/ 147 h 167"/>
                    <a:gd name="T2" fmla="*/ 109 w 143"/>
                    <a:gd name="T3" fmla="*/ 139 h 167"/>
                    <a:gd name="T4" fmla="*/ 95 w 143"/>
                    <a:gd name="T5" fmla="*/ 136 h 167"/>
                    <a:gd name="T6" fmla="*/ 89 w 143"/>
                    <a:gd name="T7" fmla="*/ 118 h 167"/>
                    <a:gd name="T8" fmla="*/ 106 w 143"/>
                    <a:gd name="T9" fmla="*/ 78 h 167"/>
                    <a:gd name="T10" fmla="*/ 99 w 143"/>
                    <a:gd name="T11" fmla="*/ 20 h 167"/>
                    <a:gd name="T12" fmla="*/ 56 w 143"/>
                    <a:gd name="T13" fmla="*/ 1 h 167"/>
                    <a:gd name="T14" fmla="*/ 14 w 143"/>
                    <a:gd name="T15" fmla="*/ 20 h 167"/>
                    <a:gd name="T16" fmla="*/ 6 w 143"/>
                    <a:gd name="T17" fmla="*/ 78 h 167"/>
                    <a:gd name="T18" fmla="*/ 24 w 143"/>
                    <a:gd name="T19" fmla="*/ 118 h 167"/>
                    <a:gd name="T20" fmla="*/ 18 w 143"/>
                    <a:gd name="T21" fmla="*/ 136 h 167"/>
                    <a:gd name="T22" fmla="*/ 16 w 143"/>
                    <a:gd name="T23" fmla="*/ 151 h 167"/>
                    <a:gd name="T24" fmla="*/ 24 w 143"/>
                    <a:gd name="T25" fmla="*/ 155 h 167"/>
                    <a:gd name="T26" fmla="*/ 31 w 143"/>
                    <a:gd name="T27" fmla="*/ 153 h 167"/>
                    <a:gd name="T28" fmla="*/ 41 w 143"/>
                    <a:gd name="T29" fmla="*/ 107 h 167"/>
                    <a:gd name="T30" fmla="*/ 27 w 143"/>
                    <a:gd name="T31" fmla="*/ 73 h 167"/>
                    <a:gd name="T32" fmla="*/ 31 w 143"/>
                    <a:gd name="T33" fmla="*/ 33 h 167"/>
                    <a:gd name="T34" fmla="*/ 56 w 143"/>
                    <a:gd name="T35" fmla="*/ 22 h 167"/>
                    <a:gd name="T36" fmla="*/ 82 w 143"/>
                    <a:gd name="T37" fmla="*/ 33 h 167"/>
                    <a:gd name="T38" fmla="*/ 86 w 143"/>
                    <a:gd name="T39" fmla="*/ 73 h 167"/>
                    <a:gd name="T40" fmla="*/ 71 w 143"/>
                    <a:gd name="T41" fmla="*/ 107 h 167"/>
                    <a:gd name="T42" fmla="*/ 82 w 143"/>
                    <a:gd name="T43" fmla="*/ 153 h 167"/>
                    <a:gd name="T44" fmla="*/ 83 w 143"/>
                    <a:gd name="T45" fmla="*/ 154 h 167"/>
                    <a:gd name="T46" fmla="*/ 106 w 143"/>
                    <a:gd name="T47" fmla="*/ 160 h 167"/>
                    <a:gd name="T48" fmla="*/ 125 w 143"/>
                    <a:gd name="T49" fmla="*/ 165 h 167"/>
                    <a:gd name="T50" fmla="*/ 131 w 143"/>
                    <a:gd name="T51" fmla="*/ 167 h 167"/>
                    <a:gd name="T52" fmla="*/ 140 w 143"/>
                    <a:gd name="T53" fmla="*/ 162 h 167"/>
                    <a:gd name="T54" fmla="*/ 136 w 143"/>
                    <a:gd name="T55" fmla="*/ 147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43" h="167">
                      <a:moveTo>
                        <a:pt x="136" y="147"/>
                      </a:moveTo>
                      <a:cubicBezTo>
                        <a:pt x="128" y="142"/>
                        <a:pt x="118" y="140"/>
                        <a:pt x="109" y="139"/>
                      </a:cubicBezTo>
                      <a:cubicBezTo>
                        <a:pt x="104" y="138"/>
                        <a:pt x="98" y="137"/>
                        <a:pt x="95" y="136"/>
                      </a:cubicBezTo>
                      <a:cubicBezTo>
                        <a:pt x="89" y="131"/>
                        <a:pt x="88" y="121"/>
                        <a:pt x="89" y="118"/>
                      </a:cubicBezTo>
                      <a:cubicBezTo>
                        <a:pt x="96" y="109"/>
                        <a:pt x="103" y="93"/>
                        <a:pt x="106" y="78"/>
                      </a:cubicBezTo>
                      <a:cubicBezTo>
                        <a:pt x="112" y="53"/>
                        <a:pt x="110" y="34"/>
                        <a:pt x="99" y="20"/>
                      </a:cubicBezTo>
                      <a:cubicBezTo>
                        <a:pt x="83" y="0"/>
                        <a:pt x="58" y="1"/>
                        <a:pt x="56" y="1"/>
                      </a:cubicBezTo>
                      <a:cubicBezTo>
                        <a:pt x="54" y="1"/>
                        <a:pt x="30" y="0"/>
                        <a:pt x="14" y="20"/>
                      </a:cubicBezTo>
                      <a:cubicBezTo>
                        <a:pt x="3" y="34"/>
                        <a:pt x="0" y="53"/>
                        <a:pt x="6" y="78"/>
                      </a:cubicBezTo>
                      <a:cubicBezTo>
                        <a:pt x="10" y="93"/>
                        <a:pt x="17" y="109"/>
                        <a:pt x="24" y="118"/>
                      </a:cubicBezTo>
                      <a:cubicBezTo>
                        <a:pt x="25" y="121"/>
                        <a:pt x="24" y="132"/>
                        <a:pt x="18" y="136"/>
                      </a:cubicBezTo>
                      <a:cubicBezTo>
                        <a:pt x="13" y="140"/>
                        <a:pt x="12" y="146"/>
                        <a:pt x="16" y="151"/>
                      </a:cubicBezTo>
                      <a:cubicBezTo>
                        <a:pt x="18" y="154"/>
                        <a:pt x="21" y="155"/>
                        <a:pt x="24" y="155"/>
                      </a:cubicBezTo>
                      <a:cubicBezTo>
                        <a:pt x="26" y="155"/>
                        <a:pt x="29" y="155"/>
                        <a:pt x="31" y="153"/>
                      </a:cubicBezTo>
                      <a:cubicBezTo>
                        <a:pt x="45" y="142"/>
                        <a:pt x="49" y="118"/>
                        <a:pt x="41" y="107"/>
                      </a:cubicBezTo>
                      <a:cubicBezTo>
                        <a:pt x="36" y="99"/>
                        <a:pt x="30" y="85"/>
                        <a:pt x="27" y="73"/>
                      </a:cubicBezTo>
                      <a:cubicBezTo>
                        <a:pt x="23" y="55"/>
                        <a:pt x="24" y="42"/>
                        <a:pt x="31" y="33"/>
                      </a:cubicBezTo>
                      <a:cubicBezTo>
                        <a:pt x="39" y="22"/>
                        <a:pt x="55" y="22"/>
                        <a:pt x="56" y="22"/>
                      </a:cubicBezTo>
                      <a:cubicBezTo>
                        <a:pt x="58" y="22"/>
                        <a:pt x="73" y="22"/>
                        <a:pt x="82" y="33"/>
                      </a:cubicBezTo>
                      <a:cubicBezTo>
                        <a:pt x="89" y="42"/>
                        <a:pt x="90" y="55"/>
                        <a:pt x="86" y="73"/>
                      </a:cubicBezTo>
                      <a:cubicBezTo>
                        <a:pt x="83" y="85"/>
                        <a:pt x="77" y="99"/>
                        <a:pt x="71" y="107"/>
                      </a:cubicBezTo>
                      <a:cubicBezTo>
                        <a:pt x="63" y="118"/>
                        <a:pt x="67" y="142"/>
                        <a:pt x="82" y="153"/>
                      </a:cubicBezTo>
                      <a:cubicBezTo>
                        <a:pt x="82" y="153"/>
                        <a:pt x="83" y="154"/>
                        <a:pt x="83" y="154"/>
                      </a:cubicBezTo>
                      <a:cubicBezTo>
                        <a:pt x="90" y="158"/>
                        <a:pt x="98" y="159"/>
                        <a:pt x="106" y="160"/>
                      </a:cubicBezTo>
                      <a:cubicBezTo>
                        <a:pt x="113" y="161"/>
                        <a:pt x="121" y="162"/>
                        <a:pt x="125" y="165"/>
                      </a:cubicBezTo>
                      <a:cubicBezTo>
                        <a:pt x="127" y="166"/>
                        <a:pt x="129" y="167"/>
                        <a:pt x="131" y="167"/>
                      </a:cubicBezTo>
                      <a:cubicBezTo>
                        <a:pt x="134" y="167"/>
                        <a:pt x="138" y="165"/>
                        <a:pt x="140" y="162"/>
                      </a:cubicBezTo>
                      <a:cubicBezTo>
                        <a:pt x="143" y="157"/>
                        <a:pt x="141" y="150"/>
                        <a:pt x="136" y="147"/>
                      </a:cubicBezTo>
                      <a:close/>
                    </a:path>
                  </a:pathLst>
                </a:custGeom>
                <a:solidFill>
                  <a:srgbClr val="133A6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GB" sz="1600" kern="0" dirty="0">
                    <a:solidFill>
                      <a:srgbClr val="133A64"/>
                    </a:solidFill>
                  </a:endParaRPr>
                </a:p>
              </p:txBody>
            </p:sp>
          </p:grpSp>
        </p:grpSp>
        <p:grpSp>
          <p:nvGrpSpPr>
            <p:cNvPr id="29" name="Group 28"/>
            <p:cNvGrpSpPr/>
            <p:nvPr/>
          </p:nvGrpSpPr>
          <p:grpSpPr>
            <a:xfrm>
              <a:off x="9707682" y="4821383"/>
              <a:ext cx="484011" cy="484011"/>
              <a:chOff x="4511716" y="2084276"/>
              <a:chExt cx="379239" cy="379239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4511716" y="2084276"/>
                <a:ext cx="379239" cy="379239"/>
              </a:xfrm>
              <a:prstGeom prst="ellipse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133A6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1600" kern="0" dirty="0">
                  <a:solidFill>
                    <a:srgbClr val="133A64"/>
                  </a:solidFill>
                </a:endParaRPr>
              </a:p>
            </p:txBody>
          </p:sp>
          <p:sp>
            <p:nvSpPr>
              <p:cNvPr id="48" name="Freeform 333"/>
              <p:cNvSpPr>
                <a:spLocks noEditPoints="1"/>
              </p:cNvSpPr>
              <p:nvPr/>
            </p:nvSpPr>
            <p:spPr bwMode="auto">
              <a:xfrm>
                <a:off x="4592474" y="2161773"/>
                <a:ext cx="213747" cy="213747"/>
              </a:xfrm>
              <a:custGeom>
                <a:avLst/>
                <a:gdLst>
                  <a:gd name="T0" fmla="*/ 170 w 298"/>
                  <a:gd name="T1" fmla="*/ 86 h 299"/>
                  <a:gd name="T2" fmla="*/ 160 w 298"/>
                  <a:gd name="T3" fmla="*/ 96 h 299"/>
                  <a:gd name="T4" fmla="*/ 138 w 298"/>
                  <a:gd name="T5" fmla="*/ 96 h 299"/>
                  <a:gd name="T6" fmla="*/ 128 w 298"/>
                  <a:gd name="T7" fmla="*/ 86 h 299"/>
                  <a:gd name="T8" fmla="*/ 128 w 298"/>
                  <a:gd name="T9" fmla="*/ 64 h 299"/>
                  <a:gd name="T10" fmla="*/ 138 w 298"/>
                  <a:gd name="T11" fmla="*/ 54 h 299"/>
                  <a:gd name="T12" fmla="*/ 160 w 298"/>
                  <a:gd name="T13" fmla="*/ 54 h 299"/>
                  <a:gd name="T14" fmla="*/ 170 w 298"/>
                  <a:gd name="T15" fmla="*/ 64 h 299"/>
                  <a:gd name="T16" fmla="*/ 298 w 298"/>
                  <a:gd name="T17" fmla="*/ 75 h 299"/>
                  <a:gd name="T18" fmla="*/ 288 w 298"/>
                  <a:gd name="T19" fmla="*/ 288 h 299"/>
                  <a:gd name="T20" fmla="*/ 21 w 298"/>
                  <a:gd name="T21" fmla="*/ 299 h 299"/>
                  <a:gd name="T22" fmla="*/ 10 w 298"/>
                  <a:gd name="T23" fmla="*/ 86 h 299"/>
                  <a:gd name="T24" fmla="*/ 10 w 298"/>
                  <a:gd name="T25" fmla="*/ 64 h 299"/>
                  <a:gd name="T26" fmla="*/ 74 w 298"/>
                  <a:gd name="T27" fmla="*/ 11 h 299"/>
                  <a:gd name="T28" fmla="*/ 213 w 298"/>
                  <a:gd name="T29" fmla="*/ 0 h 299"/>
                  <a:gd name="T30" fmla="*/ 224 w 298"/>
                  <a:gd name="T31" fmla="*/ 64 h 299"/>
                  <a:gd name="T32" fmla="*/ 298 w 298"/>
                  <a:gd name="T33" fmla="*/ 75 h 299"/>
                  <a:gd name="T34" fmla="*/ 160 w 298"/>
                  <a:gd name="T35" fmla="*/ 278 h 299"/>
                  <a:gd name="T36" fmla="*/ 181 w 298"/>
                  <a:gd name="T37" fmla="*/ 214 h 299"/>
                  <a:gd name="T38" fmla="*/ 138 w 298"/>
                  <a:gd name="T39" fmla="*/ 214 h 299"/>
                  <a:gd name="T40" fmla="*/ 117 w 298"/>
                  <a:gd name="T41" fmla="*/ 278 h 299"/>
                  <a:gd name="T42" fmla="*/ 138 w 298"/>
                  <a:gd name="T43" fmla="*/ 214 h 299"/>
                  <a:gd name="T44" fmla="*/ 213 w 298"/>
                  <a:gd name="T45" fmla="*/ 86 h 299"/>
                  <a:gd name="T46" fmla="*/ 202 w 298"/>
                  <a:gd name="T47" fmla="*/ 22 h 299"/>
                  <a:gd name="T48" fmla="*/ 96 w 298"/>
                  <a:gd name="T49" fmla="*/ 75 h 299"/>
                  <a:gd name="T50" fmla="*/ 32 w 298"/>
                  <a:gd name="T51" fmla="*/ 86 h 299"/>
                  <a:gd name="T52" fmla="*/ 96 w 298"/>
                  <a:gd name="T53" fmla="*/ 278 h 299"/>
                  <a:gd name="T54" fmla="*/ 106 w 298"/>
                  <a:gd name="T55" fmla="*/ 192 h 299"/>
                  <a:gd name="T56" fmla="*/ 202 w 298"/>
                  <a:gd name="T57" fmla="*/ 203 h 299"/>
                  <a:gd name="T58" fmla="*/ 266 w 298"/>
                  <a:gd name="T59" fmla="*/ 278 h 299"/>
                  <a:gd name="T60" fmla="*/ 64 w 298"/>
                  <a:gd name="T61" fmla="*/ 107 h 299"/>
                  <a:gd name="T62" fmla="*/ 64 w 298"/>
                  <a:gd name="T63" fmla="*/ 128 h 299"/>
                  <a:gd name="T64" fmla="*/ 64 w 298"/>
                  <a:gd name="T65" fmla="*/ 107 h 299"/>
                  <a:gd name="T66" fmla="*/ 53 w 298"/>
                  <a:gd name="T67" fmla="*/ 160 h 299"/>
                  <a:gd name="T68" fmla="*/ 74 w 298"/>
                  <a:gd name="T69" fmla="*/ 160 h 299"/>
                  <a:gd name="T70" fmla="*/ 106 w 298"/>
                  <a:gd name="T71" fmla="*/ 150 h 299"/>
                  <a:gd name="T72" fmla="*/ 106 w 298"/>
                  <a:gd name="T73" fmla="*/ 171 h 299"/>
                  <a:gd name="T74" fmla="*/ 106 w 298"/>
                  <a:gd name="T75" fmla="*/ 150 h 299"/>
                  <a:gd name="T76" fmla="*/ 96 w 298"/>
                  <a:gd name="T77" fmla="*/ 118 h 299"/>
                  <a:gd name="T78" fmla="*/ 117 w 298"/>
                  <a:gd name="T79" fmla="*/ 118 h 299"/>
                  <a:gd name="T80" fmla="*/ 149 w 298"/>
                  <a:gd name="T81" fmla="*/ 150 h 299"/>
                  <a:gd name="T82" fmla="*/ 149 w 298"/>
                  <a:gd name="T83" fmla="*/ 171 h 299"/>
                  <a:gd name="T84" fmla="*/ 149 w 298"/>
                  <a:gd name="T85" fmla="*/ 150 h 299"/>
                  <a:gd name="T86" fmla="*/ 181 w 298"/>
                  <a:gd name="T87" fmla="*/ 160 h 299"/>
                  <a:gd name="T88" fmla="*/ 202 w 298"/>
                  <a:gd name="T89" fmla="*/ 160 h 299"/>
                  <a:gd name="T90" fmla="*/ 192 w 298"/>
                  <a:gd name="T91" fmla="*/ 107 h 299"/>
                  <a:gd name="T92" fmla="*/ 192 w 298"/>
                  <a:gd name="T93" fmla="*/ 128 h 299"/>
                  <a:gd name="T94" fmla="*/ 192 w 298"/>
                  <a:gd name="T95" fmla="*/ 107 h 299"/>
                  <a:gd name="T96" fmla="*/ 53 w 298"/>
                  <a:gd name="T97" fmla="*/ 203 h 299"/>
                  <a:gd name="T98" fmla="*/ 74 w 298"/>
                  <a:gd name="T99" fmla="*/ 203 h 299"/>
                  <a:gd name="T100" fmla="*/ 64 w 298"/>
                  <a:gd name="T101" fmla="*/ 235 h 299"/>
                  <a:gd name="T102" fmla="*/ 64 w 298"/>
                  <a:gd name="T103" fmla="*/ 256 h 299"/>
                  <a:gd name="T104" fmla="*/ 64 w 298"/>
                  <a:gd name="T105" fmla="*/ 235 h 299"/>
                  <a:gd name="T106" fmla="*/ 245 w 298"/>
                  <a:gd name="T107" fmla="*/ 118 h 299"/>
                  <a:gd name="T108" fmla="*/ 224 w 298"/>
                  <a:gd name="T109" fmla="*/ 118 h 299"/>
                  <a:gd name="T110" fmla="*/ 234 w 298"/>
                  <a:gd name="T111" fmla="*/ 171 h 299"/>
                  <a:gd name="T112" fmla="*/ 234 w 298"/>
                  <a:gd name="T113" fmla="*/ 150 h 299"/>
                  <a:gd name="T114" fmla="*/ 234 w 298"/>
                  <a:gd name="T115" fmla="*/ 171 h 299"/>
                  <a:gd name="T116" fmla="*/ 245 w 298"/>
                  <a:gd name="T117" fmla="*/ 203 h 299"/>
                  <a:gd name="T118" fmla="*/ 224 w 298"/>
                  <a:gd name="T119" fmla="*/ 203 h 299"/>
                  <a:gd name="T120" fmla="*/ 234 w 298"/>
                  <a:gd name="T121" fmla="*/ 256 h 299"/>
                  <a:gd name="T122" fmla="*/ 234 w 298"/>
                  <a:gd name="T123" fmla="*/ 235 h 299"/>
                  <a:gd name="T124" fmla="*/ 234 w 298"/>
                  <a:gd name="T125" fmla="*/ 256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98" h="299">
                    <a:moveTo>
                      <a:pt x="181" y="75"/>
                    </a:moveTo>
                    <a:cubicBezTo>
                      <a:pt x="181" y="81"/>
                      <a:pt x="176" y="86"/>
                      <a:pt x="170" y="86"/>
                    </a:cubicBezTo>
                    <a:cubicBezTo>
                      <a:pt x="160" y="86"/>
                      <a:pt x="160" y="86"/>
                      <a:pt x="160" y="86"/>
                    </a:cubicBezTo>
                    <a:cubicBezTo>
                      <a:pt x="160" y="96"/>
                      <a:pt x="160" y="96"/>
                      <a:pt x="160" y="96"/>
                    </a:cubicBezTo>
                    <a:cubicBezTo>
                      <a:pt x="160" y="102"/>
                      <a:pt x="155" y="107"/>
                      <a:pt x="149" y="107"/>
                    </a:cubicBezTo>
                    <a:cubicBezTo>
                      <a:pt x="143" y="107"/>
                      <a:pt x="138" y="102"/>
                      <a:pt x="138" y="96"/>
                    </a:cubicBezTo>
                    <a:cubicBezTo>
                      <a:pt x="138" y="86"/>
                      <a:pt x="138" y="86"/>
                      <a:pt x="138" y="86"/>
                    </a:cubicBezTo>
                    <a:cubicBezTo>
                      <a:pt x="128" y="86"/>
                      <a:pt x="128" y="86"/>
                      <a:pt x="128" y="86"/>
                    </a:cubicBezTo>
                    <a:cubicBezTo>
                      <a:pt x="122" y="86"/>
                      <a:pt x="117" y="81"/>
                      <a:pt x="117" y="75"/>
                    </a:cubicBezTo>
                    <a:cubicBezTo>
                      <a:pt x="117" y="69"/>
                      <a:pt x="122" y="64"/>
                      <a:pt x="128" y="64"/>
                    </a:cubicBezTo>
                    <a:cubicBezTo>
                      <a:pt x="138" y="64"/>
                      <a:pt x="138" y="64"/>
                      <a:pt x="138" y="64"/>
                    </a:cubicBezTo>
                    <a:cubicBezTo>
                      <a:pt x="138" y="54"/>
                      <a:pt x="138" y="54"/>
                      <a:pt x="138" y="54"/>
                    </a:cubicBezTo>
                    <a:cubicBezTo>
                      <a:pt x="138" y="48"/>
                      <a:pt x="143" y="43"/>
                      <a:pt x="149" y="43"/>
                    </a:cubicBezTo>
                    <a:cubicBezTo>
                      <a:pt x="155" y="43"/>
                      <a:pt x="160" y="48"/>
                      <a:pt x="160" y="54"/>
                    </a:cubicBezTo>
                    <a:cubicBezTo>
                      <a:pt x="160" y="64"/>
                      <a:pt x="160" y="64"/>
                      <a:pt x="160" y="64"/>
                    </a:cubicBezTo>
                    <a:cubicBezTo>
                      <a:pt x="170" y="64"/>
                      <a:pt x="170" y="64"/>
                      <a:pt x="170" y="64"/>
                    </a:cubicBezTo>
                    <a:cubicBezTo>
                      <a:pt x="176" y="64"/>
                      <a:pt x="181" y="69"/>
                      <a:pt x="181" y="75"/>
                    </a:cubicBezTo>
                    <a:close/>
                    <a:moveTo>
                      <a:pt x="298" y="75"/>
                    </a:moveTo>
                    <a:cubicBezTo>
                      <a:pt x="298" y="81"/>
                      <a:pt x="294" y="86"/>
                      <a:pt x="288" y="86"/>
                    </a:cubicBezTo>
                    <a:cubicBezTo>
                      <a:pt x="288" y="288"/>
                      <a:pt x="288" y="288"/>
                      <a:pt x="288" y="288"/>
                    </a:cubicBezTo>
                    <a:cubicBezTo>
                      <a:pt x="288" y="294"/>
                      <a:pt x="283" y="299"/>
                      <a:pt x="277" y="299"/>
                    </a:cubicBezTo>
                    <a:cubicBezTo>
                      <a:pt x="21" y="299"/>
                      <a:pt x="21" y="299"/>
                      <a:pt x="21" y="299"/>
                    </a:cubicBezTo>
                    <a:cubicBezTo>
                      <a:pt x="15" y="299"/>
                      <a:pt x="10" y="294"/>
                      <a:pt x="10" y="288"/>
                    </a:cubicBezTo>
                    <a:cubicBezTo>
                      <a:pt x="10" y="86"/>
                      <a:pt x="10" y="86"/>
                      <a:pt x="10" y="86"/>
                    </a:cubicBezTo>
                    <a:cubicBezTo>
                      <a:pt x="4" y="86"/>
                      <a:pt x="0" y="81"/>
                      <a:pt x="0" y="75"/>
                    </a:cubicBezTo>
                    <a:cubicBezTo>
                      <a:pt x="0" y="69"/>
                      <a:pt x="4" y="64"/>
                      <a:pt x="10" y="64"/>
                    </a:cubicBezTo>
                    <a:cubicBezTo>
                      <a:pt x="74" y="64"/>
                      <a:pt x="74" y="64"/>
                      <a:pt x="74" y="64"/>
                    </a:cubicBezTo>
                    <a:cubicBezTo>
                      <a:pt x="74" y="11"/>
                      <a:pt x="74" y="11"/>
                      <a:pt x="74" y="11"/>
                    </a:cubicBezTo>
                    <a:cubicBezTo>
                      <a:pt x="74" y="5"/>
                      <a:pt x="79" y="0"/>
                      <a:pt x="85" y="0"/>
                    </a:cubicBezTo>
                    <a:cubicBezTo>
                      <a:pt x="213" y="0"/>
                      <a:pt x="213" y="0"/>
                      <a:pt x="213" y="0"/>
                    </a:cubicBezTo>
                    <a:cubicBezTo>
                      <a:pt x="219" y="0"/>
                      <a:pt x="224" y="5"/>
                      <a:pt x="224" y="11"/>
                    </a:cubicBezTo>
                    <a:cubicBezTo>
                      <a:pt x="224" y="64"/>
                      <a:pt x="224" y="64"/>
                      <a:pt x="224" y="64"/>
                    </a:cubicBezTo>
                    <a:cubicBezTo>
                      <a:pt x="288" y="64"/>
                      <a:pt x="288" y="64"/>
                      <a:pt x="288" y="64"/>
                    </a:cubicBezTo>
                    <a:cubicBezTo>
                      <a:pt x="294" y="64"/>
                      <a:pt x="298" y="69"/>
                      <a:pt x="298" y="75"/>
                    </a:cubicBezTo>
                    <a:close/>
                    <a:moveTo>
                      <a:pt x="160" y="214"/>
                    </a:moveTo>
                    <a:cubicBezTo>
                      <a:pt x="160" y="278"/>
                      <a:pt x="160" y="278"/>
                      <a:pt x="160" y="278"/>
                    </a:cubicBezTo>
                    <a:cubicBezTo>
                      <a:pt x="181" y="278"/>
                      <a:pt x="181" y="278"/>
                      <a:pt x="181" y="278"/>
                    </a:cubicBezTo>
                    <a:cubicBezTo>
                      <a:pt x="181" y="214"/>
                      <a:pt x="181" y="214"/>
                      <a:pt x="181" y="214"/>
                    </a:cubicBezTo>
                    <a:lnTo>
                      <a:pt x="160" y="214"/>
                    </a:lnTo>
                    <a:close/>
                    <a:moveTo>
                      <a:pt x="138" y="214"/>
                    </a:moveTo>
                    <a:cubicBezTo>
                      <a:pt x="117" y="214"/>
                      <a:pt x="117" y="214"/>
                      <a:pt x="117" y="214"/>
                    </a:cubicBezTo>
                    <a:cubicBezTo>
                      <a:pt x="117" y="278"/>
                      <a:pt x="117" y="278"/>
                      <a:pt x="117" y="278"/>
                    </a:cubicBezTo>
                    <a:cubicBezTo>
                      <a:pt x="138" y="278"/>
                      <a:pt x="138" y="278"/>
                      <a:pt x="138" y="278"/>
                    </a:cubicBezTo>
                    <a:lnTo>
                      <a:pt x="138" y="214"/>
                    </a:lnTo>
                    <a:close/>
                    <a:moveTo>
                      <a:pt x="266" y="86"/>
                    </a:moveTo>
                    <a:cubicBezTo>
                      <a:pt x="213" y="86"/>
                      <a:pt x="213" y="86"/>
                      <a:pt x="213" y="86"/>
                    </a:cubicBezTo>
                    <a:cubicBezTo>
                      <a:pt x="207" y="86"/>
                      <a:pt x="202" y="81"/>
                      <a:pt x="202" y="75"/>
                    </a:cubicBezTo>
                    <a:cubicBezTo>
                      <a:pt x="202" y="22"/>
                      <a:pt x="202" y="22"/>
                      <a:pt x="202" y="22"/>
                    </a:cubicBezTo>
                    <a:cubicBezTo>
                      <a:pt x="96" y="22"/>
                      <a:pt x="96" y="22"/>
                      <a:pt x="96" y="22"/>
                    </a:cubicBezTo>
                    <a:cubicBezTo>
                      <a:pt x="96" y="75"/>
                      <a:pt x="96" y="75"/>
                      <a:pt x="96" y="75"/>
                    </a:cubicBezTo>
                    <a:cubicBezTo>
                      <a:pt x="96" y="81"/>
                      <a:pt x="91" y="86"/>
                      <a:pt x="85" y="86"/>
                    </a:cubicBezTo>
                    <a:cubicBezTo>
                      <a:pt x="32" y="86"/>
                      <a:pt x="32" y="86"/>
                      <a:pt x="32" y="86"/>
                    </a:cubicBezTo>
                    <a:cubicBezTo>
                      <a:pt x="32" y="278"/>
                      <a:pt x="32" y="278"/>
                      <a:pt x="32" y="278"/>
                    </a:cubicBezTo>
                    <a:cubicBezTo>
                      <a:pt x="96" y="278"/>
                      <a:pt x="96" y="278"/>
                      <a:pt x="96" y="278"/>
                    </a:cubicBezTo>
                    <a:cubicBezTo>
                      <a:pt x="96" y="203"/>
                      <a:pt x="96" y="203"/>
                      <a:pt x="96" y="203"/>
                    </a:cubicBezTo>
                    <a:cubicBezTo>
                      <a:pt x="96" y="197"/>
                      <a:pt x="100" y="192"/>
                      <a:pt x="106" y="192"/>
                    </a:cubicBezTo>
                    <a:cubicBezTo>
                      <a:pt x="192" y="192"/>
                      <a:pt x="192" y="192"/>
                      <a:pt x="192" y="192"/>
                    </a:cubicBezTo>
                    <a:cubicBezTo>
                      <a:pt x="198" y="192"/>
                      <a:pt x="202" y="197"/>
                      <a:pt x="202" y="203"/>
                    </a:cubicBezTo>
                    <a:cubicBezTo>
                      <a:pt x="202" y="278"/>
                      <a:pt x="202" y="278"/>
                      <a:pt x="202" y="278"/>
                    </a:cubicBezTo>
                    <a:cubicBezTo>
                      <a:pt x="266" y="278"/>
                      <a:pt x="266" y="278"/>
                      <a:pt x="266" y="278"/>
                    </a:cubicBezTo>
                    <a:lnTo>
                      <a:pt x="266" y="86"/>
                    </a:lnTo>
                    <a:close/>
                    <a:moveTo>
                      <a:pt x="64" y="107"/>
                    </a:moveTo>
                    <a:cubicBezTo>
                      <a:pt x="58" y="107"/>
                      <a:pt x="53" y="112"/>
                      <a:pt x="53" y="118"/>
                    </a:cubicBezTo>
                    <a:cubicBezTo>
                      <a:pt x="53" y="124"/>
                      <a:pt x="58" y="128"/>
                      <a:pt x="64" y="128"/>
                    </a:cubicBezTo>
                    <a:cubicBezTo>
                      <a:pt x="70" y="128"/>
                      <a:pt x="74" y="124"/>
                      <a:pt x="74" y="118"/>
                    </a:cubicBezTo>
                    <a:cubicBezTo>
                      <a:pt x="74" y="112"/>
                      <a:pt x="70" y="107"/>
                      <a:pt x="64" y="107"/>
                    </a:cubicBezTo>
                    <a:close/>
                    <a:moveTo>
                      <a:pt x="64" y="150"/>
                    </a:moveTo>
                    <a:cubicBezTo>
                      <a:pt x="58" y="150"/>
                      <a:pt x="53" y="154"/>
                      <a:pt x="53" y="160"/>
                    </a:cubicBezTo>
                    <a:cubicBezTo>
                      <a:pt x="53" y="166"/>
                      <a:pt x="58" y="171"/>
                      <a:pt x="64" y="171"/>
                    </a:cubicBezTo>
                    <a:cubicBezTo>
                      <a:pt x="70" y="171"/>
                      <a:pt x="74" y="166"/>
                      <a:pt x="74" y="160"/>
                    </a:cubicBezTo>
                    <a:cubicBezTo>
                      <a:pt x="74" y="154"/>
                      <a:pt x="70" y="150"/>
                      <a:pt x="64" y="150"/>
                    </a:cubicBezTo>
                    <a:close/>
                    <a:moveTo>
                      <a:pt x="106" y="150"/>
                    </a:moveTo>
                    <a:cubicBezTo>
                      <a:pt x="100" y="150"/>
                      <a:pt x="96" y="154"/>
                      <a:pt x="96" y="160"/>
                    </a:cubicBezTo>
                    <a:cubicBezTo>
                      <a:pt x="96" y="166"/>
                      <a:pt x="100" y="171"/>
                      <a:pt x="106" y="171"/>
                    </a:cubicBezTo>
                    <a:cubicBezTo>
                      <a:pt x="112" y="171"/>
                      <a:pt x="117" y="166"/>
                      <a:pt x="117" y="160"/>
                    </a:cubicBezTo>
                    <a:cubicBezTo>
                      <a:pt x="117" y="154"/>
                      <a:pt x="112" y="150"/>
                      <a:pt x="106" y="150"/>
                    </a:cubicBezTo>
                    <a:close/>
                    <a:moveTo>
                      <a:pt x="106" y="107"/>
                    </a:moveTo>
                    <a:cubicBezTo>
                      <a:pt x="100" y="107"/>
                      <a:pt x="96" y="112"/>
                      <a:pt x="96" y="118"/>
                    </a:cubicBezTo>
                    <a:cubicBezTo>
                      <a:pt x="96" y="124"/>
                      <a:pt x="100" y="128"/>
                      <a:pt x="106" y="128"/>
                    </a:cubicBezTo>
                    <a:cubicBezTo>
                      <a:pt x="112" y="128"/>
                      <a:pt x="117" y="124"/>
                      <a:pt x="117" y="118"/>
                    </a:cubicBezTo>
                    <a:cubicBezTo>
                      <a:pt x="117" y="112"/>
                      <a:pt x="112" y="107"/>
                      <a:pt x="106" y="107"/>
                    </a:cubicBezTo>
                    <a:close/>
                    <a:moveTo>
                      <a:pt x="149" y="150"/>
                    </a:moveTo>
                    <a:cubicBezTo>
                      <a:pt x="143" y="150"/>
                      <a:pt x="138" y="154"/>
                      <a:pt x="138" y="160"/>
                    </a:cubicBezTo>
                    <a:cubicBezTo>
                      <a:pt x="138" y="166"/>
                      <a:pt x="143" y="171"/>
                      <a:pt x="149" y="171"/>
                    </a:cubicBezTo>
                    <a:cubicBezTo>
                      <a:pt x="155" y="171"/>
                      <a:pt x="160" y="166"/>
                      <a:pt x="160" y="160"/>
                    </a:cubicBezTo>
                    <a:cubicBezTo>
                      <a:pt x="160" y="154"/>
                      <a:pt x="155" y="150"/>
                      <a:pt x="149" y="150"/>
                    </a:cubicBezTo>
                    <a:close/>
                    <a:moveTo>
                      <a:pt x="192" y="150"/>
                    </a:moveTo>
                    <a:cubicBezTo>
                      <a:pt x="186" y="150"/>
                      <a:pt x="181" y="154"/>
                      <a:pt x="181" y="160"/>
                    </a:cubicBezTo>
                    <a:cubicBezTo>
                      <a:pt x="181" y="166"/>
                      <a:pt x="186" y="171"/>
                      <a:pt x="192" y="171"/>
                    </a:cubicBezTo>
                    <a:cubicBezTo>
                      <a:pt x="198" y="171"/>
                      <a:pt x="202" y="166"/>
                      <a:pt x="202" y="160"/>
                    </a:cubicBezTo>
                    <a:cubicBezTo>
                      <a:pt x="202" y="154"/>
                      <a:pt x="198" y="150"/>
                      <a:pt x="192" y="150"/>
                    </a:cubicBezTo>
                    <a:close/>
                    <a:moveTo>
                      <a:pt x="192" y="107"/>
                    </a:moveTo>
                    <a:cubicBezTo>
                      <a:pt x="186" y="107"/>
                      <a:pt x="181" y="112"/>
                      <a:pt x="181" y="118"/>
                    </a:cubicBezTo>
                    <a:cubicBezTo>
                      <a:pt x="181" y="124"/>
                      <a:pt x="186" y="128"/>
                      <a:pt x="192" y="128"/>
                    </a:cubicBezTo>
                    <a:cubicBezTo>
                      <a:pt x="198" y="128"/>
                      <a:pt x="202" y="124"/>
                      <a:pt x="202" y="118"/>
                    </a:cubicBezTo>
                    <a:cubicBezTo>
                      <a:pt x="202" y="112"/>
                      <a:pt x="198" y="107"/>
                      <a:pt x="192" y="107"/>
                    </a:cubicBezTo>
                    <a:close/>
                    <a:moveTo>
                      <a:pt x="64" y="192"/>
                    </a:moveTo>
                    <a:cubicBezTo>
                      <a:pt x="58" y="192"/>
                      <a:pt x="53" y="197"/>
                      <a:pt x="53" y="203"/>
                    </a:cubicBezTo>
                    <a:cubicBezTo>
                      <a:pt x="53" y="209"/>
                      <a:pt x="58" y="214"/>
                      <a:pt x="64" y="214"/>
                    </a:cubicBezTo>
                    <a:cubicBezTo>
                      <a:pt x="70" y="214"/>
                      <a:pt x="74" y="209"/>
                      <a:pt x="74" y="203"/>
                    </a:cubicBezTo>
                    <a:cubicBezTo>
                      <a:pt x="74" y="197"/>
                      <a:pt x="70" y="192"/>
                      <a:pt x="64" y="192"/>
                    </a:cubicBezTo>
                    <a:close/>
                    <a:moveTo>
                      <a:pt x="64" y="235"/>
                    </a:moveTo>
                    <a:cubicBezTo>
                      <a:pt x="58" y="235"/>
                      <a:pt x="53" y="240"/>
                      <a:pt x="53" y="246"/>
                    </a:cubicBezTo>
                    <a:cubicBezTo>
                      <a:pt x="53" y="252"/>
                      <a:pt x="58" y="256"/>
                      <a:pt x="64" y="256"/>
                    </a:cubicBezTo>
                    <a:cubicBezTo>
                      <a:pt x="70" y="256"/>
                      <a:pt x="74" y="252"/>
                      <a:pt x="74" y="246"/>
                    </a:cubicBezTo>
                    <a:cubicBezTo>
                      <a:pt x="74" y="240"/>
                      <a:pt x="70" y="235"/>
                      <a:pt x="64" y="235"/>
                    </a:cubicBezTo>
                    <a:close/>
                    <a:moveTo>
                      <a:pt x="234" y="128"/>
                    </a:moveTo>
                    <a:cubicBezTo>
                      <a:pt x="240" y="128"/>
                      <a:pt x="245" y="124"/>
                      <a:pt x="245" y="118"/>
                    </a:cubicBezTo>
                    <a:cubicBezTo>
                      <a:pt x="245" y="112"/>
                      <a:pt x="240" y="107"/>
                      <a:pt x="234" y="107"/>
                    </a:cubicBezTo>
                    <a:cubicBezTo>
                      <a:pt x="228" y="107"/>
                      <a:pt x="224" y="112"/>
                      <a:pt x="224" y="118"/>
                    </a:cubicBezTo>
                    <a:cubicBezTo>
                      <a:pt x="224" y="124"/>
                      <a:pt x="228" y="128"/>
                      <a:pt x="234" y="128"/>
                    </a:cubicBezTo>
                    <a:close/>
                    <a:moveTo>
                      <a:pt x="234" y="171"/>
                    </a:moveTo>
                    <a:cubicBezTo>
                      <a:pt x="240" y="171"/>
                      <a:pt x="245" y="166"/>
                      <a:pt x="245" y="160"/>
                    </a:cubicBezTo>
                    <a:cubicBezTo>
                      <a:pt x="245" y="154"/>
                      <a:pt x="240" y="150"/>
                      <a:pt x="234" y="150"/>
                    </a:cubicBezTo>
                    <a:cubicBezTo>
                      <a:pt x="228" y="150"/>
                      <a:pt x="224" y="154"/>
                      <a:pt x="224" y="160"/>
                    </a:cubicBezTo>
                    <a:cubicBezTo>
                      <a:pt x="224" y="166"/>
                      <a:pt x="228" y="171"/>
                      <a:pt x="234" y="171"/>
                    </a:cubicBezTo>
                    <a:close/>
                    <a:moveTo>
                      <a:pt x="234" y="214"/>
                    </a:moveTo>
                    <a:cubicBezTo>
                      <a:pt x="240" y="214"/>
                      <a:pt x="245" y="209"/>
                      <a:pt x="245" y="203"/>
                    </a:cubicBezTo>
                    <a:cubicBezTo>
                      <a:pt x="245" y="197"/>
                      <a:pt x="240" y="192"/>
                      <a:pt x="234" y="192"/>
                    </a:cubicBezTo>
                    <a:cubicBezTo>
                      <a:pt x="228" y="192"/>
                      <a:pt x="224" y="197"/>
                      <a:pt x="224" y="203"/>
                    </a:cubicBezTo>
                    <a:cubicBezTo>
                      <a:pt x="224" y="209"/>
                      <a:pt x="228" y="214"/>
                      <a:pt x="234" y="214"/>
                    </a:cubicBezTo>
                    <a:close/>
                    <a:moveTo>
                      <a:pt x="234" y="256"/>
                    </a:moveTo>
                    <a:cubicBezTo>
                      <a:pt x="240" y="256"/>
                      <a:pt x="245" y="252"/>
                      <a:pt x="245" y="246"/>
                    </a:cubicBezTo>
                    <a:cubicBezTo>
                      <a:pt x="245" y="240"/>
                      <a:pt x="240" y="235"/>
                      <a:pt x="234" y="235"/>
                    </a:cubicBezTo>
                    <a:cubicBezTo>
                      <a:pt x="228" y="235"/>
                      <a:pt x="224" y="240"/>
                      <a:pt x="224" y="246"/>
                    </a:cubicBezTo>
                    <a:cubicBezTo>
                      <a:pt x="224" y="252"/>
                      <a:pt x="228" y="256"/>
                      <a:pt x="234" y="256"/>
                    </a:cubicBezTo>
                    <a:close/>
                  </a:path>
                </a:pathLst>
              </a:custGeom>
              <a:solidFill>
                <a:srgbClr val="133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GB" sz="1600" kern="0" dirty="0">
                  <a:solidFill>
                    <a:srgbClr val="133A64"/>
                  </a:solidFill>
                </a:endParaRP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10687014" y="3233429"/>
              <a:ext cx="484011" cy="484011"/>
              <a:chOff x="6990951" y="3101352"/>
              <a:chExt cx="379239" cy="379239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6990951" y="3101352"/>
                <a:ext cx="379239" cy="379239"/>
              </a:xfrm>
              <a:prstGeom prst="ellipse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133A6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1600" kern="0" dirty="0">
                  <a:solidFill>
                    <a:srgbClr val="133A64"/>
                  </a:solidFill>
                </a:endParaRPr>
              </a:p>
            </p:txBody>
          </p:sp>
          <p:sp>
            <p:nvSpPr>
              <p:cNvPr id="46" name="Freeform 346"/>
              <p:cNvSpPr>
                <a:spLocks noEditPoints="1"/>
              </p:cNvSpPr>
              <p:nvPr/>
            </p:nvSpPr>
            <p:spPr bwMode="auto">
              <a:xfrm>
                <a:off x="7076166" y="3182507"/>
                <a:ext cx="230095" cy="208388"/>
              </a:xfrm>
              <a:custGeom>
                <a:avLst/>
                <a:gdLst>
                  <a:gd name="T0" fmla="*/ 224 w 320"/>
                  <a:gd name="T1" fmla="*/ 288 h 288"/>
                  <a:gd name="T2" fmla="*/ 170 w 320"/>
                  <a:gd name="T3" fmla="*/ 288 h 288"/>
                  <a:gd name="T4" fmla="*/ 160 w 320"/>
                  <a:gd name="T5" fmla="*/ 278 h 288"/>
                  <a:gd name="T6" fmla="*/ 160 w 320"/>
                  <a:gd name="T7" fmla="*/ 267 h 288"/>
                  <a:gd name="T8" fmla="*/ 138 w 320"/>
                  <a:gd name="T9" fmla="*/ 267 h 288"/>
                  <a:gd name="T10" fmla="*/ 138 w 320"/>
                  <a:gd name="T11" fmla="*/ 278 h 288"/>
                  <a:gd name="T12" fmla="*/ 128 w 320"/>
                  <a:gd name="T13" fmla="*/ 288 h 288"/>
                  <a:gd name="T14" fmla="*/ 74 w 320"/>
                  <a:gd name="T15" fmla="*/ 288 h 288"/>
                  <a:gd name="T16" fmla="*/ 64 w 320"/>
                  <a:gd name="T17" fmla="*/ 278 h 288"/>
                  <a:gd name="T18" fmla="*/ 27 w 320"/>
                  <a:gd name="T19" fmla="*/ 235 h 288"/>
                  <a:gd name="T20" fmla="*/ 18 w 320"/>
                  <a:gd name="T21" fmla="*/ 230 h 288"/>
                  <a:gd name="T22" fmla="*/ 0 w 320"/>
                  <a:gd name="T23" fmla="*/ 160 h 288"/>
                  <a:gd name="T24" fmla="*/ 138 w 320"/>
                  <a:gd name="T25" fmla="*/ 22 h 288"/>
                  <a:gd name="T26" fmla="*/ 198 w 320"/>
                  <a:gd name="T27" fmla="*/ 30 h 288"/>
                  <a:gd name="T28" fmla="*/ 255 w 320"/>
                  <a:gd name="T29" fmla="*/ 0 h 288"/>
                  <a:gd name="T30" fmla="*/ 264 w 320"/>
                  <a:gd name="T31" fmla="*/ 4 h 288"/>
                  <a:gd name="T32" fmla="*/ 266 w 320"/>
                  <a:gd name="T33" fmla="*/ 14 h 288"/>
                  <a:gd name="T34" fmla="*/ 257 w 320"/>
                  <a:gd name="T35" fmla="*/ 49 h 288"/>
                  <a:gd name="T36" fmla="*/ 294 w 320"/>
                  <a:gd name="T37" fmla="*/ 96 h 288"/>
                  <a:gd name="T38" fmla="*/ 309 w 320"/>
                  <a:gd name="T39" fmla="*/ 96 h 288"/>
                  <a:gd name="T40" fmla="*/ 320 w 320"/>
                  <a:gd name="T41" fmla="*/ 107 h 288"/>
                  <a:gd name="T42" fmla="*/ 320 w 320"/>
                  <a:gd name="T43" fmla="*/ 171 h 288"/>
                  <a:gd name="T44" fmla="*/ 309 w 320"/>
                  <a:gd name="T45" fmla="*/ 182 h 288"/>
                  <a:gd name="T46" fmla="*/ 275 w 320"/>
                  <a:gd name="T47" fmla="*/ 182 h 288"/>
                  <a:gd name="T48" fmla="*/ 234 w 320"/>
                  <a:gd name="T49" fmla="*/ 259 h 288"/>
                  <a:gd name="T50" fmla="*/ 234 w 320"/>
                  <a:gd name="T51" fmla="*/ 278 h 288"/>
                  <a:gd name="T52" fmla="*/ 224 w 320"/>
                  <a:gd name="T53" fmla="*/ 288 h 288"/>
                  <a:gd name="T54" fmla="*/ 181 w 320"/>
                  <a:gd name="T55" fmla="*/ 267 h 288"/>
                  <a:gd name="T56" fmla="*/ 213 w 320"/>
                  <a:gd name="T57" fmla="*/ 267 h 288"/>
                  <a:gd name="T58" fmla="*/ 213 w 320"/>
                  <a:gd name="T59" fmla="*/ 255 h 288"/>
                  <a:gd name="T60" fmla="*/ 216 w 320"/>
                  <a:gd name="T61" fmla="*/ 248 h 288"/>
                  <a:gd name="T62" fmla="*/ 255 w 320"/>
                  <a:gd name="T63" fmla="*/ 170 h 288"/>
                  <a:gd name="T64" fmla="*/ 266 w 320"/>
                  <a:gd name="T65" fmla="*/ 160 h 288"/>
                  <a:gd name="T66" fmla="*/ 298 w 320"/>
                  <a:gd name="T67" fmla="*/ 160 h 288"/>
                  <a:gd name="T68" fmla="*/ 298 w 320"/>
                  <a:gd name="T69" fmla="*/ 118 h 288"/>
                  <a:gd name="T70" fmla="*/ 288 w 320"/>
                  <a:gd name="T71" fmla="*/ 118 h 288"/>
                  <a:gd name="T72" fmla="*/ 278 w 320"/>
                  <a:gd name="T73" fmla="*/ 112 h 288"/>
                  <a:gd name="T74" fmla="*/ 240 w 320"/>
                  <a:gd name="T75" fmla="*/ 63 h 288"/>
                  <a:gd name="T76" fmla="*/ 235 w 320"/>
                  <a:gd name="T77" fmla="*/ 51 h 288"/>
                  <a:gd name="T78" fmla="*/ 241 w 320"/>
                  <a:gd name="T79" fmla="*/ 25 h 288"/>
                  <a:gd name="T80" fmla="*/ 212 w 320"/>
                  <a:gd name="T81" fmla="*/ 48 h 288"/>
                  <a:gd name="T82" fmla="*/ 199 w 320"/>
                  <a:gd name="T83" fmla="*/ 53 h 288"/>
                  <a:gd name="T84" fmla="*/ 138 w 320"/>
                  <a:gd name="T85" fmla="*/ 43 h 288"/>
                  <a:gd name="T86" fmla="*/ 21 w 320"/>
                  <a:gd name="T87" fmla="*/ 160 h 288"/>
                  <a:gd name="T88" fmla="*/ 34 w 320"/>
                  <a:gd name="T89" fmla="*/ 214 h 288"/>
                  <a:gd name="T90" fmla="*/ 84 w 320"/>
                  <a:gd name="T91" fmla="*/ 267 h 288"/>
                  <a:gd name="T92" fmla="*/ 117 w 320"/>
                  <a:gd name="T93" fmla="*/ 267 h 288"/>
                  <a:gd name="T94" fmla="*/ 117 w 320"/>
                  <a:gd name="T95" fmla="*/ 256 h 288"/>
                  <a:gd name="T96" fmla="*/ 128 w 320"/>
                  <a:gd name="T97" fmla="*/ 246 h 288"/>
                  <a:gd name="T98" fmla="*/ 170 w 320"/>
                  <a:gd name="T99" fmla="*/ 246 h 288"/>
                  <a:gd name="T100" fmla="*/ 181 w 320"/>
                  <a:gd name="T101" fmla="*/ 256 h 288"/>
                  <a:gd name="T102" fmla="*/ 181 w 320"/>
                  <a:gd name="T103" fmla="*/ 267 h 288"/>
                  <a:gd name="T104" fmla="*/ 82 w 320"/>
                  <a:gd name="T105" fmla="*/ 104 h 288"/>
                  <a:gd name="T106" fmla="*/ 130 w 320"/>
                  <a:gd name="T107" fmla="*/ 79 h 288"/>
                  <a:gd name="T108" fmla="*/ 138 w 320"/>
                  <a:gd name="T109" fmla="*/ 66 h 288"/>
                  <a:gd name="T110" fmla="*/ 125 w 320"/>
                  <a:gd name="T111" fmla="*/ 58 h 288"/>
                  <a:gd name="T112" fmla="*/ 68 w 320"/>
                  <a:gd name="T113" fmla="*/ 88 h 288"/>
                  <a:gd name="T114" fmla="*/ 67 w 320"/>
                  <a:gd name="T115" fmla="*/ 103 h 288"/>
                  <a:gd name="T116" fmla="*/ 75 w 320"/>
                  <a:gd name="T117" fmla="*/ 107 h 288"/>
                  <a:gd name="T118" fmla="*/ 82 w 320"/>
                  <a:gd name="T119" fmla="*/ 104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20" h="288">
                    <a:moveTo>
                      <a:pt x="224" y="288"/>
                    </a:moveTo>
                    <a:cubicBezTo>
                      <a:pt x="170" y="288"/>
                      <a:pt x="170" y="288"/>
                      <a:pt x="170" y="288"/>
                    </a:cubicBezTo>
                    <a:cubicBezTo>
                      <a:pt x="164" y="288"/>
                      <a:pt x="160" y="284"/>
                      <a:pt x="160" y="278"/>
                    </a:cubicBezTo>
                    <a:cubicBezTo>
                      <a:pt x="160" y="267"/>
                      <a:pt x="160" y="267"/>
                      <a:pt x="160" y="267"/>
                    </a:cubicBezTo>
                    <a:cubicBezTo>
                      <a:pt x="138" y="267"/>
                      <a:pt x="138" y="267"/>
                      <a:pt x="138" y="267"/>
                    </a:cubicBezTo>
                    <a:cubicBezTo>
                      <a:pt x="138" y="278"/>
                      <a:pt x="138" y="278"/>
                      <a:pt x="138" y="278"/>
                    </a:cubicBezTo>
                    <a:cubicBezTo>
                      <a:pt x="138" y="284"/>
                      <a:pt x="134" y="288"/>
                      <a:pt x="128" y="288"/>
                    </a:cubicBezTo>
                    <a:cubicBezTo>
                      <a:pt x="74" y="288"/>
                      <a:pt x="74" y="288"/>
                      <a:pt x="74" y="288"/>
                    </a:cubicBezTo>
                    <a:cubicBezTo>
                      <a:pt x="68" y="288"/>
                      <a:pt x="64" y="284"/>
                      <a:pt x="64" y="278"/>
                    </a:cubicBezTo>
                    <a:cubicBezTo>
                      <a:pt x="64" y="237"/>
                      <a:pt x="29" y="235"/>
                      <a:pt x="27" y="235"/>
                    </a:cubicBezTo>
                    <a:cubicBezTo>
                      <a:pt x="23" y="235"/>
                      <a:pt x="20" y="233"/>
                      <a:pt x="18" y="230"/>
                    </a:cubicBezTo>
                    <a:cubicBezTo>
                      <a:pt x="6" y="209"/>
                      <a:pt x="0" y="185"/>
                      <a:pt x="0" y="160"/>
                    </a:cubicBezTo>
                    <a:cubicBezTo>
                      <a:pt x="0" y="84"/>
                      <a:pt x="62" y="22"/>
                      <a:pt x="138" y="22"/>
                    </a:cubicBezTo>
                    <a:cubicBezTo>
                      <a:pt x="160" y="22"/>
                      <a:pt x="179" y="24"/>
                      <a:pt x="198" y="30"/>
                    </a:cubicBezTo>
                    <a:cubicBezTo>
                      <a:pt x="217" y="3"/>
                      <a:pt x="253" y="0"/>
                      <a:pt x="255" y="0"/>
                    </a:cubicBezTo>
                    <a:cubicBezTo>
                      <a:pt x="259" y="0"/>
                      <a:pt x="262" y="2"/>
                      <a:pt x="264" y="4"/>
                    </a:cubicBezTo>
                    <a:cubicBezTo>
                      <a:pt x="266" y="7"/>
                      <a:pt x="267" y="10"/>
                      <a:pt x="266" y="14"/>
                    </a:cubicBezTo>
                    <a:cubicBezTo>
                      <a:pt x="257" y="49"/>
                      <a:pt x="257" y="49"/>
                      <a:pt x="257" y="49"/>
                    </a:cubicBezTo>
                    <a:cubicBezTo>
                      <a:pt x="275" y="63"/>
                      <a:pt x="288" y="85"/>
                      <a:pt x="294" y="96"/>
                    </a:cubicBezTo>
                    <a:cubicBezTo>
                      <a:pt x="309" y="96"/>
                      <a:pt x="309" y="96"/>
                      <a:pt x="309" y="96"/>
                    </a:cubicBezTo>
                    <a:cubicBezTo>
                      <a:pt x="315" y="96"/>
                      <a:pt x="320" y="101"/>
                      <a:pt x="320" y="107"/>
                    </a:cubicBezTo>
                    <a:cubicBezTo>
                      <a:pt x="320" y="171"/>
                      <a:pt x="320" y="171"/>
                      <a:pt x="320" y="171"/>
                    </a:cubicBezTo>
                    <a:cubicBezTo>
                      <a:pt x="320" y="177"/>
                      <a:pt x="315" y="182"/>
                      <a:pt x="309" y="182"/>
                    </a:cubicBezTo>
                    <a:cubicBezTo>
                      <a:pt x="275" y="182"/>
                      <a:pt x="275" y="182"/>
                      <a:pt x="275" y="182"/>
                    </a:cubicBezTo>
                    <a:cubicBezTo>
                      <a:pt x="269" y="217"/>
                      <a:pt x="249" y="244"/>
                      <a:pt x="234" y="259"/>
                    </a:cubicBezTo>
                    <a:cubicBezTo>
                      <a:pt x="234" y="278"/>
                      <a:pt x="234" y="278"/>
                      <a:pt x="234" y="278"/>
                    </a:cubicBezTo>
                    <a:cubicBezTo>
                      <a:pt x="234" y="284"/>
                      <a:pt x="230" y="288"/>
                      <a:pt x="224" y="288"/>
                    </a:cubicBezTo>
                    <a:close/>
                    <a:moveTo>
                      <a:pt x="181" y="267"/>
                    </a:moveTo>
                    <a:cubicBezTo>
                      <a:pt x="213" y="267"/>
                      <a:pt x="213" y="267"/>
                      <a:pt x="213" y="267"/>
                    </a:cubicBezTo>
                    <a:cubicBezTo>
                      <a:pt x="213" y="255"/>
                      <a:pt x="213" y="255"/>
                      <a:pt x="213" y="255"/>
                    </a:cubicBezTo>
                    <a:cubicBezTo>
                      <a:pt x="213" y="252"/>
                      <a:pt x="214" y="250"/>
                      <a:pt x="216" y="248"/>
                    </a:cubicBezTo>
                    <a:cubicBezTo>
                      <a:pt x="239" y="225"/>
                      <a:pt x="253" y="197"/>
                      <a:pt x="255" y="170"/>
                    </a:cubicBezTo>
                    <a:cubicBezTo>
                      <a:pt x="256" y="165"/>
                      <a:pt x="260" y="160"/>
                      <a:pt x="266" y="160"/>
                    </a:cubicBezTo>
                    <a:cubicBezTo>
                      <a:pt x="298" y="160"/>
                      <a:pt x="298" y="160"/>
                      <a:pt x="298" y="160"/>
                    </a:cubicBezTo>
                    <a:cubicBezTo>
                      <a:pt x="298" y="118"/>
                      <a:pt x="298" y="118"/>
                      <a:pt x="298" y="118"/>
                    </a:cubicBezTo>
                    <a:cubicBezTo>
                      <a:pt x="288" y="118"/>
                      <a:pt x="288" y="118"/>
                      <a:pt x="288" y="118"/>
                    </a:cubicBezTo>
                    <a:cubicBezTo>
                      <a:pt x="284" y="118"/>
                      <a:pt x="280" y="115"/>
                      <a:pt x="278" y="112"/>
                    </a:cubicBezTo>
                    <a:cubicBezTo>
                      <a:pt x="278" y="111"/>
                      <a:pt x="261" y="76"/>
                      <a:pt x="240" y="63"/>
                    </a:cubicBezTo>
                    <a:cubicBezTo>
                      <a:pt x="236" y="60"/>
                      <a:pt x="234" y="56"/>
                      <a:pt x="235" y="51"/>
                    </a:cubicBezTo>
                    <a:cubicBezTo>
                      <a:pt x="241" y="25"/>
                      <a:pt x="241" y="25"/>
                      <a:pt x="241" y="25"/>
                    </a:cubicBezTo>
                    <a:cubicBezTo>
                      <a:pt x="231" y="28"/>
                      <a:pt x="218" y="35"/>
                      <a:pt x="212" y="48"/>
                    </a:cubicBezTo>
                    <a:cubicBezTo>
                      <a:pt x="210" y="53"/>
                      <a:pt x="204" y="55"/>
                      <a:pt x="199" y="53"/>
                    </a:cubicBezTo>
                    <a:cubicBezTo>
                      <a:pt x="180" y="46"/>
                      <a:pt x="161" y="43"/>
                      <a:pt x="138" y="43"/>
                    </a:cubicBezTo>
                    <a:cubicBezTo>
                      <a:pt x="74" y="43"/>
                      <a:pt x="21" y="96"/>
                      <a:pt x="21" y="160"/>
                    </a:cubicBezTo>
                    <a:cubicBezTo>
                      <a:pt x="21" y="179"/>
                      <a:pt x="26" y="198"/>
                      <a:pt x="34" y="214"/>
                    </a:cubicBezTo>
                    <a:cubicBezTo>
                      <a:pt x="53" y="217"/>
                      <a:pt x="80" y="231"/>
                      <a:pt x="84" y="267"/>
                    </a:cubicBezTo>
                    <a:cubicBezTo>
                      <a:pt x="117" y="267"/>
                      <a:pt x="117" y="267"/>
                      <a:pt x="117" y="267"/>
                    </a:cubicBezTo>
                    <a:cubicBezTo>
                      <a:pt x="117" y="256"/>
                      <a:pt x="117" y="256"/>
                      <a:pt x="117" y="256"/>
                    </a:cubicBezTo>
                    <a:cubicBezTo>
                      <a:pt x="117" y="250"/>
                      <a:pt x="122" y="246"/>
                      <a:pt x="128" y="246"/>
                    </a:cubicBezTo>
                    <a:cubicBezTo>
                      <a:pt x="170" y="246"/>
                      <a:pt x="170" y="246"/>
                      <a:pt x="170" y="246"/>
                    </a:cubicBezTo>
                    <a:cubicBezTo>
                      <a:pt x="176" y="246"/>
                      <a:pt x="181" y="250"/>
                      <a:pt x="181" y="256"/>
                    </a:cubicBezTo>
                    <a:lnTo>
                      <a:pt x="181" y="267"/>
                    </a:lnTo>
                    <a:close/>
                    <a:moveTo>
                      <a:pt x="82" y="104"/>
                    </a:moveTo>
                    <a:cubicBezTo>
                      <a:pt x="96" y="92"/>
                      <a:pt x="113" y="83"/>
                      <a:pt x="130" y="79"/>
                    </a:cubicBezTo>
                    <a:cubicBezTo>
                      <a:pt x="136" y="77"/>
                      <a:pt x="139" y="71"/>
                      <a:pt x="138" y="66"/>
                    </a:cubicBezTo>
                    <a:cubicBezTo>
                      <a:pt x="137" y="60"/>
                      <a:pt x="131" y="57"/>
                      <a:pt x="125" y="58"/>
                    </a:cubicBezTo>
                    <a:cubicBezTo>
                      <a:pt x="104" y="63"/>
                      <a:pt x="84" y="74"/>
                      <a:pt x="68" y="88"/>
                    </a:cubicBezTo>
                    <a:cubicBezTo>
                      <a:pt x="64" y="92"/>
                      <a:pt x="63" y="99"/>
                      <a:pt x="67" y="103"/>
                    </a:cubicBezTo>
                    <a:cubicBezTo>
                      <a:pt x="69" y="106"/>
                      <a:pt x="72" y="107"/>
                      <a:pt x="75" y="107"/>
                    </a:cubicBezTo>
                    <a:cubicBezTo>
                      <a:pt x="78" y="107"/>
                      <a:pt x="80" y="106"/>
                      <a:pt x="82" y="104"/>
                    </a:cubicBezTo>
                    <a:close/>
                  </a:path>
                </a:pathLst>
              </a:custGeom>
              <a:solidFill>
                <a:srgbClr val="133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GB" sz="1600" kern="0" dirty="0">
                  <a:solidFill>
                    <a:srgbClr val="133A64"/>
                  </a:solidFill>
                </a:endParaRP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9707682" y="2644621"/>
              <a:ext cx="484011" cy="484011"/>
              <a:chOff x="7162339" y="2065819"/>
              <a:chExt cx="379239" cy="379239"/>
            </a:xfrm>
          </p:grpSpPr>
          <p:sp>
            <p:nvSpPr>
              <p:cNvPr id="43" name="Oval 42"/>
              <p:cNvSpPr/>
              <p:nvPr/>
            </p:nvSpPr>
            <p:spPr>
              <a:xfrm>
                <a:off x="7162339" y="2065819"/>
                <a:ext cx="379239" cy="379239"/>
              </a:xfrm>
              <a:prstGeom prst="ellipse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133A6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1600" kern="0" dirty="0">
                  <a:solidFill>
                    <a:srgbClr val="133A64"/>
                  </a:solidFill>
                </a:endParaRPr>
              </a:p>
            </p:txBody>
          </p:sp>
          <p:sp>
            <p:nvSpPr>
              <p:cNvPr id="44" name="Freeform 352"/>
              <p:cNvSpPr>
                <a:spLocks noEditPoints="1"/>
              </p:cNvSpPr>
              <p:nvPr/>
            </p:nvSpPr>
            <p:spPr bwMode="auto">
              <a:xfrm>
                <a:off x="7240122" y="2169429"/>
                <a:ext cx="230504" cy="201147"/>
              </a:xfrm>
              <a:custGeom>
                <a:avLst/>
                <a:gdLst>
                  <a:gd name="T0" fmla="*/ 298 w 320"/>
                  <a:gd name="T1" fmla="*/ 152 h 278"/>
                  <a:gd name="T2" fmla="*/ 298 w 320"/>
                  <a:gd name="T3" fmla="*/ 107 h 278"/>
                  <a:gd name="T4" fmla="*/ 245 w 320"/>
                  <a:gd name="T5" fmla="*/ 54 h 278"/>
                  <a:gd name="T6" fmla="*/ 192 w 320"/>
                  <a:gd name="T7" fmla="*/ 107 h 278"/>
                  <a:gd name="T8" fmla="*/ 192 w 320"/>
                  <a:gd name="T9" fmla="*/ 203 h 278"/>
                  <a:gd name="T10" fmla="*/ 138 w 320"/>
                  <a:gd name="T11" fmla="*/ 256 h 278"/>
                  <a:gd name="T12" fmla="*/ 85 w 320"/>
                  <a:gd name="T13" fmla="*/ 203 h 278"/>
                  <a:gd name="T14" fmla="*/ 85 w 320"/>
                  <a:gd name="T15" fmla="*/ 149 h 278"/>
                  <a:gd name="T16" fmla="*/ 149 w 320"/>
                  <a:gd name="T17" fmla="*/ 86 h 278"/>
                  <a:gd name="T18" fmla="*/ 149 w 320"/>
                  <a:gd name="T19" fmla="*/ 11 h 278"/>
                  <a:gd name="T20" fmla="*/ 138 w 320"/>
                  <a:gd name="T21" fmla="*/ 0 h 278"/>
                  <a:gd name="T22" fmla="*/ 117 w 320"/>
                  <a:gd name="T23" fmla="*/ 0 h 278"/>
                  <a:gd name="T24" fmla="*/ 106 w 320"/>
                  <a:gd name="T25" fmla="*/ 11 h 278"/>
                  <a:gd name="T26" fmla="*/ 117 w 320"/>
                  <a:gd name="T27" fmla="*/ 22 h 278"/>
                  <a:gd name="T28" fmla="*/ 128 w 320"/>
                  <a:gd name="T29" fmla="*/ 22 h 278"/>
                  <a:gd name="T30" fmla="*/ 128 w 320"/>
                  <a:gd name="T31" fmla="*/ 86 h 278"/>
                  <a:gd name="T32" fmla="*/ 74 w 320"/>
                  <a:gd name="T33" fmla="*/ 128 h 278"/>
                  <a:gd name="T34" fmla="*/ 21 w 320"/>
                  <a:gd name="T35" fmla="*/ 86 h 278"/>
                  <a:gd name="T36" fmla="*/ 21 w 320"/>
                  <a:gd name="T37" fmla="*/ 22 h 278"/>
                  <a:gd name="T38" fmla="*/ 32 w 320"/>
                  <a:gd name="T39" fmla="*/ 22 h 278"/>
                  <a:gd name="T40" fmla="*/ 42 w 320"/>
                  <a:gd name="T41" fmla="*/ 11 h 278"/>
                  <a:gd name="T42" fmla="*/ 32 w 320"/>
                  <a:gd name="T43" fmla="*/ 0 h 278"/>
                  <a:gd name="T44" fmla="*/ 10 w 320"/>
                  <a:gd name="T45" fmla="*/ 0 h 278"/>
                  <a:gd name="T46" fmla="*/ 0 w 320"/>
                  <a:gd name="T47" fmla="*/ 11 h 278"/>
                  <a:gd name="T48" fmla="*/ 0 w 320"/>
                  <a:gd name="T49" fmla="*/ 86 h 278"/>
                  <a:gd name="T50" fmla="*/ 64 w 320"/>
                  <a:gd name="T51" fmla="*/ 149 h 278"/>
                  <a:gd name="T52" fmla="*/ 64 w 320"/>
                  <a:gd name="T53" fmla="*/ 203 h 278"/>
                  <a:gd name="T54" fmla="*/ 138 w 320"/>
                  <a:gd name="T55" fmla="*/ 278 h 278"/>
                  <a:gd name="T56" fmla="*/ 213 w 320"/>
                  <a:gd name="T57" fmla="*/ 203 h 278"/>
                  <a:gd name="T58" fmla="*/ 213 w 320"/>
                  <a:gd name="T59" fmla="*/ 107 h 278"/>
                  <a:gd name="T60" fmla="*/ 245 w 320"/>
                  <a:gd name="T61" fmla="*/ 75 h 278"/>
                  <a:gd name="T62" fmla="*/ 277 w 320"/>
                  <a:gd name="T63" fmla="*/ 107 h 278"/>
                  <a:gd name="T64" fmla="*/ 277 w 320"/>
                  <a:gd name="T65" fmla="*/ 152 h 278"/>
                  <a:gd name="T66" fmla="*/ 256 w 320"/>
                  <a:gd name="T67" fmla="*/ 182 h 278"/>
                  <a:gd name="T68" fmla="*/ 288 w 320"/>
                  <a:gd name="T69" fmla="*/ 214 h 278"/>
                  <a:gd name="T70" fmla="*/ 320 w 320"/>
                  <a:gd name="T71" fmla="*/ 182 h 278"/>
                  <a:gd name="T72" fmla="*/ 298 w 320"/>
                  <a:gd name="T73" fmla="*/ 152 h 278"/>
                  <a:gd name="T74" fmla="*/ 288 w 320"/>
                  <a:gd name="T75" fmla="*/ 192 h 278"/>
                  <a:gd name="T76" fmla="*/ 277 w 320"/>
                  <a:gd name="T77" fmla="*/ 182 h 278"/>
                  <a:gd name="T78" fmla="*/ 288 w 320"/>
                  <a:gd name="T79" fmla="*/ 171 h 278"/>
                  <a:gd name="T80" fmla="*/ 298 w 320"/>
                  <a:gd name="T81" fmla="*/ 182 h 278"/>
                  <a:gd name="T82" fmla="*/ 288 w 320"/>
                  <a:gd name="T83" fmla="*/ 192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20" h="278">
                    <a:moveTo>
                      <a:pt x="298" y="152"/>
                    </a:moveTo>
                    <a:cubicBezTo>
                      <a:pt x="298" y="107"/>
                      <a:pt x="298" y="107"/>
                      <a:pt x="298" y="107"/>
                    </a:cubicBezTo>
                    <a:cubicBezTo>
                      <a:pt x="298" y="78"/>
                      <a:pt x="274" y="54"/>
                      <a:pt x="245" y="54"/>
                    </a:cubicBezTo>
                    <a:cubicBezTo>
                      <a:pt x="216" y="54"/>
                      <a:pt x="192" y="78"/>
                      <a:pt x="192" y="107"/>
                    </a:cubicBezTo>
                    <a:cubicBezTo>
                      <a:pt x="192" y="203"/>
                      <a:pt x="192" y="203"/>
                      <a:pt x="192" y="203"/>
                    </a:cubicBezTo>
                    <a:cubicBezTo>
                      <a:pt x="192" y="232"/>
                      <a:pt x="168" y="256"/>
                      <a:pt x="138" y="256"/>
                    </a:cubicBezTo>
                    <a:cubicBezTo>
                      <a:pt x="109" y="256"/>
                      <a:pt x="85" y="232"/>
                      <a:pt x="85" y="203"/>
                    </a:cubicBezTo>
                    <a:cubicBezTo>
                      <a:pt x="85" y="149"/>
                      <a:pt x="85" y="149"/>
                      <a:pt x="85" y="149"/>
                    </a:cubicBezTo>
                    <a:cubicBezTo>
                      <a:pt x="117" y="144"/>
                      <a:pt x="149" y="118"/>
                      <a:pt x="149" y="86"/>
                    </a:cubicBezTo>
                    <a:cubicBezTo>
                      <a:pt x="149" y="11"/>
                      <a:pt x="149" y="11"/>
                      <a:pt x="149" y="11"/>
                    </a:cubicBezTo>
                    <a:cubicBezTo>
                      <a:pt x="149" y="5"/>
                      <a:pt x="144" y="0"/>
                      <a:pt x="138" y="0"/>
                    </a:cubicBezTo>
                    <a:cubicBezTo>
                      <a:pt x="117" y="0"/>
                      <a:pt x="117" y="0"/>
                      <a:pt x="117" y="0"/>
                    </a:cubicBezTo>
                    <a:cubicBezTo>
                      <a:pt x="111" y="0"/>
                      <a:pt x="106" y="5"/>
                      <a:pt x="106" y="11"/>
                    </a:cubicBezTo>
                    <a:cubicBezTo>
                      <a:pt x="106" y="17"/>
                      <a:pt x="111" y="22"/>
                      <a:pt x="117" y="22"/>
                    </a:cubicBezTo>
                    <a:cubicBezTo>
                      <a:pt x="128" y="22"/>
                      <a:pt x="128" y="22"/>
                      <a:pt x="128" y="22"/>
                    </a:cubicBezTo>
                    <a:cubicBezTo>
                      <a:pt x="128" y="86"/>
                      <a:pt x="128" y="86"/>
                      <a:pt x="128" y="86"/>
                    </a:cubicBezTo>
                    <a:cubicBezTo>
                      <a:pt x="128" y="109"/>
                      <a:pt x="98" y="128"/>
                      <a:pt x="74" y="128"/>
                    </a:cubicBezTo>
                    <a:cubicBezTo>
                      <a:pt x="50" y="128"/>
                      <a:pt x="21" y="109"/>
                      <a:pt x="21" y="86"/>
                    </a:cubicBezTo>
                    <a:cubicBezTo>
                      <a:pt x="21" y="22"/>
                      <a:pt x="21" y="22"/>
                      <a:pt x="21" y="22"/>
                    </a:cubicBezTo>
                    <a:cubicBezTo>
                      <a:pt x="32" y="22"/>
                      <a:pt x="32" y="22"/>
                      <a:pt x="32" y="22"/>
                    </a:cubicBezTo>
                    <a:cubicBezTo>
                      <a:pt x="38" y="22"/>
                      <a:pt x="42" y="17"/>
                      <a:pt x="42" y="11"/>
                    </a:cubicBezTo>
                    <a:cubicBezTo>
                      <a:pt x="42" y="5"/>
                      <a:pt x="38" y="0"/>
                      <a:pt x="32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4" y="0"/>
                      <a:pt x="0" y="5"/>
                      <a:pt x="0" y="11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118"/>
                      <a:pt x="32" y="144"/>
                      <a:pt x="64" y="149"/>
                    </a:cubicBezTo>
                    <a:cubicBezTo>
                      <a:pt x="64" y="203"/>
                      <a:pt x="64" y="203"/>
                      <a:pt x="64" y="203"/>
                    </a:cubicBezTo>
                    <a:cubicBezTo>
                      <a:pt x="64" y="244"/>
                      <a:pt x="97" y="278"/>
                      <a:pt x="138" y="278"/>
                    </a:cubicBezTo>
                    <a:cubicBezTo>
                      <a:pt x="180" y="278"/>
                      <a:pt x="213" y="244"/>
                      <a:pt x="213" y="203"/>
                    </a:cubicBezTo>
                    <a:cubicBezTo>
                      <a:pt x="213" y="107"/>
                      <a:pt x="213" y="107"/>
                      <a:pt x="213" y="107"/>
                    </a:cubicBezTo>
                    <a:cubicBezTo>
                      <a:pt x="213" y="89"/>
                      <a:pt x="227" y="75"/>
                      <a:pt x="245" y="75"/>
                    </a:cubicBezTo>
                    <a:cubicBezTo>
                      <a:pt x="263" y="75"/>
                      <a:pt x="277" y="89"/>
                      <a:pt x="277" y="107"/>
                    </a:cubicBezTo>
                    <a:cubicBezTo>
                      <a:pt x="277" y="152"/>
                      <a:pt x="277" y="152"/>
                      <a:pt x="277" y="152"/>
                    </a:cubicBezTo>
                    <a:cubicBezTo>
                      <a:pt x="265" y="156"/>
                      <a:pt x="256" y="168"/>
                      <a:pt x="256" y="182"/>
                    </a:cubicBezTo>
                    <a:cubicBezTo>
                      <a:pt x="256" y="199"/>
                      <a:pt x="270" y="214"/>
                      <a:pt x="288" y="214"/>
                    </a:cubicBezTo>
                    <a:cubicBezTo>
                      <a:pt x="305" y="214"/>
                      <a:pt x="320" y="199"/>
                      <a:pt x="320" y="182"/>
                    </a:cubicBezTo>
                    <a:cubicBezTo>
                      <a:pt x="320" y="168"/>
                      <a:pt x="311" y="156"/>
                      <a:pt x="298" y="152"/>
                    </a:cubicBezTo>
                    <a:close/>
                    <a:moveTo>
                      <a:pt x="288" y="192"/>
                    </a:moveTo>
                    <a:cubicBezTo>
                      <a:pt x="282" y="192"/>
                      <a:pt x="277" y="188"/>
                      <a:pt x="277" y="182"/>
                    </a:cubicBezTo>
                    <a:cubicBezTo>
                      <a:pt x="277" y="176"/>
                      <a:pt x="282" y="171"/>
                      <a:pt x="288" y="171"/>
                    </a:cubicBezTo>
                    <a:cubicBezTo>
                      <a:pt x="294" y="171"/>
                      <a:pt x="298" y="176"/>
                      <a:pt x="298" y="182"/>
                    </a:cubicBezTo>
                    <a:cubicBezTo>
                      <a:pt x="298" y="188"/>
                      <a:pt x="294" y="192"/>
                      <a:pt x="288" y="192"/>
                    </a:cubicBezTo>
                    <a:close/>
                  </a:path>
                </a:pathLst>
              </a:custGeom>
              <a:solidFill>
                <a:srgbClr val="133A64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GB" sz="1600" kern="0" dirty="0">
                  <a:solidFill>
                    <a:srgbClr val="133A64"/>
                  </a:solidFill>
                </a:endParaRPr>
              </a:p>
            </p:txBody>
          </p:sp>
        </p:grpSp>
        <p:cxnSp>
          <p:nvCxnSpPr>
            <p:cNvPr id="32" name="Straight Arrow Connector 31"/>
            <p:cNvCxnSpPr/>
            <p:nvPr/>
          </p:nvCxnSpPr>
          <p:spPr>
            <a:xfrm rot="16200000" flipH="1">
              <a:off x="9307552" y="3570250"/>
              <a:ext cx="121877" cy="208996"/>
            </a:xfrm>
            <a:prstGeom prst="straightConnector1">
              <a:avLst/>
            </a:prstGeom>
            <a:noFill/>
            <a:ln w="19050" cap="sq" cmpd="sng" algn="ctr">
              <a:solidFill>
                <a:srgbClr val="F5A34F"/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>
            <a:xfrm rot="17640000" flipH="1">
              <a:off x="9838393" y="3244910"/>
              <a:ext cx="222589" cy="100137"/>
            </a:xfrm>
            <a:prstGeom prst="straightConnector1">
              <a:avLst/>
            </a:prstGeom>
            <a:noFill/>
            <a:ln w="19050" cap="sq" cmpd="sng" algn="ctr">
              <a:solidFill>
                <a:srgbClr val="F5A34F"/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>
            <a:xfrm rot="12540000" flipH="1">
              <a:off x="9310329" y="4227951"/>
              <a:ext cx="121877" cy="208996"/>
            </a:xfrm>
            <a:prstGeom prst="straightConnector1">
              <a:avLst/>
            </a:prstGeom>
            <a:noFill/>
            <a:ln w="19050" cap="sq" cmpd="sng" algn="ctr">
              <a:solidFill>
                <a:srgbClr val="F5A34F"/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</p:cxnSp>
        <p:grpSp>
          <p:nvGrpSpPr>
            <p:cNvPr id="35" name="Group 34"/>
            <p:cNvGrpSpPr/>
            <p:nvPr/>
          </p:nvGrpSpPr>
          <p:grpSpPr>
            <a:xfrm>
              <a:off x="10663403" y="4293689"/>
              <a:ext cx="484011" cy="484011"/>
              <a:chOff x="3419292" y="2925488"/>
              <a:chExt cx="436628" cy="436628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3419292" y="2925488"/>
                <a:ext cx="436628" cy="436628"/>
              </a:xfrm>
              <a:prstGeom prst="ellipse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133A6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1600" kern="0" dirty="0">
                  <a:solidFill>
                    <a:srgbClr val="133A64"/>
                  </a:solidFill>
                </a:endParaRPr>
              </a:p>
            </p:txBody>
          </p:sp>
          <p:sp>
            <p:nvSpPr>
              <p:cNvPr id="42" name="Freeform 528"/>
              <p:cNvSpPr>
                <a:spLocks noEditPoints="1"/>
              </p:cNvSpPr>
              <p:nvPr/>
            </p:nvSpPr>
            <p:spPr bwMode="auto">
              <a:xfrm>
                <a:off x="3523301" y="3020847"/>
                <a:ext cx="228611" cy="245911"/>
              </a:xfrm>
              <a:custGeom>
                <a:avLst/>
                <a:gdLst>
                  <a:gd name="T0" fmla="*/ 268 w 279"/>
                  <a:gd name="T1" fmla="*/ 299 h 299"/>
                  <a:gd name="T2" fmla="*/ 12 w 279"/>
                  <a:gd name="T3" fmla="*/ 299 h 299"/>
                  <a:gd name="T4" fmla="*/ 3 w 279"/>
                  <a:gd name="T5" fmla="*/ 294 h 299"/>
                  <a:gd name="T6" fmla="*/ 2 w 279"/>
                  <a:gd name="T7" fmla="*/ 284 h 299"/>
                  <a:gd name="T8" fmla="*/ 23 w 279"/>
                  <a:gd name="T9" fmla="*/ 241 h 299"/>
                  <a:gd name="T10" fmla="*/ 33 w 279"/>
                  <a:gd name="T11" fmla="*/ 235 h 299"/>
                  <a:gd name="T12" fmla="*/ 246 w 279"/>
                  <a:gd name="T13" fmla="*/ 235 h 299"/>
                  <a:gd name="T14" fmla="*/ 256 w 279"/>
                  <a:gd name="T15" fmla="*/ 241 h 299"/>
                  <a:gd name="T16" fmla="*/ 277 w 279"/>
                  <a:gd name="T17" fmla="*/ 284 h 299"/>
                  <a:gd name="T18" fmla="*/ 277 w 279"/>
                  <a:gd name="T19" fmla="*/ 294 h 299"/>
                  <a:gd name="T20" fmla="*/ 268 w 279"/>
                  <a:gd name="T21" fmla="*/ 299 h 299"/>
                  <a:gd name="T22" fmla="*/ 29 w 279"/>
                  <a:gd name="T23" fmla="*/ 278 h 299"/>
                  <a:gd name="T24" fmla="*/ 250 w 279"/>
                  <a:gd name="T25" fmla="*/ 278 h 299"/>
                  <a:gd name="T26" fmla="*/ 240 w 279"/>
                  <a:gd name="T27" fmla="*/ 257 h 299"/>
                  <a:gd name="T28" fmla="*/ 40 w 279"/>
                  <a:gd name="T29" fmla="*/ 257 h 299"/>
                  <a:gd name="T30" fmla="*/ 29 w 279"/>
                  <a:gd name="T31" fmla="*/ 278 h 299"/>
                  <a:gd name="T32" fmla="*/ 257 w 279"/>
                  <a:gd name="T33" fmla="*/ 86 h 299"/>
                  <a:gd name="T34" fmla="*/ 22 w 279"/>
                  <a:gd name="T35" fmla="*/ 86 h 299"/>
                  <a:gd name="T36" fmla="*/ 12 w 279"/>
                  <a:gd name="T37" fmla="*/ 78 h 299"/>
                  <a:gd name="T38" fmla="*/ 17 w 279"/>
                  <a:gd name="T39" fmla="*/ 66 h 299"/>
                  <a:gd name="T40" fmla="*/ 135 w 279"/>
                  <a:gd name="T41" fmla="*/ 2 h 299"/>
                  <a:gd name="T42" fmla="*/ 145 w 279"/>
                  <a:gd name="T43" fmla="*/ 2 h 299"/>
                  <a:gd name="T44" fmla="*/ 262 w 279"/>
                  <a:gd name="T45" fmla="*/ 66 h 299"/>
                  <a:gd name="T46" fmla="*/ 267 w 279"/>
                  <a:gd name="T47" fmla="*/ 78 h 299"/>
                  <a:gd name="T48" fmla="*/ 257 w 279"/>
                  <a:gd name="T49" fmla="*/ 86 h 299"/>
                  <a:gd name="T50" fmla="*/ 64 w 279"/>
                  <a:gd name="T51" fmla="*/ 65 h 299"/>
                  <a:gd name="T52" fmla="*/ 215 w 279"/>
                  <a:gd name="T53" fmla="*/ 65 h 299"/>
                  <a:gd name="T54" fmla="*/ 140 w 279"/>
                  <a:gd name="T55" fmla="*/ 23 h 299"/>
                  <a:gd name="T56" fmla="*/ 64 w 279"/>
                  <a:gd name="T57" fmla="*/ 65 h 299"/>
                  <a:gd name="T58" fmla="*/ 54 w 279"/>
                  <a:gd name="T59" fmla="*/ 203 h 299"/>
                  <a:gd name="T60" fmla="*/ 54 w 279"/>
                  <a:gd name="T61" fmla="*/ 118 h 299"/>
                  <a:gd name="T62" fmla="*/ 44 w 279"/>
                  <a:gd name="T63" fmla="*/ 107 h 299"/>
                  <a:gd name="T64" fmla="*/ 33 w 279"/>
                  <a:gd name="T65" fmla="*/ 118 h 299"/>
                  <a:gd name="T66" fmla="*/ 33 w 279"/>
                  <a:gd name="T67" fmla="*/ 203 h 299"/>
                  <a:gd name="T68" fmla="*/ 44 w 279"/>
                  <a:gd name="T69" fmla="*/ 214 h 299"/>
                  <a:gd name="T70" fmla="*/ 54 w 279"/>
                  <a:gd name="T71" fmla="*/ 203 h 299"/>
                  <a:gd name="T72" fmla="*/ 118 w 279"/>
                  <a:gd name="T73" fmla="*/ 203 h 299"/>
                  <a:gd name="T74" fmla="*/ 118 w 279"/>
                  <a:gd name="T75" fmla="*/ 118 h 299"/>
                  <a:gd name="T76" fmla="*/ 108 w 279"/>
                  <a:gd name="T77" fmla="*/ 107 h 299"/>
                  <a:gd name="T78" fmla="*/ 97 w 279"/>
                  <a:gd name="T79" fmla="*/ 118 h 299"/>
                  <a:gd name="T80" fmla="*/ 97 w 279"/>
                  <a:gd name="T81" fmla="*/ 203 h 299"/>
                  <a:gd name="T82" fmla="*/ 108 w 279"/>
                  <a:gd name="T83" fmla="*/ 214 h 299"/>
                  <a:gd name="T84" fmla="*/ 118 w 279"/>
                  <a:gd name="T85" fmla="*/ 203 h 299"/>
                  <a:gd name="T86" fmla="*/ 182 w 279"/>
                  <a:gd name="T87" fmla="*/ 203 h 299"/>
                  <a:gd name="T88" fmla="*/ 182 w 279"/>
                  <a:gd name="T89" fmla="*/ 118 h 299"/>
                  <a:gd name="T90" fmla="*/ 172 w 279"/>
                  <a:gd name="T91" fmla="*/ 107 h 299"/>
                  <a:gd name="T92" fmla="*/ 161 w 279"/>
                  <a:gd name="T93" fmla="*/ 118 h 299"/>
                  <a:gd name="T94" fmla="*/ 161 w 279"/>
                  <a:gd name="T95" fmla="*/ 203 h 299"/>
                  <a:gd name="T96" fmla="*/ 172 w 279"/>
                  <a:gd name="T97" fmla="*/ 214 h 299"/>
                  <a:gd name="T98" fmla="*/ 182 w 279"/>
                  <a:gd name="T99" fmla="*/ 203 h 299"/>
                  <a:gd name="T100" fmla="*/ 246 w 279"/>
                  <a:gd name="T101" fmla="*/ 203 h 299"/>
                  <a:gd name="T102" fmla="*/ 246 w 279"/>
                  <a:gd name="T103" fmla="*/ 118 h 299"/>
                  <a:gd name="T104" fmla="*/ 236 w 279"/>
                  <a:gd name="T105" fmla="*/ 107 h 299"/>
                  <a:gd name="T106" fmla="*/ 225 w 279"/>
                  <a:gd name="T107" fmla="*/ 118 h 299"/>
                  <a:gd name="T108" fmla="*/ 225 w 279"/>
                  <a:gd name="T109" fmla="*/ 203 h 299"/>
                  <a:gd name="T110" fmla="*/ 236 w 279"/>
                  <a:gd name="T111" fmla="*/ 214 h 299"/>
                  <a:gd name="T112" fmla="*/ 246 w 279"/>
                  <a:gd name="T113" fmla="*/ 203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79" h="299">
                    <a:moveTo>
                      <a:pt x="268" y="299"/>
                    </a:moveTo>
                    <a:cubicBezTo>
                      <a:pt x="12" y="299"/>
                      <a:pt x="12" y="299"/>
                      <a:pt x="12" y="299"/>
                    </a:cubicBezTo>
                    <a:cubicBezTo>
                      <a:pt x="8" y="299"/>
                      <a:pt x="5" y="297"/>
                      <a:pt x="3" y="294"/>
                    </a:cubicBezTo>
                    <a:cubicBezTo>
                      <a:pt x="1" y="291"/>
                      <a:pt x="0" y="287"/>
                      <a:pt x="2" y="284"/>
                    </a:cubicBezTo>
                    <a:cubicBezTo>
                      <a:pt x="23" y="241"/>
                      <a:pt x="23" y="241"/>
                      <a:pt x="23" y="241"/>
                    </a:cubicBezTo>
                    <a:cubicBezTo>
                      <a:pt x="25" y="238"/>
                      <a:pt x="29" y="235"/>
                      <a:pt x="33" y="235"/>
                    </a:cubicBezTo>
                    <a:cubicBezTo>
                      <a:pt x="246" y="235"/>
                      <a:pt x="246" y="235"/>
                      <a:pt x="246" y="235"/>
                    </a:cubicBezTo>
                    <a:cubicBezTo>
                      <a:pt x="250" y="235"/>
                      <a:pt x="254" y="238"/>
                      <a:pt x="256" y="241"/>
                    </a:cubicBezTo>
                    <a:cubicBezTo>
                      <a:pt x="277" y="284"/>
                      <a:pt x="277" y="284"/>
                      <a:pt x="277" y="284"/>
                    </a:cubicBezTo>
                    <a:cubicBezTo>
                      <a:pt x="279" y="287"/>
                      <a:pt x="279" y="291"/>
                      <a:pt x="277" y="294"/>
                    </a:cubicBezTo>
                    <a:cubicBezTo>
                      <a:pt x="275" y="297"/>
                      <a:pt x="271" y="299"/>
                      <a:pt x="268" y="299"/>
                    </a:cubicBezTo>
                    <a:close/>
                    <a:moveTo>
                      <a:pt x="29" y="278"/>
                    </a:moveTo>
                    <a:cubicBezTo>
                      <a:pt x="250" y="278"/>
                      <a:pt x="250" y="278"/>
                      <a:pt x="250" y="278"/>
                    </a:cubicBezTo>
                    <a:cubicBezTo>
                      <a:pt x="240" y="257"/>
                      <a:pt x="240" y="257"/>
                      <a:pt x="240" y="257"/>
                    </a:cubicBezTo>
                    <a:cubicBezTo>
                      <a:pt x="40" y="257"/>
                      <a:pt x="40" y="257"/>
                      <a:pt x="40" y="257"/>
                    </a:cubicBezTo>
                    <a:lnTo>
                      <a:pt x="29" y="278"/>
                    </a:lnTo>
                    <a:close/>
                    <a:moveTo>
                      <a:pt x="257" y="86"/>
                    </a:moveTo>
                    <a:cubicBezTo>
                      <a:pt x="22" y="86"/>
                      <a:pt x="22" y="86"/>
                      <a:pt x="22" y="86"/>
                    </a:cubicBezTo>
                    <a:cubicBezTo>
                      <a:pt x="17" y="86"/>
                      <a:pt x="13" y="83"/>
                      <a:pt x="12" y="78"/>
                    </a:cubicBezTo>
                    <a:cubicBezTo>
                      <a:pt x="11" y="73"/>
                      <a:pt x="13" y="68"/>
                      <a:pt x="17" y="66"/>
                    </a:cubicBezTo>
                    <a:cubicBezTo>
                      <a:pt x="135" y="2"/>
                      <a:pt x="135" y="2"/>
                      <a:pt x="135" y="2"/>
                    </a:cubicBezTo>
                    <a:cubicBezTo>
                      <a:pt x="138" y="0"/>
                      <a:pt x="142" y="0"/>
                      <a:pt x="145" y="2"/>
                    </a:cubicBezTo>
                    <a:cubicBezTo>
                      <a:pt x="262" y="66"/>
                      <a:pt x="262" y="66"/>
                      <a:pt x="262" y="66"/>
                    </a:cubicBezTo>
                    <a:cubicBezTo>
                      <a:pt x="266" y="68"/>
                      <a:pt x="269" y="73"/>
                      <a:pt x="267" y="78"/>
                    </a:cubicBezTo>
                    <a:cubicBezTo>
                      <a:pt x="266" y="83"/>
                      <a:pt x="262" y="86"/>
                      <a:pt x="257" y="86"/>
                    </a:cubicBezTo>
                    <a:close/>
                    <a:moveTo>
                      <a:pt x="64" y="65"/>
                    </a:moveTo>
                    <a:cubicBezTo>
                      <a:pt x="215" y="65"/>
                      <a:pt x="215" y="65"/>
                      <a:pt x="215" y="65"/>
                    </a:cubicBezTo>
                    <a:cubicBezTo>
                      <a:pt x="140" y="23"/>
                      <a:pt x="140" y="23"/>
                      <a:pt x="140" y="23"/>
                    </a:cubicBezTo>
                    <a:lnTo>
                      <a:pt x="64" y="65"/>
                    </a:lnTo>
                    <a:close/>
                    <a:moveTo>
                      <a:pt x="54" y="203"/>
                    </a:moveTo>
                    <a:cubicBezTo>
                      <a:pt x="54" y="118"/>
                      <a:pt x="54" y="118"/>
                      <a:pt x="54" y="118"/>
                    </a:cubicBezTo>
                    <a:cubicBezTo>
                      <a:pt x="54" y="112"/>
                      <a:pt x="50" y="107"/>
                      <a:pt x="44" y="107"/>
                    </a:cubicBezTo>
                    <a:cubicBezTo>
                      <a:pt x="38" y="107"/>
                      <a:pt x="33" y="112"/>
                      <a:pt x="33" y="118"/>
                    </a:cubicBezTo>
                    <a:cubicBezTo>
                      <a:pt x="33" y="203"/>
                      <a:pt x="33" y="203"/>
                      <a:pt x="33" y="203"/>
                    </a:cubicBezTo>
                    <a:cubicBezTo>
                      <a:pt x="33" y="209"/>
                      <a:pt x="38" y="214"/>
                      <a:pt x="44" y="214"/>
                    </a:cubicBezTo>
                    <a:cubicBezTo>
                      <a:pt x="50" y="214"/>
                      <a:pt x="54" y="209"/>
                      <a:pt x="54" y="203"/>
                    </a:cubicBezTo>
                    <a:close/>
                    <a:moveTo>
                      <a:pt x="118" y="203"/>
                    </a:moveTo>
                    <a:cubicBezTo>
                      <a:pt x="118" y="118"/>
                      <a:pt x="118" y="118"/>
                      <a:pt x="118" y="118"/>
                    </a:cubicBezTo>
                    <a:cubicBezTo>
                      <a:pt x="118" y="112"/>
                      <a:pt x="114" y="107"/>
                      <a:pt x="108" y="107"/>
                    </a:cubicBezTo>
                    <a:cubicBezTo>
                      <a:pt x="102" y="107"/>
                      <a:pt x="97" y="112"/>
                      <a:pt x="97" y="118"/>
                    </a:cubicBezTo>
                    <a:cubicBezTo>
                      <a:pt x="97" y="203"/>
                      <a:pt x="97" y="203"/>
                      <a:pt x="97" y="203"/>
                    </a:cubicBezTo>
                    <a:cubicBezTo>
                      <a:pt x="97" y="209"/>
                      <a:pt x="102" y="214"/>
                      <a:pt x="108" y="214"/>
                    </a:cubicBezTo>
                    <a:cubicBezTo>
                      <a:pt x="114" y="214"/>
                      <a:pt x="118" y="209"/>
                      <a:pt x="118" y="203"/>
                    </a:cubicBezTo>
                    <a:close/>
                    <a:moveTo>
                      <a:pt x="182" y="203"/>
                    </a:moveTo>
                    <a:cubicBezTo>
                      <a:pt x="182" y="118"/>
                      <a:pt x="182" y="118"/>
                      <a:pt x="182" y="118"/>
                    </a:cubicBezTo>
                    <a:cubicBezTo>
                      <a:pt x="182" y="112"/>
                      <a:pt x="178" y="107"/>
                      <a:pt x="172" y="107"/>
                    </a:cubicBezTo>
                    <a:cubicBezTo>
                      <a:pt x="166" y="107"/>
                      <a:pt x="161" y="112"/>
                      <a:pt x="161" y="118"/>
                    </a:cubicBezTo>
                    <a:cubicBezTo>
                      <a:pt x="161" y="203"/>
                      <a:pt x="161" y="203"/>
                      <a:pt x="161" y="203"/>
                    </a:cubicBezTo>
                    <a:cubicBezTo>
                      <a:pt x="161" y="209"/>
                      <a:pt x="166" y="214"/>
                      <a:pt x="172" y="214"/>
                    </a:cubicBezTo>
                    <a:cubicBezTo>
                      <a:pt x="178" y="214"/>
                      <a:pt x="182" y="209"/>
                      <a:pt x="182" y="203"/>
                    </a:cubicBezTo>
                    <a:close/>
                    <a:moveTo>
                      <a:pt x="246" y="203"/>
                    </a:moveTo>
                    <a:cubicBezTo>
                      <a:pt x="246" y="118"/>
                      <a:pt x="246" y="118"/>
                      <a:pt x="246" y="118"/>
                    </a:cubicBezTo>
                    <a:cubicBezTo>
                      <a:pt x="246" y="112"/>
                      <a:pt x="242" y="107"/>
                      <a:pt x="236" y="107"/>
                    </a:cubicBezTo>
                    <a:cubicBezTo>
                      <a:pt x="230" y="107"/>
                      <a:pt x="225" y="112"/>
                      <a:pt x="225" y="118"/>
                    </a:cubicBezTo>
                    <a:cubicBezTo>
                      <a:pt x="225" y="203"/>
                      <a:pt x="225" y="203"/>
                      <a:pt x="225" y="203"/>
                    </a:cubicBezTo>
                    <a:cubicBezTo>
                      <a:pt x="225" y="209"/>
                      <a:pt x="230" y="214"/>
                      <a:pt x="236" y="214"/>
                    </a:cubicBezTo>
                    <a:cubicBezTo>
                      <a:pt x="242" y="214"/>
                      <a:pt x="246" y="209"/>
                      <a:pt x="246" y="203"/>
                    </a:cubicBezTo>
                    <a:close/>
                  </a:path>
                </a:pathLst>
              </a:custGeom>
              <a:solidFill>
                <a:srgbClr val="133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GB" sz="2000" kern="0" dirty="0">
                  <a:solidFill>
                    <a:srgbClr val="133A64"/>
                  </a:solidFill>
                </a:endParaRPr>
              </a:p>
            </p:txBody>
          </p:sp>
        </p:grpSp>
        <p:sp>
          <p:nvSpPr>
            <p:cNvPr id="36" name="Oval 35"/>
            <p:cNvSpPr/>
            <p:nvPr/>
          </p:nvSpPr>
          <p:spPr>
            <a:xfrm rot="16200000">
              <a:off x="9641096" y="3666631"/>
              <a:ext cx="617183" cy="617183"/>
            </a:xfrm>
            <a:prstGeom prst="ellipse">
              <a:avLst/>
            </a:prstGeom>
            <a:solidFill>
              <a:srgbClr val="F5A34F"/>
            </a:solidFill>
            <a:ln w="38100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algn="ctr">
                <a:defRPr/>
              </a:pPr>
              <a:endParaRPr lang="en-US" sz="700" b="1" kern="0" dirty="0">
                <a:solidFill>
                  <a:srgbClr val="133A6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9549490" y="3821333"/>
              <a:ext cx="80039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defRPr/>
              </a:pPr>
              <a:r>
                <a:rPr lang="en-US" sz="1400" b="1" kern="0" dirty="0">
                  <a:solidFill>
                    <a:schemeClr val="bg1"/>
                  </a:solidFill>
                  <a:cs typeface="Arial" panose="020B0604020202020204" pitchFamily="34" charset="0"/>
                </a:rPr>
                <a:t>NESTcc</a:t>
              </a: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rot="5400000" flipH="1" flipV="1">
              <a:off x="10466426" y="3570251"/>
              <a:ext cx="121877" cy="208996"/>
            </a:xfrm>
            <a:prstGeom prst="straightConnector1">
              <a:avLst/>
            </a:prstGeom>
            <a:noFill/>
            <a:ln w="19050" cap="sq" cmpd="sng" algn="ctr">
              <a:solidFill>
                <a:srgbClr val="F5A34F"/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>
            <a:xfrm rot="9060000" flipH="1" flipV="1">
              <a:off x="10469204" y="4227951"/>
              <a:ext cx="121877" cy="208996"/>
            </a:xfrm>
            <a:prstGeom prst="straightConnector1">
              <a:avLst/>
            </a:prstGeom>
            <a:noFill/>
            <a:ln w="19050" cap="sq" cmpd="sng" algn="ctr">
              <a:solidFill>
                <a:srgbClr val="F5A34F"/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>
            <a:xfrm rot="17640000" flipH="1">
              <a:off x="9838393" y="4597402"/>
              <a:ext cx="222589" cy="100137"/>
            </a:xfrm>
            <a:prstGeom prst="straightConnector1">
              <a:avLst/>
            </a:prstGeom>
            <a:noFill/>
            <a:ln w="19050" cap="sq" cmpd="sng" algn="ctr">
              <a:solidFill>
                <a:srgbClr val="F5A34F"/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</p:cxnSp>
      </p:grpSp>
      <p:sp>
        <p:nvSpPr>
          <p:cNvPr id="55" name="Text Placeholder 1">
            <a:extLst>
              <a:ext uri="{FF2B5EF4-FFF2-40B4-BE49-F238E27FC236}">
                <a16:creationId xmlns:a16="http://schemas.microsoft.com/office/drawing/2014/main" id="{EB7AC5CB-2EC3-4EE7-981D-C8837BC775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9100" y="419100"/>
            <a:ext cx="8829674" cy="329837"/>
          </a:xfrm>
        </p:spPr>
        <p:txBody>
          <a:bodyPr/>
          <a:lstStyle/>
          <a:p>
            <a:r>
              <a:rPr lang="en-US" dirty="0" err="1"/>
              <a:t>NESTcc’S</a:t>
            </a:r>
            <a:r>
              <a:rPr lang="en-US" dirty="0"/>
              <a:t> ROLE IN THE ECOSYSTEM</a:t>
            </a:r>
          </a:p>
        </p:txBody>
      </p:sp>
      <p:sp>
        <p:nvSpPr>
          <p:cNvPr id="57" name="Rectangle 56"/>
          <p:cNvSpPr/>
          <p:nvPr/>
        </p:nvSpPr>
        <p:spPr>
          <a:xfrm>
            <a:off x="419100" y="1210325"/>
            <a:ext cx="6164839" cy="15388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rPr>
              <a:t>Mission  </a:t>
            </a:r>
            <a:endParaRPr lang="en-US" sz="2000" b="1" i="1" dirty="0">
              <a:solidFill>
                <a:schemeClr val="accent1"/>
              </a:solidFill>
              <a:latin typeface="+mj-lt"/>
              <a:cs typeface="Calibri Light" panose="020F0302020204030204" pitchFamily="34" charset="0"/>
            </a:endParaRPr>
          </a:p>
          <a:p>
            <a:endParaRPr lang="en-US" sz="2000" b="1" dirty="0">
              <a:solidFill>
                <a:schemeClr val="accent1"/>
              </a:solidFill>
              <a:latin typeface="+mj-lt"/>
              <a:cs typeface="Calibri Light" panose="020F0302020204030204" pitchFamily="34" charset="0"/>
            </a:endParaRPr>
          </a:p>
          <a:p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To accelerate the development and translation of new and safe health technologies, leveraging Real-World Evidence (RWE), and innovative research. </a:t>
            </a:r>
          </a:p>
        </p:txBody>
      </p:sp>
      <p:sp>
        <p:nvSpPr>
          <p:cNvPr id="58" name="Rectangle 57"/>
          <p:cNvSpPr/>
          <p:nvPr/>
        </p:nvSpPr>
        <p:spPr>
          <a:xfrm>
            <a:off x="432338" y="3049204"/>
            <a:ext cx="6151601" cy="18466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Vision </a:t>
            </a:r>
            <a:endParaRPr lang="en-US" sz="2000" b="1" i="1" dirty="0">
              <a:solidFill>
                <a:schemeClr val="accent1"/>
              </a:solidFill>
              <a:cs typeface="Calibri Light" panose="020F0302020204030204" pitchFamily="34" charset="0"/>
            </a:endParaRPr>
          </a:p>
          <a:p>
            <a:endParaRPr lang="en-US" sz="2000" b="1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To be the leading organization within the health technology and medical device ecosystem for conducting efficient and timely high-quality Real-World Evidence (RWE) studies throughout the Total Product Life Cycle (TPLC). 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1BFD082-7DC8-4A27-A850-974E864856BD}"/>
              </a:ext>
            </a:extLst>
          </p:cNvPr>
          <p:cNvCxnSpPr>
            <a:cxnSpLocks/>
          </p:cNvCxnSpPr>
          <p:nvPr/>
        </p:nvCxnSpPr>
        <p:spPr>
          <a:xfrm>
            <a:off x="432338" y="1597543"/>
            <a:ext cx="6151601" cy="0"/>
          </a:xfrm>
          <a:prstGeom prst="line">
            <a:avLst/>
          </a:prstGeom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41BFD082-7DC8-4A27-A850-974E864856BD}"/>
              </a:ext>
            </a:extLst>
          </p:cNvPr>
          <p:cNvCxnSpPr>
            <a:cxnSpLocks/>
          </p:cNvCxnSpPr>
          <p:nvPr/>
        </p:nvCxnSpPr>
        <p:spPr>
          <a:xfrm>
            <a:off x="432338" y="3469060"/>
            <a:ext cx="6151601" cy="0"/>
          </a:xfrm>
          <a:prstGeom prst="line">
            <a:avLst/>
          </a:prstGeom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132CD376-8107-47A4-9004-B087F45F20A3}"/>
              </a:ext>
            </a:extLst>
          </p:cNvPr>
          <p:cNvCxnSpPr/>
          <p:nvPr/>
        </p:nvCxnSpPr>
        <p:spPr>
          <a:xfrm>
            <a:off x="419099" y="778809"/>
            <a:ext cx="8829675" cy="0"/>
          </a:xfrm>
          <a:prstGeom prst="line">
            <a:avLst/>
          </a:prstGeom>
          <a:ln w="38100">
            <a:solidFill>
              <a:srgbClr val="F5A3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2399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NESTcc GOALS </a:t>
            </a:r>
          </a:p>
        </p:txBody>
      </p:sp>
      <p:sp>
        <p:nvSpPr>
          <p:cNvPr id="12" name="Rectangle: Single Corner Snipped 11">
            <a:extLst>
              <a:ext uri="{FF2B5EF4-FFF2-40B4-BE49-F238E27FC236}">
                <a16:creationId xmlns:a16="http://schemas.microsoft.com/office/drawing/2014/main" id="{2526D0EF-E208-4FE7-8036-145C57E01D1A}"/>
              </a:ext>
            </a:extLst>
          </p:cNvPr>
          <p:cNvSpPr/>
          <p:nvPr/>
        </p:nvSpPr>
        <p:spPr>
          <a:xfrm>
            <a:off x="757267" y="1466114"/>
            <a:ext cx="2103120" cy="4337756"/>
          </a:xfrm>
          <a:prstGeom prst="snip1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Establish functional governance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Engage with key stakeholders to develop NESTcc strategy and goals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Issue strategic and operational plans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Issue draft data strategy for standing up NESTcc data network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Designate first NESTcc Demonstration Projects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Initiate planning for sustainability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34E2FFB-52BD-4DC2-8009-2F1C38E5CE3D}"/>
              </a:ext>
            </a:extLst>
          </p:cNvPr>
          <p:cNvSpPr txBox="1"/>
          <p:nvPr/>
        </p:nvSpPr>
        <p:spPr>
          <a:xfrm>
            <a:off x="346575" y="1700524"/>
            <a:ext cx="461665" cy="397565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b="1" dirty="0">
                <a:solidFill>
                  <a:schemeClr val="accent3"/>
                </a:solidFill>
              </a:rPr>
              <a:t>By end of December 2017</a:t>
            </a:r>
          </a:p>
        </p:txBody>
      </p:sp>
      <p:sp>
        <p:nvSpPr>
          <p:cNvPr id="3" name="Rectangle 2"/>
          <p:cNvSpPr/>
          <p:nvPr/>
        </p:nvSpPr>
        <p:spPr>
          <a:xfrm>
            <a:off x="757623" y="5704403"/>
            <a:ext cx="2103120" cy="1089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: Single Corner Snipped 12">
            <a:extLst>
              <a:ext uri="{FF2B5EF4-FFF2-40B4-BE49-F238E27FC236}">
                <a16:creationId xmlns:a16="http://schemas.microsoft.com/office/drawing/2014/main" id="{540B9A64-2367-4663-B265-446606D4F24A}"/>
              </a:ext>
            </a:extLst>
          </p:cNvPr>
          <p:cNvSpPr/>
          <p:nvPr/>
        </p:nvSpPr>
        <p:spPr>
          <a:xfrm>
            <a:off x="3475367" y="1467518"/>
            <a:ext cx="2103120" cy="4345818"/>
          </a:xfrm>
          <a:prstGeom prst="snip1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Ensure functional governance given MDIC leadership changes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Establish NESTcc Data Network and processes for reducing transaction costs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Initiate sustainability planning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Ensure buy-in for NESTcc from key stakeholders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E7C71EA-26A7-4D57-9215-85EAE8E4B33E}"/>
              </a:ext>
            </a:extLst>
          </p:cNvPr>
          <p:cNvSpPr txBox="1"/>
          <p:nvPr/>
        </p:nvSpPr>
        <p:spPr>
          <a:xfrm>
            <a:off x="3059778" y="1700524"/>
            <a:ext cx="461665" cy="397565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b="1" dirty="0">
                <a:solidFill>
                  <a:schemeClr val="accent3"/>
                </a:solidFill>
              </a:rPr>
              <a:t>By end of December 2018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481036" y="5704403"/>
            <a:ext cx="2103120" cy="1089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: Single Corner Snipped 13">
            <a:extLst>
              <a:ext uri="{FF2B5EF4-FFF2-40B4-BE49-F238E27FC236}">
                <a16:creationId xmlns:a16="http://schemas.microsoft.com/office/drawing/2014/main" id="{054BB455-48C7-4F13-ACC5-FFDCDE51560E}"/>
              </a:ext>
            </a:extLst>
          </p:cNvPr>
          <p:cNvSpPr/>
          <p:nvPr/>
        </p:nvSpPr>
        <p:spPr>
          <a:xfrm>
            <a:off x="6199223" y="1467518"/>
            <a:ext cx="2115831" cy="4345818"/>
          </a:xfrm>
          <a:prstGeom prst="snip1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Conduct case studies to show the ROI of RWE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NESTcc</a:t>
            </a:r>
            <a:r>
              <a:rPr lang="en-US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is operational</a:t>
            </a:r>
            <a:endParaRPr lang="en-US" sz="1400" baseline="300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Ensure governance is consistent with NESTcc structure and strategy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Establish mature</a:t>
            </a:r>
            <a:r>
              <a:rPr lang="en-US" sz="1400" baseline="30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Data Network with data quality and methods frameworks</a:t>
            </a:r>
            <a:endParaRPr lang="en-US" sz="1400" dirty="0">
              <a:solidFill>
                <a:schemeClr val="tx1"/>
              </a:solidFill>
              <a:highlight>
                <a:srgbClr val="FFFF00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Deploy viable sustainability plan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24C3222-ED4B-44AD-8DFE-F77E2DD5D969}"/>
              </a:ext>
            </a:extLst>
          </p:cNvPr>
          <p:cNvSpPr txBox="1"/>
          <p:nvPr/>
        </p:nvSpPr>
        <p:spPr>
          <a:xfrm>
            <a:off x="5783235" y="1700524"/>
            <a:ext cx="461665" cy="397565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b="1" dirty="0">
                <a:solidFill>
                  <a:schemeClr val="accent3"/>
                </a:solidFill>
              </a:rPr>
              <a:t>By end of December 2019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211935" y="5704403"/>
            <a:ext cx="2103120" cy="1089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: Single Corner Snipped 14">
            <a:extLst>
              <a:ext uri="{FF2B5EF4-FFF2-40B4-BE49-F238E27FC236}">
                <a16:creationId xmlns:a16="http://schemas.microsoft.com/office/drawing/2014/main" id="{2A1F5F11-29DD-4E93-ABAA-FE4DA0044603}"/>
              </a:ext>
            </a:extLst>
          </p:cNvPr>
          <p:cNvSpPr/>
          <p:nvPr/>
        </p:nvSpPr>
        <p:spPr>
          <a:xfrm>
            <a:off x="8920844" y="1467518"/>
            <a:ext cx="2103120" cy="4345818"/>
          </a:xfrm>
          <a:prstGeom prst="snip1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NESTcc is fully operational and sustainable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Offer a range of compensated services to stakeholders, including access to a data network and reduced transaction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NESTcc is a recognized partner for conducting RWE studies with the medical device ecosystem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B26D9E6-F0BA-4116-A45D-AC0F480B41AB}"/>
              </a:ext>
            </a:extLst>
          </p:cNvPr>
          <p:cNvSpPr txBox="1"/>
          <p:nvPr/>
        </p:nvSpPr>
        <p:spPr>
          <a:xfrm>
            <a:off x="8514134" y="1700524"/>
            <a:ext cx="461665" cy="397565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b="1" dirty="0">
                <a:solidFill>
                  <a:schemeClr val="accent3"/>
                </a:solidFill>
              </a:rPr>
              <a:t>By end of December 2022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930035" y="5704403"/>
            <a:ext cx="2103120" cy="1089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DC1F9B2-BBB1-4F87-A454-80BBB5CE24EA}"/>
              </a:ext>
            </a:extLst>
          </p:cNvPr>
          <p:cNvCxnSpPr/>
          <p:nvPr/>
        </p:nvCxnSpPr>
        <p:spPr>
          <a:xfrm>
            <a:off x="419099" y="778809"/>
            <a:ext cx="8829675" cy="0"/>
          </a:xfrm>
          <a:prstGeom prst="line">
            <a:avLst/>
          </a:prstGeom>
          <a:ln w="38100">
            <a:solidFill>
              <a:srgbClr val="F5A3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486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B7AC5CB-2EC3-4EE7-981D-C8837BC775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FRAMEWORK STRATEGY TO ACHIEVE ESTABLISHED GOALS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E38C0C-477F-442D-A5B4-39053C06B5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To achieve success, NESTcc will focus on four strategic priority areas: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19100" y="2526847"/>
            <a:ext cx="2709087" cy="2542864"/>
            <a:chOff x="1564640" y="1907087"/>
            <a:chExt cx="1798320" cy="1798320"/>
          </a:xfrm>
        </p:grpSpPr>
        <p:sp>
          <p:nvSpPr>
            <p:cNvPr id="9" name="Rectangle 8"/>
            <p:cNvSpPr/>
            <p:nvPr/>
          </p:nvSpPr>
          <p:spPr>
            <a:xfrm>
              <a:off x="1564640" y="1907087"/>
              <a:ext cx="1798320" cy="1798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ight Triangle 9"/>
            <p:cNvSpPr/>
            <p:nvPr/>
          </p:nvSpPr>
          <p:spPr>
            <a:xfrm rot="16200000" flipH="1">
              <a:off x="2183199" y="1942494"/>
              <a:ext cx="1215167" cy="1144354"/>
            </a:xfrm>
            <a:prstGeom prst="rtTriangle">
              <a:avLst/>
            </a:prstGeom>
            <a:solidFill>
              <a:srgbClr val="004F8E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300818" y="2526847"/>
            <a:ext cx="2709087" cy="2542864"/>
            <a:chOff x="3556000" y="2526847"/>
            <a:chExt cx="1798320" cy="1798320"/>
          </a:xfrm>
        </p:grpSpPr>
        <p:sp>
          <p:nvSpPr>
            <p:cNvPr id="17" name="Rectangle 16"/>
            <p:cNvSpPr/>
            <p:nvPr/>
          </p:nvSpPr>
          <p:spPr>
            <a:xfrm>
              <a:off x="3556000" y="2526847"/>
              <a:ext cx="1798320" cy="17983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ight Triangle 17"/>
            <p:cNvSpPr/>
            <p:nvPr/>
          </p:nvSpPr>
          <p:spPr>
            <a:xfrm rot="10800000">
              <a:off x="4213182" y="2526847"/>
              <a:ext cx="1141138" cy="1215732"/>
            </a:xfrm>
            <a:prstGeom prst="rtTriangle">
              <a:avLst/>
            </a:prstGeom>
            <a:solidFill>
              <a:schemeClr val="accent5">
                <a:lumMod val="60000"/>
                <a:lumOff val="40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182536" y="2526847"/>
            <a:ext cx="2709087" cy="2542864"/>
            <a:chOff x="5811520" y="2526847"/>
            <a:chExt cx="1798320" cy="1798320"/>
          </a:xfrm>
        </p:grpSpPr>
        <p:sp>
          <p:nvSpPr>
            <p:cNvPr id="20" name="Rectangle 19"/>
            <p:cNvSpPr/>
            <p:nvPr/>
          </p:nvSpPr>
          <p:spPr>
            <a:xfrm>
              <a:off x="5811520" y="2526847"/>
              <a:ext cx="1798320" cy="17983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ight Triangle 20"/>
            <p:cNvSpPr/>
            <p:nvPr/>
          </p:nvSpPr>
          <p:spPr>
            <a:xfrm rot="10800000">
              <a:off x="6468702" y="2526847"/>
              <a:ext cx="1141138" cy="1215732"/>
            </a:xfrm>
            <a:prstGeom prst="rtTriangle">
              <a:avLst/>
            </a:prstGeom>
            <a:solidFill>
              <a:schemeClr val="accent4">
                <a:lumMod val="60000"/>
                <a:lumOff val="40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9" name="Oval 28"/>
          <p:cNvSpPr/>
          <p:nvPr/>
        </p:nvSpPr>
        <p:spPr>
          <a:xfrm>
            <a:off x="2471098" y="2627870"/>
            <a:ext cx="548640" cy="54864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0" name="Oval 29"/>
          <p:cNvSpPr/>
          <p:nvPr/>
        </p:nvSpPr>
        <p:spPr>
          <a:xfrm>
            <a:off x="5348426" y="2627870"/>
            <a:ext cx="548640" cy="54864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5"/>
                </a:solidFill>
              </a:rPr>
              <a:t>2</a:t>
            </a:r>
          </a:p>
        </p:txBody>
      </p:sp>
      <p:sp>
        <p:nvSpPr>
          <p:cNvPr id="31" name="Oval 30"/>
          <p:cNvSpPr/>
          <p:nvPr/>
        </p:nvSpPr>
        <p:spPr>
          <a:xfrm>
            <a:off x="8225754" y="2627870"/>
            <a:ext cx="548640" cy="54864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4"/>
                </a:solidFill>
              </a:rPr>
              <a:t>3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87957" y="4056742"/>
            <a:ext cx="24288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Establish NESTcc </a:t>
            </a:r>
            <a:r>
              <a:rPr lang="en-US" sz="3200" b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Governance</a:t>
            </a:r>
            <a:endParaRPr lang="en-US" sz="2400" b="1" dirty="0">
              <a:solidFill>
                <a:schemeClr val="bg1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357805" y="4056742"/>
            <a:ext cx="23948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Develop NESTcc’s </a:t>
            </a:r>
            <a:r>
              <a:rPr lang="en-US" sz="3200" b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Role</a:t>
            </a:r>
            <a:endParaRPr lang="en-US" sz="2400" b="1" dirty="0">
              <a:solidFill>
                <a:schemeClr val="bg1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251998" y="4056742"/>
            <a:ext cx="27313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Establish NESTcc’s </a:t>
            </a:r>
            <a:r>
              <a:rPr lang="en-US" sz="3200" b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Value</a:t>
            </a:r>
            <a:endParaRPr lang="en-US" sz="2400" b="1" dirty="0">
              <a:solidFill>
                <a:schemeClr val="bg1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132859" y="3564299"/>
            <a:ext cx="29244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Ensure NESTcc </a:t>
            </a:r>
            <a:r>
              <a:rPr lang="en-US" sz="3200" b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Stakeholder Engagement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9285259" y="3716699"/>
            <a:ext cx="29244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Ensure NESTcc </a:t>
            </a:r>
            <a:r>
              <a:rPr lang="en-US" sz="3200" b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Stakeholder Engagement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9064254" y="2526847"/>
            <a:ext cx="2993045" cy="2542864"/>
            <a:chOff x="9064254" y="2526847"/>
            <a:chExt cx="2993045" cy="2542864"/>
          </a:xfrm>
        </p:grpSpPr>
        <p:grpSp>
          <p:nvGrpSpPr>
            <p:cNvPr id="45" name="Group 44"/>
            <p:cNvGrpSpPr/>
            <p:nvPr/>
          </p:nvGrpSpPr>
          <p:grpSpPr>
            <a:xfrm>
              <a:off x="9064254" y="2526847"/>
              <a:ext cx="2709087" cy="2542864"/>
              <a:chOff x="8077200" y="2526847"/>
              <a:chExt cx="1798320" cy="1798320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8077200" y="2526847"/>
                <a:ext cx="1798320" cy="1798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Right Triangle 48"/>
              <p:cNvSpPr/>
              <p:nvPr/>
            </p:nvSpPr>
            <p:spPr>
              <a:xfrm flipH="1" flipV="1">
                <a:off x="8734382" y="2526847"/>
                <a:ext cx="1141138" cy="1215732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  <a:alpha val="50196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Oval 45"/>
            <p:cNvSpPr/>
            <p:nvPr/>
          </p:nvSpPr>
          <p:spPr>
            <a:xfrm>
              <a:off x="11103081" y="2627870"/>
              <a:ext cx="548640" cy="5486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9132859" y="3564299"/>
              <a:ext cx="292444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Ensure NESTcc </a:t>
              </a:r>
              <a:r>
                <a:rPr lang="en-US" sz="3200" b="1" dirty="0">
                  <a:solidFill>
                    <a:schemeClr val="bg1"/>
                  </a:solidFill>
                  <a:latin typeface="+mj-lt"/>
                  <a:cs typeface="Calibri Light" panose="020F0302020204030204" pitchFamily="34" charset="0"/>
                </a:rPr>
                <a:t>Stakeholder Engagement</a:t>
              </a:r>
            </a:p>
          </p:txBody>
        </p:sp>
      </p:grp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B2248AE-351B-4736-BAFC-81438522C621}"/>
              </a:ext>
            </a:extLst>
          </p:cNvPr>
          <p:cNvCxnSpPr/>
          <p:nvPr/>
        </p:nvCxnSpPr>
        <p:spPr>
          <a:xfrm>
            <a:off x="419099" y="778809"/>
            <a:ext cx="8829675" cy="0"/>
          </a:xfrm>
          <a:prstGeom prst="line">
            <a:avLst/>
          </a:prstGeom>
          <a:ln w="38100">
            <a:solidFill>
              <a:srgbClr val="F5A3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5140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/>
          <p:cNvGrpSpPr/>
          <p:nvPr/>
        </p:nvGrpSpPr>
        <p:grpSpPr>
          <a:xfrm>
            <a:off x="9063813" y="1399594"/>
            <a:ext cx="2709087" cy="566309"/>
            <a:chOff x="9125342" y="1399594"/>
            <a:chExt cx="2709087" cy="566309"/>
          </a:xfrm>
        </p:grpSpPr>
        <p:sp>
          <p:nvSpPr>
            <p:cNvPr id="53" name="Rectangle 52"/>
            <p:cNvSpPr/>
            <p:nvPr/>
          </p:nvSpPr>
          <p:spPr>
            <a:xfrm>
              <a:off x="9125342" y="1399594"/>
              <a:ext cx="2709087" cy="56630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ight Triangle 53"/>
            <p:cNvSpPr/>
            <p:nvPr/>
          </p:nvSpPr>
          <p:spPr>
            <a:xfrm flipH="1" flipV="1">
              <a:off x="10115357" y="1399594"/>
              <a:ext cx="1719072" cy="382846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F98DCB4-6BCB-41CF-B39F-FF61D61A9C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2017 – REVIEW OF STRATEGIC &amp; OPERATIONAL ACHIEVEMENTS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19100" y="1401966"/>
            <a:ext cx="2709087" cy="566309"/>
            <a:chOff x="1564640" y="1907087"/>
            <a:chExt cx="1798320" cy="1798320"/>
          </a:xfrm>
        </p:grpSpPr>
        <p:sp>
          <p:nvSpPr>
            <p:cNvPr id="6" name="Rectangle 5"/>
            <p:cNvSpPr/>
            <p:nvPr/>
          </p:nvSpPr>
          <p:spPr>
            <a:xfrm>
              <a:off x="1564640" y="1907087"/>
              <a:ext cx="1798320" cy="1798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ight Triangle 6"/>
            <p:cNvSpPr/>
            <p:nvPr/>
          </p:nvSpPr>
          <p:spPr>
            <a:xfrm rot="16200000" flipH="1">
              <a:off x="2183199" y="1942494"/>
              <a:ext cx="1215167" cy="1144354"/>
            </a:xfrm>
            <a:prstGeom prst="rtTriangle">
              <a:avLst/>
            </a:prstGeom>
            <a:solidFill>
              <a:srgbClr val="004F8E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300818" y="1401966"/>
            <a:ext cx="2709087" cy="566309"/>
            <a:chOff x="3556000" y="2526847"/>
            <a:chExt cx="1798320" cy="1798320"/>
          </a:xfrm>
        </p:grpSpPr>
        <p:sp>
          <p:nvSpPr>
            <p:cNvPr id="9" name="Rectangle 8"/>
            <p:cNvSpPr/>
            <p:nvPr/>
          </p:nvSpPr>
          <p:spPr>
            <a:xfrm>
              <a:off x="3556000" y="2526847"/>
              <a:ext cx="1798320" cy="17983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ight Triangle 9"/>
            <p:cNvSpPr/>
            <p:nvPr/>
          </p:nvSpPr>
          <p:spPr>
            <a:xfrm rot="10800000">
              <a:off x="4213182" y="2526847"/>
              <a:ext cx="1141138" cy="1215732"/>
            </a:xfrm>
            <a:prstGeom prst="rtTriangle">
              <a:avLst/>
            </a:prstGeom>
            <a:solidFill>
              <a:schemeClr val="accent5">
                <a:lumMod val="60000"/>
                <a:lumOff val="40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182536" y="1401966"/>
            <a:ext cx="2709087" cy="566309"/>
            <a:chOff x="5811520" y="2526847"/>
            <a:chExt cx="1798320" cy="1798320"/>
          </a:xfrm>
        </p:grpSpPr>
        <p:sp>
          <p:nvSpPr>
            <p:cNvPr id="12" name="Rectangle 11"/>
            <p:cNvSpPr/>
            <p:nvPr/>
          </p:nvSpPr>
          <p:spPr>
            <a:xfrm>
              <a:off x="5811520" y="2526847"/>
              <a:ext cx="1798320" cy="17983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ight Triangle 12"/>
            <p:cNvSpPr/>
            <p:nvPr/>
          </p:nvSpPr>
          <p:spPr>
            <a:xfrm rot="10800000">
              <a:off x="6468702" y="2526847"/>
              <a:ext cx="1141138" cy="1215732"/>
            </a:xfrm>
            <a:prstGeom prst="rtTriangle">
              <a:avLst/>
            </a:prstGeom>
            <a:solidFill>
              <a:schemeClr val="accent4">
                <a:lumMod val="60000"/>
                <a:lumOff val="40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87957" y="1383500"/>
            <a:ext cx="24288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Governance</a:t>
            </a:r>
            <a:endParaRPr lang="en-US" sz="2400" b="1" dirty="0">
              <a:solidFill>
                <a:schemeClr val="bg1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57824" y="1383500"/>
            <a:ext cx="24288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Role</a:t>
            </a:r>
            <a:endParaRPr lang="en-US" sz="2400" b="1" dirty="0">
              <a:solidFill>
                <a:schemeClr val="bg1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43624" y="1383500"/>
            <a:ext cx="24288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Value</a:t>
            </a:r>
            <a:endParaRPr lang="en-US" sz="2400" b="1" dirty="0">
              <a:solidFill>
                <a:schemeClr val="bg1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29449" y="1383500"/>
            <a:ext cx="24288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Engagement</a:t>
            </a:r>
            <a:endParaRPr lang="en-US" sz="2400" b="1" dirty="0">
              <a:solidFill>
                <a:schemeClr val="bg1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19100" y="5611749"/>
            <a:ext cx="2709087" cy="11245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300817" y="5611749"/>
            <a:ext cx="2709087" cy="112455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182534" y="5611749"/>
            <a:ext cx="2709087" cy="112455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9063813" y="5611749"/>
            <a:ext cx="2709087" cy="112455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37510" y="2031734"/>
            <a:ext cx="2472266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Established Governing Committee and approved Governing Committee charter</a:t>
            </a:r>
          </a:p>
          <a:p>
            <a:pPr marL="17621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Hosted six Governing Committee meetings</a:t>
            </a:r>
          </a:p>
          <a:p>
            <a:pPr marL="17621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Launched RFP for assessment of RWE activities</a:t>
            </a:r>
          </a:p>
          <a:p>
            <a:pPr marL="17621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Hired five NESTcc staff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419226" y="2031734"/>
            <a:ext cx="259067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Developed NESTcc Strategic &amp; Operational Plan</a:t>
            </a:r>
          </a:p>
          <a:p>
            <a:pPr marL="17621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Executed MOUs with nine NESTcc network collaborators</a:t>
            </a:r>
          </a:p>
          <a:p>
            <a:pPr marL="17621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Selected initial three rounds of Demonstration Projects (11 projects)</a:t>
            </a:r>
          </a:p>
          <a:p>
            <a:pPr marL="17621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Launched call for test-cases from industry</a:t>
            </a:r>
          </a:p>
          <a:p>
            <a:pPr marL="17621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Launched RFP for value of RWE Case Studies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300944" y="2031734"/>
            <a:ext cx="2472266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Launched sustainability planning</a:t>
            </a:r>
          </a:p>
          <a:p>
            <a:pPr marL="17621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Began identifying models for valuable products and services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182223" y="2031734"/>
            <a:ext cx="247226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Identified and prioritized key stakeholders</a:t>
            </a:r>
          </a:p>
          <a:p>
            <a:pPr marL="17621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Launched NESTcc communications channels, including Twitter, LinkedIn, and nestcc.org</a:t>
            </a:r>
          </a:p>
          <a:p>
            <a:pPr marL="17621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Held speaking roles at 20+ conferences and events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4B6A913-03D3-4207-A844-E9E4B0E82FAD}"/>
              </a:ext>
            </a:extLst>
          </p:cNvPr>
          <p:cNvCxnSpPr/>
          <p:nvPr/>
        </p:nvCxnSpPr>
        <p:spPr>
          <a:xfrm>
            <a:off x="419099" y="778809"/>
            <a:ext cx="8829675" cy="0"/>
          </a:xfrm>
          <a:prstGeom prst="line">
            <a:avLst/>
          </a:prstGeom>
          <a:ln w="38100">
            <a:solidFill>
              <a:srgbClr val="F5A3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5034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Freeform 63"/>
          <p:cNvSpPr/>
          <p:nvPr/>
        </p:nvSpPr>
        <p:spPr>
          <a:xfrm>
            <a:off x="8180962" y="3162200"/>
            <a:ext cx="1748404" cy="3124300"/>
          </a:xfrm>
          <a:custGeom>
            <a:avLst/>
            <a:gdLst>
              <a:gd name="connsiteX0" fmla="*/ 1748404 w 1748404"/>
              <a:gd name="connsiteY0" fmla="*/ 0 h 3124300"/>
              <a:gd name="connsiteX1" fmla="*/ 1748404 w 1748404"/>
              <a:gd name="connsiteY1" fmla="*/ 1766585 h 3124300"/>
              <a:gd name="connsiteX2" fmla="*/ 1748404 w 1748404"/>
              <a:gd name="connsiteY2" fmla="*/ 2065117 h 3124300"/>
              <a:gd name="connsiteX3" fmla="*/ 1748404 w 1748404"/>
              <a:gd name="connsiteY3" fmla="*/ 2161543 h 3124300"/>
              <a:gd name="connsiteX4" fmla="*/ 1748404 w 1748404"/>
              <a:gd name="connsiteY4" fmla="*/ 2500742 h 3124300"/>
              <a:gd name="connsiteX5" fmla="*/ 1748404 w 1748404"/>
              <a:gd name="connsiteY5" fmla="*/ 3124300 h 3124300"/>
              <a:gd name="connsiteX6" fmla="*/ 1900 w 1748404"/>
              <a:gd name="connsiteY6" fmla="*/ 3124300 h 3124300"/>
              <a:gd name="connsiteX7" fmla="*/ 1900 w 1748404"/>
              <a:gd name="connsiteY7" fmla="*/ 2500742 h 3124300"/>
              <a:gd name="connsiteX8" fmla="*/ 0 w 1748404"/>
              <a:gd name="connsiteY8" fmla="*/ 2500742 h 3124300"/>
              <a:gd name="connsiteX9" fmla="*/ 0 w 1748404"/>
              <a:gd name="connsiteY9" fmla="*/ 2065117 h 3124300"/>
              <a:gd name="connsiteX10" fmla="*/ 0 w 1748404"/>
              <a:gd name="connsiteY10" fmla="*/ 1766585 h 3124300"/>
              <a:gd name="connsiteX11" fmla="*/ 0 w 1748404"/>
              <a:gd name="connsiteY11" fmla="*/ 413024 h 312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48404" h="3124300">
                <a:moveTo>
                  <a:pt x="1748404" y="0"/>
                </a:moveTo>
                <a:lnTo>
                  <a:pt x="1748404" y="1766585"/>
                </a:lnTo>
                <a:lnTo>
                  <a:pt x="1748404" y="2065117"/>
                </a:lnTo>
                <a:lnTo>
                  <a:pt x="1748404" y="2161543"/>
                </a:lnTo>
                <a:lnTo>
                  <a:pt x="1748404" y="2500742"/>
                </a:lnTo>
                <a:lnTo>
                  <a:pt x="1748404" y="3124300"/>
                </a:lnTo>
                <a:lnTo>
                  <a:pt x="1900" y="3124300"/>
                </a:lnTo>
                <a:lnTo>
                  <a:pt x="1900" y="2500742"/>
                </a:lnTo>
                <a:lnTo>
                  <a:pt x="0" y="2500742"/>
                </a:lnTo>
                <a:lnTo>
                  <a:pt x="0" y="2065117"/>
                </a:lnTo>
                <a:lnTo>
                  <a:pt x="0" y="1766585"/>
                </a:lnTo>
                <a:lnTo>
                  <a:pt x="0" y="413024"/>
                </a:lnTo>
                <a:close/>
              </a:path>
            </a:pathLst>
          </a:custGeom>
          <a:solidFill>
            <a:schemeClr val="accent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Freeform 64"/>
          <p:cNvSpPr/>
          <p:nvPr/>
        </p:nvSpPr>
        <p:spPr>
          <a:xfrm>
            <a:off x="6331267" y="3597825"/>
            <a:ext cx="1748404" cy="2688674"/>
          </a:xfrm>
          <a:custGeom>
            <a:avLst/>
            <a:gdLst>
              <a:gd name="connsiteX0" fmla="*/ 1748404 w 1748404"/>
              <a:gd name="connsiteY0" fmla="*/ 0 h 2688674"/>
              <a:gd name="connsiteX1" fmla="*/ 1748404 w 1748404"/>
              <a:gd name="connsiteY1" fmla="*/ 1725917 h 2688674"/>
              <a:gd name="connsiteX2" fmla="*/ 1748404 w 1748404"/>
              <a:gd name="connsiteY2" fmla="*/ 2065117 h 2688674"/>
              <a:gd name="connsiteX3" fmla="*/ 1748404 w 1748404"/>
              <a:gd name="connsiteY3" fmla="*/ 2688674 h 2688674"/>
              <a:gd name="connsiteX4" fmla="*/ 1900 w 1748404"/>
              <a:gd name="connsiteY4" fmla="*/ 2688674 h 2688674"/>
              <a:gd name="connsiteX5" fmla="*/ 1900 w 1748404"/>
              <a:gd name="connsiteY5" fmla="*/ 2065117 h 2688674"/>
              <a:gd name="connsiteX6" fmla="*/ 0 w 1748404"/>
              <a:gd name="connsiteY6" fmla="*/ 2065117 h 2688674"/>
              <a:gd name="connsiteX7" fmla="*/ 0 w 1748404"/>
              <a:gd name="connsiteY7" fmla="*/ 413023 h 2688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8404" h="2688674">
                <a:moveTo>
                  <a:pt x="1748404" y="0"/>
                </a:moveTo>
                <a:lnTo>
                  <a:pt x="1748404" y="1725917"/>
                </a:lnTo>
                <a:lnTo>
                  <a:pt x="1748404" y="2065117"/>
                </a:lnTo>
                <a:lnTo>
                  <a:pt x="1748404" y="2688674"/>
                </a:lnTo>
                <a:lnTo>
                  <a:pt x="1900" y="2688674"/>
                </a:lnTo>
                <a:lnTo>
                  <a:pt x="1900" y="2065117"/>
                </a:lnTo>
                <a:lnTo>
                  <a:pt x="0" y="2065117"/>
                </a:lnTo>
                <a:lnTo>
                  <a:pt x="0" y="413023"/>
                </a:lnTo>
                <a:close/>
              </a:path>
            </a:pathLst>
          </a:custGeom>
          <a:solidFill>
            <a:srgbClr val="0071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Freeform 62"/>
          <p:cNvSpPr/>
          <p:nvPr/>
        </p:nvSpPr>
        <p:spPr>
          <a:xfrm>
            <a:off x="10030656" y="2708413"/>
            <a:ext cx="1748404" cy="3578086"/>
          </a:xfrm>
          <a:custGeom>
            <a:avLst/>
            <a:gdLst>
              <a:gd name="connsiteX0" fmla="*/ 0 w 1748404"/>
              <a:gd name="connsiteY0" fmla="*/ 2065118 h 3578086"/>
              <a:gd name="connsiteX1" fmla="*/ 1748404 w 1748404"/>
              <a:gd name="connsiteY1" fmla="*/ 2065118 h 3578086"/>
              <a:gd name="connsiteX2" fmla="*/ 1748404 w 1748404"/>
              <a:gd name="connsiteY2" fmla="*/ 2954530 h 3578086"/>
              <a:gd name="connsiteX3" fmla="*/ 1746504 w 1748404"/>
              <a:gd name="connsiteY3" fmla="*/ 2954530 h 3578086"/>
              <a:gd name="connsiteX4" fmla="*/ 1746504 w 1748404"/>
              <a:gd name="connsiteY4" fmla="*/ 3578086 h 3578086"/>
              <a:gd name="connsiteX5" fmla="*/ 0 w 1748404"/>
              <a:gd name="connsiteY5" fmla="*/ 3578086 h 3578086"/>
              <a:gd name="connsiteX6" fmla="*/ 0 w 1748404"/>
              <a:gd name="connsiteY6" fmla="*/ 2954530 h 3578086"/>
              <a:gd name="connsiteX7" fmla="*/ 0 w 1748404"/>
              <a:gd name="connsiteY7" fmla="*/ 2615329 h 3578086"/>
              <a:gd name="connsiteX8" fmla="*/ 1748404 w 1748404"/>
              <a:gd name="connsiteY8" fmla="*/ 0 h 3578086"/>
              <a:gd name="connsiteX9" fmla="*/ 1748404 w 1748404"/>
              <a:gd name="connsiteY9" fmla="*/ 2065117 h 3578086"/>
              <a:gd name="connsiteX10" fmla="*/ 0 w 1748404"/>
              <a:gd name="connsiteY10" fmla="*/ 2065117 h 3578086"/>
              <a:gd name="connsiteX11" fmla="*/ 0 w 1748404"/>
              <a:gd name="connsiteY11" fmla="*/ 413023 h 3578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48404" h="3578086">
                <a:moveTo>
                  <a:pt x="0" y="2065118"/>
                </a:moveTo>
                <a:lnTo>
                  <a:pt x="1748404" y="2065118"/>
                </a:lnTo>
                <a:lnTo>
                  <a:pt x="1748404" y="2954530"/>
                </a:lnTo>
                <a:lnTo>
                  <a:pt x="1746504" y="2954530"/>
                </a:lnTo>
                <a:lnTo>
                  <a:pt x="1746504" y="3578086"/>
                </a:lnTo>
                <a:lnTo>
                  <a:pt x="0" y="3578086"/>
                </a:lnTo>
                <a:lnTo>
                  <a:pt x="0" y="2954530"/>
                </a:lnTo>
                <a:lnTo>
                  <a:pt x="0" y="2615329"/>
                </a:lnTo>
                <a:close/>
                <a:moveTo>
                  <a:pt x="1748404" y="0"/>
                </a:moveTo>
                <a:lnTo>
                  <a:pt x="1748404" y="2065117"/>
                </a:lnTo>
                <a:lnTo>
                  <a:pt x="0" y="2065117"/>
                </a:lnTo>
                <a:lnTo>
                  <a:pt x="0" y="41302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CBEBA87-C176-4D74-8C46-A71B0AFE52D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82301" y="419100"/>
            <a:ext cx="8829674" cy="329837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ESTABLISH NESTcc GOVERNANCE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665B6ED-1ECA-4C23-810F-32F0347868D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19099" y="828675"/>
            <a:ext cx="8829675" cy="1008834"/>
          </a:xfrm>
        </p:spPr>
        <p:txBody>
          <a:bodyPr/>
          <a:lstStyle/>
          <a:p>
            <a:r>
              <a:rPr lang="en-US" dirty="0"/>
              <a:t>To achieve success for establishing NESTcc governance, NESTcc will: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70E8286-2BC1-43E2-B378-D24CC95B9675}"/>
              </a:ext>
            </a:extLst>
          </p:cNvPr>
          <p:cNvCxnSpPr>
            <a:cxnSpLocks/>
          </p:cNvCxnSpPr>
          <p:nvPr/>
        </p:nvCxnSpPr>
        <p:spPr>
          <a:xfrm>
            <a:off x="982301" y="714070"/>
            <a:ext cx="3728172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091556"/>
              </p:ext>
            </p:extLst>
          </p:nvPr>
        </p:nvGraphicFramePr>
        <p:xfrm>
          <a:off x="581659" y="1881514"/>
          <a:ext cx="5212090" cy="45054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5983">
                  <a:extLst>
                    <a:ext uri="{9D8B030D-6E8A-4147-A177-3AD203B41FA5}">
                      <a16:colId xmlns:a16="http://schemas.microsoft.com/office/drawing/2014/main" val="2930044746"/>
                    </a:ext>
                  </a:extLst>
                </a:gridCol>
                <a:gridCol w="4696107">
                  <a:extLst>
                    <a:ext uri="{9D8B030D-6E8A-4147-A177-3AD203B41FA5}">
                      <a16:colId xmlns:a16="http://schemas.microsoft.com/office/drawing/2014/main" val="2348174019"/>
                    </a:ext>
                  </a:extLst>
                </a:gridCol>
              </a:tblGrid>
              <a:tr h="418030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accent1"/>
                          </a:solidFill>
                        </a:rPr>
                        <a:t>1.1</a:t>
                      </a:r>
                    </a:p>
                  </a:txBody>
                  <a:tcPr marT="91440" marB="91440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Report regularly </a:t>
                      </a:r>
                      <a:r>
                        <a:rPr lang="en-US" sz="15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to the MDIC Board</a:t>
                      </a:r>
                    </a:p>
                  </a:txBody>
                  <a:tcPr marT="91440" marB="91440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2464995"/>
                  </a:ext>
                </a:extLst>
              </a:tr>
              <a:tr h="650269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accent1"/>
                          </a:solidFill>
                        </a:rPr>
                        <a:t>1.2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Work collaboratively with the FDA to meet FDA priorities, including MDUFA and FDARA requirements 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030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accent1"/>
                          </a:solidFill>
                        </a:rPr>
                        <a:t>1.3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Initiate an assessment of RWE activities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269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accent1"/>
                          </a:solidFill>
                        </a:rPr>
                        <a:t>1.4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Launch four subcommittees: Charter, Sustainability, Methods, and Data Quality 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9564343"/>
                  </a:ext>
                </a:extLst>
              </a:tr>
              <a:tr h="650269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accent1"/>
                          </a:solidFill>
                        </a:rPr>
                        <a:t>1.5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Establish membership for Methods and Data Quality Subcommittees through a public call</a:t>
                      </a:r>
                      <a:endParaRPr lang="en-US" sz="1500" strike="sngStrike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T="91440" marB="91440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8730806"/>
                  </a:ext>
                </a:extLst>
              </a:tr>
              <a:tr h="650269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accent1"/>
                          </a:solidFill>
                        </a:rPr>
                        <a:t>1.6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Establish roles and responsibilities for the governance of NESTcc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613759"/>
                  </a:ext>
                </a:extLst>
              </a:tr>
              <a:tr h="418030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accent1"/>
                          </a:solidFill>
                        </a:rPr>
                        <a:t>1.7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Conduct</a:t>
                      </a:r>
                      <a:r>
                        <a:rPr lang="en-US" sz="1500" baseline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a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nnual </a:t>
                      </a:r>
                      <a:r>
                        <a:rPr lang="en-US" sz="15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revision of the NESTcc Charter 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4656236"/>
                  </a:ext>
                </a:extLst>
              </a:tr>
              <a:tr h="650269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accent1"/>
                          </a:solidFill>
                        </a:rPr>
                        <a:t>1.8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Select </a:t>
                      </a:r>
                      <a:r>
                        <a:rPr lang="en-US" sz="1500" strike="noStrike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permanent </a:t>
                      </a:r>
                      <a:r>
                        <a:rPr lang="en-US" sz="15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Governing Committee 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Chair and a Vice Chair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438230"/>
                  </a:ext>
                </a:extLst>
              </a:tr>
            </a:tbl>
          </a:graphicData>
        </a:graphic>
      </p:graphicFrame>
      <p:sp>
        <p:nvSpPr>
          <p:cNvPr id="56" name="Freeform 36"/>
          <p:cNvSpPr>
            <a:spLocks noChangeAspect="1" noEditPoints="1"/>
          </p:cNvSpPr>
          <p:nvPr/>
        </p:nvSpPr>
        <p:spPr bwMode="auto">
          <a:xfrm>
            <a:off x="581659" y="1459221"/>
            <a:ext cx="367631" cy="367631"/>
          </a:xfrm>
          <a:custGeom>
            <a:avLst/>
            <a:gdLst>
              <a:gd name="T0" fmla="*/ 324 w 512"/>
              <a:gd name="T1" fmla="*/ 194 h 512"/>
              <a:gd name="T2" fmla="*/ 330 w 512"/>
              <a:gd name="T3" fmla="*/ 167 h 512"/>
              <a:gd name="T4" fmla="*/ 400 w 512"/>
              <a:gd name="T5" fmla="*/ 182 h 512"/>
              <a:gd name="T6" fmla="*/ 386 w 512"/>
              <a:gd name="T7" fmla="*/ 223 h 512"/>
              <a:gd name="T8" fmla="*/ 351 w 512"/>
              <a:gd name="T9" fmla="*/ 247 h 512"/>
              <a:gd name="T10" fmla="*/ 312 w 512"/>
              <a:gd name="T11" fmla="*/ 243 h 512"/>
              <a:gd name="T12" fmla="*/ 278 w 512"/>
              <a:gd name="T13" fmla="*/ 222 h 512"/>
              <a:gd name="T14" fmla="*/ 264 w 512"/>
              <a:gd name="T15" fmla="*/ 183 h 512"/>
              <a:gd name="T16" fmla="*/ 275 w 512"/>
              <a:gd name="T17" fmla="*/ 144 h 512"/>
              <a:gd name="T18" fmla="*/ 308 w 512"/>
              <a:gd name="T19" fmla="*/ 119 h 512"/>
              <a:gd name="T20" fmla="*/ 331 w 512"/>
              <a:gd name="T21" fmla="*/ 128 h 512"/>
              <a:gd name="T22" fmla="*/ 364 w 512"/>
              <a:gd name="T23" fmla="*/ 136 h 512"/>
              <a:gd name="T24" fmla="*/ 384 w 512"/>
              <a:gd name="T25" fmla="*/ 164 h 512"/>
              <a:gd name="T26" fmla="*/ 320 w 512"/>
              <a:gd name="T27" fmla="*/ 147 h 512"/>
              <a:gd name="T28" fmla="*/ 330 w 512"/>
              <a:gd name="T29" fmla="*/ 217 h 512"/>
              <a:gd name="T30" fmla="*/ 512 w 512"/>
              <a:gd name="T31" fmla="*/ 256 h 512"/>
              <a:gd name="T32" fmla="*/ 512 w 512"/>
              <a:gd name="T33" fmla="*/ 256 h 512"/>
              <a:gd name="T34" fmla="*/ 268 w 512"/>
              <a:gd name="T35" fmla="*/ 290 h 512"/>
              <a:gd name="T36" fmla="*/ 236 w 512"/>
              <a:gd name="T37" fmla="*/ 251 h 512"/>
              <a:gd name="T38" fmla="*/ 187 w 512"/>
              <a:gd name="T39" fmla="*/ 238 h 512"/>
              <a:gd name="T40" fmla="*/ 140 w 512"/>
              <a:gd name="T41" fmla="*/ 256 h 512"/>
              <a:gd name="T42" fmla="*/ 113 w 512"/>
              <a:gd name="T43" fmla="*/ 299 h 512"/>
              <a:gd name="T44" fmla="*/ 115 w 512"/>
              <a:gd name="T45" fmla="*/ 350 h 512"/>
              <a:gd name="T46" fmla="*/ 147 w 512"/>
              <a:gd name="T47" fmla="*/ 388 h 512"/>
              <a:gd name="T48" fmla="*/ 196 w 512"/>
              <a:gd name="T49" fmla="*/ 401 h 512"/>
              <a:gd name="T50" fmla="*/ 237 w 512"/>
              <a:gd name="T51" fmla="*/ 383 h 512"/>
              <a:gd name="T52" fmla="*/ 266 w 512"/>
              <a:gd name="T53" fmla="*/ 345 h 512"/>
              <a:gd name="T54" fmla="*/ 410 w 512"/>
              <a:gd name="T55" fmla="*/ 163 h 512"/>
              <a:gd name="T56" fmla="*/ 384 w 512"/>
              <a:gd name="T57" fmla="*/ 119 h 512"/>
              <a:gd name="T58" fmla="*/ 337 w 512"/>
              <a:gd name="T59" fmla="*/ 99 h 512"/>
              <a:gd name="T60" fmla="*/ 288 w 512"/>
              <a:gd name="T61" fmla="*/ 111 h 512"/>
              <a:gd name="T62" fmla="*/ 255 w 512"/>
              <a:gd name="T63" fmla="*/ 149 h 512"/>
              <a:gd name="T64" fmla="*/ 251 w 512"/>
              <a:gd name="T65" fmla="*/ 199 h 512"/>
              <a:gd name="T66" fmla="*/ 277 w 512"/>
              <a:gd name="T67" fmla="*/ 243 h 512"/>
              <a:gd name="T68" fmla="*/ 323 w 512"/>
              <a:gd name="T69" fmla="*/ 263 h 512"/>
              <a:gd name="T70" fmla="*/ 358 w 512"/>
              <a:gd name="T71" fmla="*/ 270 h 512"/>
              <a:gd name="T72" fmla="*/ 405 w 512"/>
              <a:gd name="T73" fmla="*/ 237 h 512"/>
              <a:gd name="T74" fmla="*/ 423 w 512"/>
              <a:gd name="T75" fmla="*/ 182 h 512"/>
              <a:gd name="T76" fmla="*/ 179 w 512"/>
              <a:gd name="T77" fmla="*/ 313 h 512"/>
              <a:gd name="T78" fmla="*/ 204 w 512"/>
              <a:gd name="T79" fmla="*/ 326 h 512"/>
              <a:gd name="T80" fmla="*/ 262 w 512"/>
              <a:gd name="T81" fmla="*/ 321 h 512"/>
              <a:gd name="T82" fmla="*/ 248 w 512"/>
              <a:gd name="T83" fmla="*/ 361 h 512"/>
              <a:gd name="T84" fmla="*/ 212 w 512"/>
              <a:gd name="T85" fmla="*/ 386 h 512"/>
              <a:gd name="T86" fmla="*/ 173 w 512"/>
              <a:gd name="T87" fmla="*/ 382 h 512"/>
              <a:gd name="T88" fmla="*/ 139 w 512"/>
              <a:gd name="T89" fmla="*/ 360 h 512"/>
              <a:gd name="T90" fmla="*/ 125 w 512"/>
              <a:gd name="T91" fmla="*/ 321 h 512"/>
              <a:gd name="T92" fmla="*/ 137 w 512"/>
              <a:gd name="T93" fmla="*/ 282 h 512"/>
              <a:gd name="T94" fmla="*/ 169 w 512"/>
              <a:gd name="T95" fmla="*/ 258 h 512"/>
              <a:gd name="T96" fmla="*/ 193 w 512"/>
              <a:gd name="T97" fmla="*/ 266 h 512"/>
              <a:gd name="T98" fmla="*/ 226 w 512"/>
              <a:gd name="T99" fmla="*/ 274 h 512"/>
              <a:gd name="T100" fmla="*/ 246 w 512"/>
              <a:gd name="T101" fmla="*/ 303 h 512"/>
              <a:gd name="T102" fmla="*/ 181 w 512"/>
              <a:gd name="T103" fmla="*/ 286 h 512"/>
              <a:gd name="T104" fmla="*/ 192 w 512"/>
              <a:gd name="T105" fmla="*/ 355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12" h="512">
                <a:moveTo>
                  <a:pt x="344" y="177"/>
                </a:moveTo>
                <a:cubicBezTo>
                  <a:pt x="345" y="180"/>
                  <a:pt x="345" y="184"/>
                  <a:pt x="343" y="188"/>
                </a:cubicBezTo>
                <a:cubicBezTo>
                  <a:pt x="341" y="191"/>
                  <a:pt x="338" y="193"/>
                  <a:pt x="335" y="195"/>
                </a:cubicBezTo>
                <a:cubicBezTo>
                  <a:pt x="331" y="196"/>
                  <a:pt x="327" y="195"/>
                  <a:pt x="324" y="194"/>
                </a:cubicBezTo>
                <a:cubicBezTo>
                  <a:pt x="320" y="192"/>
                  <a:pt x="318" y="189"/>
                  <a:pt x="317" y="185"/>
                </a:cubicBezTo>
                <a:cubicBezTo>
                  <a:pt x="316" y="182"/>
                  <a:pt x="316" y="178"/>
                  <a:pt x="318" y="174"/>
                </a:cubicBezTo>
                <a:cubicBezTo>
                  <a:pt x="320" y="171"/>
                  <a:pt x="322" y="169"/>
                  <a:pt x="326" y="167"/>
                </a:cubicBezTo>
                <a:cubicBezTo>
                  <a:pt x="328" y="167"/>
                  <a:pt x="329" y="167"/>
                  <a:pt x="330" y="167"/>
                </a:cubicBezTo>
                <a:cubicBezTo>
                  <a:pt x="333" y="167"/>
                  <a:pt x="335" y="167"/>
                  <a:pt x="337" y="168"/>
                </a:cubicBezTo>
                <a:cubicBezTo>
                  <a:pt x="340" y="170"/>
                  <a:pt x="343" y="173"/>
                  <a:pt x="344" y="177"/>
                </a:cubicBezTo>
                <a:close/>
                <a:moveTo>
                  <a:pt x="397" y="179"/>
                </a:moveTo>
                <a:cubicBezTo>
                  <a:pt x="398" y="180"/>
                  <a:pt x="399" y="181"/>
                  <a:pt x="400" y="182"/>
                </a:cubicBezTo>
                <a:cubicBezTo>
                  <a:pt x="399" y="183"/>
                  <a:pt x="398" y="184"/>
                  <a:pt x="397" y="185"/>
                </a:cubicBezTo>
                <a:cubicBezTo>
                  <a:pt x="392" y="189"/>
                  <a:pt x="386" y="193"/>
                  <a:pt x="384" y="199"/>
                </a:cubicBezTo>
                <a:cubicBezTo>
                  <a:pt x="382" y="206"/>
                  <a:pt x="384" y="212"/>
                  <a:pt x="385" y="218"/>
                </a:cubicBezTo>
                <a:cubicBezTo>
                  <a:pt x="386" y="220"/>
                  <a:pt x="386" y="221"/>
                  <a:pt x="386" y="223"/>
                </a:cubicBezTo>
                <a:cubicBezTo>
                  <a:pt x="385" y="223"/>
                  <a:pt x="383" y="223"/>
                  <a:pt x="382" y="223"/>
                </a:cubicBezTo>
                <a:cubicBezTo>
                  <a:pt x="376" y="223"/>
                  <a:pt x="369" y="223"/>
                  <a:pt x="363" y="227"/>
                </a:cubicBezTo>
                <a:cubicBezTo>
                  <a:pt x="357" y="231"/>
                  <a:pt x="355" y="237"/>
                  <a:pt x="353" y="243"/>
                </a:cubicBezTo>
                <a:cubicBezTo>
                  <a:pt x="352" y="244"/>
                  <a:pt x="352" y="246"/>
                  <a:pt x="351" y="247"/>
                </a:cubicBezTo>
                <a:cubicBezTo>
                  <a:pt x="350" y="246"/>
                  <a:pt x="348" y="244"/>
                  <a:pt x="347" y="244"/>
                </a:cubicBezTo>
                <a:cubicBezTo>
                  <a:pt x="342" y="240"/>
                  <a:pt x="336" y="234"/>
                  <a:pt x="330" y="234"/>
                </a:cubicBezTo>
                <a:cubicBezTo>
                  <a:pt x="329" y="234"/>
                  <a:pt x="329" y="234"/>
                  <a:pt x="329" y="234"/>
                </a:cubicBezTo>
                <a:cubicBezTo>
                  <a:pt x="322" y="234"/>
                  <a:pt x="317" y="240"/>
                  <a:pt x="312" y="243"/>
                </a:cubicBezTo>
                <a:cubicBezTo>
                  <a:pt x="311" y="244"/>
                  <a:pt x="309" y="246"/>
                  <a:pt x="308" y="247"/>
                </a:cubicBezTo>
                <a:cubicBezTo>
                  <a:pt x="307" y="246"/>
                  <a:pt x="307" y="244"/>
                  <a:pt x="306" y="243"/>
                </a:cubicBezTo>
                <a:cubicBezTo>
                  <a:pt x="304" y="237"/>
                  <a:pt x="302" y="230"/>
                  <a:pt x="296" y="226"/>
                </a:cubicBezTo>
                <a:cubicBezTo>
                  <a:pt x="291" y="222"/>
                  <a:pt x="284" y="222"/>
                  <a:pt x="278" y="222"/>
                </a:cubicBezTo>
                <a:cubicBezTo>
                  <a:pt x="277" y="222"/>
                  <a:pt x="275" y="222"/>
                  <a:pt x="273" y="221"/>
                </a:cubicBezTo>
                <a:cubicBezTo>
                  <a:pt x="274" y="220"/>
                  <a:pt x="274" y="218"/>
                  <a:pt x="274" y="217"/>
                </a:cubicBezTo>
                <a:cubicBezTo>
                  <a:pt x="276" y="211"/>
                  <a:pt x="278" y="204"/>
                  <a:pt x="276" y="198"/>
                </a:cubicBezTo>
                <a:cubicBezTo>
                  <a:pt x="274" y="191"/>
                  <a:pt x="269" y="187"/>
                  <a:pt x="264" y="183"/>
                </a:cubicBezTo>
                <a:cubicBezTo>
                  <a:pt x="263" y="182"/>
                  <a:pt x="261" y="181"/>
                  <a:pt x="260" y="180"/>
                </a:cubicBezTo>
                <a:cubicBezTo>
                  <a:pt x="262" y="179"/>
                  <a:pt x="263" y="178"/>
                  <a:pt x="264" y="177"/>
                </a:cubicBezTo>
                <a:cubicBezTo>
                  <a:pt x="269" y="173"/>
                  <a:pt x="275" y="169"/>
                  <a:pt x="277" y="163"/>
                </a:cubicBezTo>
                <a:cubicBezTo>
                  <a:pt x="279" y="156"/>
                  <a:pt x="277" y="150"/>
                  <a:pt x="275" y="144"/>
                </a:cubicBezTo>
                <a:cubicBezTo>
                  <a:pt x="275" y="142"/>
                  <a:pt x="275" y="141"/>
                  <a:pt x="274" y="139"/>
                </a:cubicBezTo>
                <a:cubicBezTo>
                  <a:pt x="276" y="139"/>
                  <a:pt x="278" y="139"/>
                  <a:pt x="279" y="139"/>
                </a:cubicBezTo>
                <a:cubicBezTo>
                  <a:pt x="285" y="139"/>
                  <a:pt x="292" y="139"/>
                  <a:pt x="298" y="135"/>
                </a:cubicBezTo>
                <a:cubicBezTo>
                  <a:pt x="303" y="131"/>
                  <a:pt x="306" y="125"/>
                  <a:pt x="308" y="119"/>
                </a:cubicBezTo>
                <a:cubicBezTo>
                  <a:pt x="308" y="118"/>
                  <a:pt x="309" y="116"/>
                  <a:pt x="310" y="115"/>
                </a:cubicBezTo>
                <a:cubicBezTo>
                  <a:pt x="311" y="116"/>
                  <a:pt x="313" y="118"/>
                  <a:pt x="314" y="118"/>
                </a:cubicBezTo>
                <a:cubicBezTo>
                  <a:pt x="319" y="122"/>
                  <a:pt x="324" y="128"/>
                  <a:pt x="331" y="128"/>
                </a:cubicBezTo>
                <a:cubicBezTo>
                  <a:pt x="331" y="128"/>
                  <a:pt x="331" y="128"/>
                  <a:pt x="331" y="128"/>
                </a:cubicBezTo>
                <a:cubicBezTo>
                  <a:pt x="338" y="128"/>
                  <a:pt x="344" y="122"/>
                  <a:pt x="349" y="119"/>
                </a:cubicBezTo>
                <a:cubicBezTo>
                  <a:pt x="350" y="118"/>
                  <a:pt x="352" y="116"/>
                  <a:pt x="353" y="115"/>
                </a:cubicBezTo>
                <a:cubicBezTo>
                  <a:pt x="353" y="116"/>
                  <a:pt x="354" y="118"/>
                  <a:pt x="354" y="119"/>
                </a:cubicBezTo>
                <a:cubicBezTo>
                  <a:pt x="356" y="125"/>
                  <a:pt x="359" y="132"/>
                  <a:pt x="364" y="136"/>
                </a:cubicBezTo>
                <a:cubicBezTo>
                  <a:pt x="370" y="140"/>
                  <a:pt x="377" y="140"/>
                  <a:pt x="383" y="140"/>
                </a:cubicBezTo>
                <a:cubicBezTo>
                  <a:pt x="384" y="140"/>
                  <a:pt x="386" y="140"/>
                  <a:pt x="387" y="141"/>
                </a:cubicBezTo>
                <a:cubicBezTo>
                  <a:pt x="387" y="142"/>
                  <a:pt x="387" y="144"/>
                  <a:pt x="386" y="145"/>
                </a:cubicBezTo>
                <a:cubicBezTo>
                  <a:pt x="384" y="151"/>
                  <a:pt x="382" y="158"/>
                  <a:pt x="384" y="164"/>
                </a:cubicBezTo>
                <a:cubicBezTo>
                  <a:pt x="386" y="171"/>
                  <a:pt x="392" y="175"/>
                  <a:pt x="397" y="179"/>
                </a:cubicBezTo>
                <a:close/>
                <a:moveTo>
                  <a:pt x="364" y="170"/>
                </a:moveTo>
                <a:cubicBezTo>
                  <a:pt x="361" y="161"/>
                  <a:pt x="355" y="154"/>
                  <a:pt x="347" y="150"/>
                </a:cubicBezTo>
                <a:cubicBezTo>
                  <a:pt x="338" y="145"/>
                  <a:pt x="329" y="144"/>
                  <a:pt x="320" y="147"/>
                </a:cubicBezTo>
                <a:cubicBezTo>
                  <a:pt x="311" y="150"/>
                  <a:pt x="303" y="156"/>
                  <a:pt x="299" y="164"/>
                </a:cubicBezTo>
                <a:cubicBezTo>
                  <a:pt x="294" y="173"/>
                  <a:pt x="294" y="182"/>
                  <a:pt x="296" y="192"/>
                </a:cubicBezTo>
                <a:cubicBezTo>
                  <a:pt x="299" y="201"/>
                  <a:pt x="305" y="208"/>
                  <a:pt x="314" y="212"/>
                </a:cubicBezTo>
                <a:cubicBezTo>
                  <a:pt x="319" y="215"/>
                  <a:pt x="325" y="217"/>
                  <a:pt x="330" y="217"/>
                </a:cubicBezTo>
                <a:cubicBezTo>
                  <a:pt x="334" y="217"/>
                  <a:pt x="337" y="216"/>
                  <a:pt x="341" y="215"/>
                </a:cubicBezTo>
                <a:cubicBezTo>
                  <a:pt x="350" y="212"/>
                  <a:pt x="357" y="206"/>
                  <a:pt x="362" y="198"/>
                </a:cubicBezTo>
                <a:cubicBezTo>
                  <a:pt x="366" y="189"/>
                  <a:pt x="367" y="180"/>
                  <a:pt x="364" y="170"/>
                </a:cubicBezTo>
                <a:close/>
                <a:moveTo>
                  <a:pt x="512" y="256"/>
                </a:moveTo>
                <a:cubicBezTo>
                  <a:pt x="512" y="397"/>
                  <a:pt x="397" y="512"/>
                  <a:pt x="256" y="512"/>
                </a:cubicBezTo>
                <a:cubicBezTo>
                  <a:pt x="114" y="512"/>
                  <a:pt x="0" y="397"/>
                  <a:pt x="0" y="256"/>
                </a:cubicBezTo>
                <a:cubicBezTo>
                  <a:pt x="0" y="114"/>
                  <a:pt x="114" y="0"/>
                  <a:pt x="256" y="0"/>
                </a:cubicBezTo>
                <a:cubicBezTo>
                  <a:pt x="397" y="0"/>
                  <a:pt x="512" y="114"/>
                  <a:pt x="512" y="256"/>
                </a:cubicBezTo>
                <a:close/>
                <a:moveTo>
                  <a:pt x="284" y="321"/>
                </a:moveTo>
                <a:cubicBezTo>
                  <a:pt x="285" y="312"/>
                  <a:pt x="277" y="306"/>
                  <a:pt x="271" y="301"/>
                </a:cubicBezTo>
                <a:cubicBezTo>
                  <a:pt x="270" y="300"/>
                  <a:pt x="267" y="298"/>
                  <a:pt x="266" y="297"/>
                </a:cubicBezTo>
                <a:cubicBezTo>
                  <a:pt x="266" y="295"/>
                  <a:pt x="267" y="292"/>
                  <a:pt x="268" y="290"/>
                </a:cubicBezTo>
                <a:cubicBezTo>
                  <a:pt x="270" y="283"/>
                  <a:pt x="273" y="274"/>
                  <a:pt x="267" y="266"/>
                </a:cubicBezTo>
                <a:cubicBezTo>
                  <a:pt x="262" y="258"/>
                  <a:pt x="252" y="258"/>
                  <a:pt x="245" y="258"/>
                </a:cubicBezTo>
                <a:cubicBezTo>
                  <a:pt x="243" y="258"/>
                  <a:pt x="240" y="257"/>
                  <a:pt x="238" y="257"/>
                </a:cubicBezTo>
                <a:cubicBezTo>
                  <a:pt x="238" y="256"/>
                  <a:pt x="237" y="253"/>
                  <a:pt x="236" y="251"/>
                </a:cubicBezTo>
                <a:cubicBezTo>
                  <a:pt x="234" y="244"/>
                  <a:pt x="231" y="235"/>
                  <a:pt x="222" y="232"/>
                </a:cubicBezTo>
                <a:cubicBezTo>
                  <a:pt x="213" y="229"/>
                  <a:pt x="204" y="234"/>
                  <a:pt x="199" y="238"/>
                </a:cubicBezTo>
                <a:cubicBezTo>
                  <a:pt x="197" y="239"/>
                  <a:pt x="194" y="241"/>
                  <a:pt x="193" y="242"/>
                </a:cubicBezTo>
                <a:cubicBezTo>
                  <a:pt x="191" y="241"/>
                  <a:pt x="189" y="239"/>
                  <a:pt x="187" y="238"/>
                </a:cubicBezTo>
                <a:cubicBezTo>
                  <a:pt x="182" y="234"/>
                  <a:pt x="173" y="228"/>
                  <a:pt x="164" y="231"/>
                </a:cubicBezTo>
                <a:cubicBezTo>
                  <a:pt x="155" y="234"/>
                  <a:pt x="152" y="243"/>
                  <a:pt x="149" y="250"/>
                </a:cubicBezTo>
                <a:cubicBezTo>
                  <a:pt x="148" y="252"/>
                  <a:pt x="147" y="255"/>
                  <a:pt x="147" y="256"/>
                </a:cubicBezTo>
                <a:cubicBezTo>
                  <a:pt x="145" y="256"/>
                  <a:pt x="142" y="256"/>
                  <a:pt x="140" y="256"/>
                </a:cubicBezTo>
                <a:cubicBezTo>
                  <a:pt x="133" y="256"/>
                  <a:pt x="123" y="257"/>
                  <a:pt x="117" y="264"/>
                </a:cubicBezTo>
                <a:cubicBezTo>
                  <a:pt x="112" y="272"/>
                  <a:pt x="114" y="281"/>
                  <a:pt x="116" y="288"/>
                </a:cubicBezTo>
                <a:cubicBezTo>
                  <a:pt x="117" y="290"/>
                  <a:pt x="118" y="293"/>
                  <a:pt x="118" y="295"/>
                </a:cubicBezTo>
                <a:cubicBezTo>
                  <a:pt x="117" y="296"/>
                  <a:pt x="114" y="298"/>
                  <a:pt x="113" y="299"/>
                </a:cubicBezTo>
                <a:cubicBezTo>
                  <a:pt x="107" y="303"/>
                  <a:pt x="99" y="309"/>
                  <a:pt x="99" y="318"/>
                </a:cubicBezTo>
                <a:cubicBezTo>
                  <a:pt x="99" y="328"/>
                  <a:pt x="106" y="334"/>
                  <a:pt x="112" y="338"/>
                </a:cubicBezTo>
                <a:cubicBezTo>
                  <a:pt x="114" y="340"/>
                  <a:pt x="117" y="342"/>
                  <a:pt x="117" y="342"/>
                </a:cubicBezTo>
                <a:cubicBezTo>
                  <a:pt x="117" y="344"/>
                  <a:pt x="116" y="347"/>
                  <a:pt x="115" y="350"/>
                </a:cubicBezTo>
                <a:cubicBezTo>
                  <a:pt x="113" y="357"/>
                  <a:pt x="110" y="366"/>
                  <a:pt x="116" y="373"/>
                </a:cubicBezTo>
                <a:cubicBezTo>
                  <a:pt x="121" y="381"/>
                  <a:pt x="131" y="381"/>
                  <a:pt x="138" y="382"/>
                </a:cubicBezTo>
                <a:cubicBezTo>
                  <a:pt x="140" y="382"/>
                  <a:pt x="143" y="382"/>
                  <a:pt x="145" y="382"/>
                </a:cubicBezTo>
                <a:cubicBezTo>
                  <a:pt x="146" y="384"/>
                  <a:pt x="147" y="387"/>
                  <a:pt x="147" y="388"/>
                </a:cubicBezTo>
                <a:cubicBezTo>
                  <a:pt x="150" y="395"/>
                  <a:pt x="153" y="404"/>
                  <a:pt x="162" y="408"/>
                </a:cubicBezTo>
                <a:cubicBezTo>
                  <a:pt x="171" y="411"/>
                  <a:pt x="179" y="405"/>
                  <a:pt x="185" y="401"/>
                </a:cubicBezTo>
                <a:cubicBezTo>
                  <a:pt x="186" y="400"/>
                  <a:pt x="189" y="398"/>
                  <a:pt x="191" y="398"/>
                </a:cubicBezTo>
                <a:cubicBezTo>
                  <a:pt x="192" y="398"/>
                  <a:pt x="194" y="400"/>
                  <a:pt x="196" y="401"/>
                </a:cubicBezTo>
                <a:cubicBezTo>
                  <a:pt x="201" y="405"/>
                  <a:pt x="207" y="409"/>
                  <a:pt x="214" y="409"/>
                </a:cubicBezTo>
                <a:cubicBezTo>
                  <a:pt x="216" y="409"/>
                  <a:pt x="217" y="409"/>
                  <a:pt x="219" y="408"/>
                </a:cubicBezTo>
                <a:cubicBezTo>
                  <a:pt x="228" y="405"/>
                  <a:pt x="232" y="396"/>
                  <a:pt x="234" y="389"/>
                </a:cubicBezTo>
                <a:cubicBezTo>
                  <a:pt x="235" y="387"/>
                  <a:pt x="236" y="385"/>
                  <a:pt x="237" y="383"/>
                </a:cubicBezTo>
                <a:cubicBezTo>
                  <a:pt x="238" y="383"/>
                  <a:pt x="241" y="383"/>
                  <a:pt x="244" y="383"/>
                </a:cubicBezTo>
                <a:cubicBezTo>
                  <a:pt x="251" y="383"/>
                  <a:pt x="260" y="383"/>
                  <a:pt x="266" y="375"/>
                </a:cubicBezTo>
                <a:cubicBezTo>
                  <a:pt x="272" y="368"/>
                  <a:pt x="269" y="358"/>
                  <a:pt x="267" y="351"/>
                </a:cubicBezTo>
                <a:cubicBezTo>
                  <a:pt x="267" y="349"/>
                  <a:pt x="266" y="346"/>
                  <a:pt x="266" y="345"/>
                </a:cubicBezTo>
                <a:cubicBezTo>
                  <a:pt x="267" y="344"/>
                  <a:pt x="269" y="342"/>
                  <a:pt x="271" y="341"/>
                </a:cubicBezTo>
                <a:cubicBezTo>
                  <a:pt x="276" y="336"/>
                  <a:pt x="284" y="331"/>
                  <a:pt x="284" y="321"/>
                </a:cubicBezTo>
                <a:close/>
                <a:moveTo>
                  <a:pt x="423" y="182"/>
                </a:moveTo>
                <a:cubicBezTo>
                  <a:pt x="423" y="173"/>
                  <a:pt x="416" y="167"/>
                  <a:pt x="410" y="163"/>
                </a:cubicBezTo>
                <a:cubicBezTo>
                  <a:pt x="408" y="161"/>
                  <a:pt x="406" y="159"/>
                  <a:pt x="405" y="158"/>
                </a:cubicBezTo>
                <a:cubicBezTo>
                  <a:pt x="405" y="156"/>
                  <a:pt x="406" y="153"/>
                  <a:pt x="407" y="151"/>
                </a:cubicBezTo>
                <a:cubicBezTo>
                  <a:pt x="409" y="144"/>
                  <a:pt x="412" y="135"/>
                  <a:pt x="406" y="127"/>
                </a:cubicBezTo>
                <a:cubicBezTo>
                  <a:pt x="401" y="120"/>
                  <a:pt x="391" y="119"/>
                  <a:pt x="384" y="119"/>
                </a:cubicBezTo>
                <a:cubicBezTo>
                  <a:pt x="382" y="119"/>
                  <a:pt x="379" y="119"/>
                  <a:pt x="377" y="118"/>
                </a:cubicBezTo>
                <a:cubicBezTo>
                  <a:pt x="376" y="117"/>
                  <a:pt x="375" y="114"/>
                  <a:pt x="375" y="112"/>
                </a:cubicBezTo>
                <a:cubicBezTo>
                  <a:pt x="372" y="105"/>
                  <a:pt x="369" y="96"/>
                  <a:pt x="360" y="93"/>
                </a:cubicBezTo>
                <a:cubicBezTo>
                  <a:pt x="351" y="90"/>
                  <a:pt x="343" y="95"/>
                  <a:pt x="337" y="99"/>
                </a:cubicBezTo>
                <a:cubicBezTo>
                  <a:pt x="336" y="101"/>
                  <a:pt x="333" y="102"/>
                  <a:pt x="331" y="103"/>
                </a:cubicBezTo>
                <a:cubicBezTo>
                  <a:pt x="330" y="102"/>
                  <a:pt x="328" y="101"/>
                  <a:pt x="326" y="99"/>
                </a:cubicBezTo>
                <a:cubicBezTo>
                  <a:pt x="320" y="95"/>
                  <a:pt x="312" y="89"/>
                  <a:pt x="303" y="92"/>
                </a:cubicBezTo>
                <a:cubicBezTo>
                  <a:pt x="294" y="95"/>
                  <a:pt x="290" y="105"/>
                  <a:pt x="288" y="111"/>
                </a:cubicBezTo>
                <a:cubicBezTo>
                  <a:pt x="287" y="113"/>
                  <a:pt x="286" y="116"/>
                  <a:pt x="285" y="117"/>
                </a:cubicBezTo>
                <a:cubicBezTo>
                  <a:pt x="284" y="118"/>
                  <a:pt x="281" y="118"/>
                  <a:pt x="279" y="118"/>
                </a:cubicBezTo>
                <a:cubicBezTo>
                  <a:pt x="271" y="118"/>
                  <a:pt x="262" y="118"/>
                  <a:pt x="256" y="125"/>
                </a:cubicBezTo>
                <a:cubicBezTo>
                  <a:pt x="250" y="133"/>
                  <a:pt x="253" y="142"/>
                  <a:pt x="255" y="149"/>
                </a:cubicBezTo>
                <a:cubicBezTo>
                  <a:pt x="255" y="151"/>
                  <a:pt x="256" y="154"/>
                  <a:pt x="256" y="156"/>
                </a:cubicBezTo>
                <a:cubicBezTo>
                  <a:pt x="255" y="157"/>
                  <a:pt x="253" y="159"/>
                  <a:pt x="251" y="160"/>
                </a:cubicBezTo>
                <a:cubicBezTo>
                  <a:pt x="246" y="164"/>
                  <a:pt x="238" y="170"/>
                  <a:pt x="238" y="180"/>
                </a:cubicBezTo>
                <a:cubicBezTo>
                  <a:pt x="237" y="189"/>
                  <a:pt x="245" y="195"/>
                  <a:pt x="251" y="199"/>
                </a:cubicBezTo>
                <a:cubicBezTo>
                  <a:pt x="252" y="201"/>
                  <a:pt x="255" y="203"/>
                  <a:pt x="256" y="204"/>
                </a:cubicBezTo>
                <a:cubicBezTo>
                  <a:pt x="256" y="205"/>
                  <a:pt x="255" y="209"/>
                  <a:pt x="254" y="211"/>
                </a:cubicBezTo>
                <a:cubicBezTo>
                  <a:pt x="252" y="218"/>
                  <a:pt x="249" y="227"/>
                  <a:pt x="255" y="235"/>
                </a:cubicBezTo>
                <a:cubicBezTo>
                  <a:pt x="260" y="242"/>
                  <a:pt x="270" y="243"/>
                  <a:pt x="277" y="243"/>
                </a:cubicBezTo>
                <a:cubicBezTo>
                  <a:pt x="279" y="243"/>
                  <a:pt x="282" y="243"/>
                  <a:pt x="284" y="244"/>
                </a:cubicBezTo>
                <a:cubicBezTo>
                  <a:pt x="284" y="245"/>
                  <a:pt x="285" y="248"/>
                  <a:pt x="286" y="250"/>
                </a:cubicBezTo>
                <a:cubicBezTo>
                  <a:pt x="288" y="257"/>
                  <a:pt x="291" y="266"/>
                  <a:pt x="300" y="269"/>
                </a:cubicBezTo>
                <a:cubicBezTo>
                  <a:pt x="309" y="272"/>
                  <a:pt x="317" y="267"/>
                  <a:pt x="323" y="263"/>
                </a:cubicBezTo>
                <a:cubicBezTo>
                  <a:pt x="325" y="261"/>
                  <a:pt x="328" y="260"/>
                  <a:pt x="329" y="259"/>
                </a:cubicBezTo>
                <a:cubicBezTo>
                  <a:pt x="331" y="260"/>
                  <a:pt x="333" y="261"/>
                  <a:pt x="335" y="263"/>
                </a:cubicBezTo>
                <a:cubicBezTo>
                  <a:pt x="339" y="266"/>
                  <a:pt x="346" y="270"/>
                  <a:pt x="353" y="270"/>
                </a:cubicBezTo>
                <a:cubicBezTo>
                  <a:pt x="354" y="270"/>
                  <a:pt x="356" y="270"/>
                  <a:pt x="358" y="270"/>
                </a:cubicBezTo>
                <a:cubicBezTo>
                  <a:pt x="367" y="267"/>
                  <a:pt x="370" y="257"/>
                  <a:pt x="373" y="251"/>
                </a:cubicBezTo>
                <a:cubicBezTo>
                  <a:pt x="374" y="249"/>
                  <a:pt x="375" y="246"/>
                  <a:pt x="375" y="245"/>
                </a:cubicBezTo>
                <a:cubicBezTo>
                  <a:pt x="377" y="244"/>
                  <a:pt x="380" y="244"/>
                  <a:pt x="382" y="244"/>
                </a:cubicBezTo>
                <a:cubicBezTo>
                  <a:pt x="389" y="244"/>
                  <a:pt x="399" y="244"/>
                  <a:pt x="405" y="237"/>
                </a:cubicBezTo>
                <a:cubicBezTo>
                  <a:pt x="410" y="229"/>
                  <a:pt x="408" y="220"/>
                  <a:pt x="406" y="213"/>
                </a:cubicBezTo>
                <a:cubicBezTo>
                  <a:pt x="405" y="211"/>
                  <a:pt x="404" y="208"/>
                  <a:pt x="404" y="206"/>
                </a:cubicBezTo>
                <a:cubicBezTo>
                  <a:pt x="405" y="205"/>
                  <a:pt x="408" y="203"/>
                  <a:pt x="409" y="202"/>
                </a:cubicBezTo>
                <a:cubicBezTo>
                  <a:pt x="415" y="198"/>
                  <a:pt x="423" y="192"/>
                  <a:pt x="423" y="182"/>
                </a:cubicBezTo>
                <a:close/>
                <a:moveTo>
                  <a:pt x="198" y="307"/>
                </a:moveTo>
                <a:cubicBezTo>
                  <a:pt x="196" y="306"/>
                  <a:pt x="194" y="305"/>
                  <a:pt x="192" y="305"/>
                </a:cubicBezTo>
                <a:cubicBezTo>
                  <a:pt x="190" y="305"/>
                  <a:pt x="189" y="306"/>
                  <a:pt x="187" y="306"/>
                </a:cubicBezTo>
                <a:cubicBezTo>
                  <a:pt x="184" y="307"/>
                  <a:pt x="181" y="310"/>
                  <a:pt x="179" y="313"/>
                </a:cubicBezTo>
                <a:cubicBezTo>
                  <a:pt x="177" y="316"/>
                  <a:pt x="177" y="320"/>
                  <a:pt x="178" y="324"/>
                </a:cubicBezTo>
                <a:cubicBezTo>
                  <a:pt x="179" y="328"/>
                  <a:pt x="182" y="330"/>
                  <a:pt x="185" y="332"/>
                </a:cubicBezTo>
                <a:cubicBezTo>
                  <a:pt x="188" y="334"/>
                  <a:pt x="192" y="334"/>
                  <a:pt x="196" y="333"/>
                </a:cubicBezTo>
                <a:cubicBezTo>
                  <a:pt x="200" y="332"/>
                  <a:pt x="202" y="330"/>
                  <a:pt x="204" y="326"/>
                </a:cubicBezTo>
                <a:cubicBezTo>
                  <a:pt x="206" y="323"/>
                  <a:pt x="206" y="319"/>
                  <a:pt x="205" y="315"/>
                </a:cubicBezTo>
                <a:cubicBezTo>
                  <a:pt x="204" y="312"/>
                  <a:pt x="202" y="309"/>
                  <a:pt x="198" y="307"/>
                </a:cubicBezTo>
                <a:close/>
                <a:moveTo>
                  <a:pt x="258" y="318"/>
                </a:moveTo>
                <a:cubicBezTo>
                  <a:pt x="259" y="319"/>
                  <a:pt x="261" y="320"/>
                  <a:pt x="262" y="321"/>
                </a:cubicBezTo>
                <a:cubicBezTo>
                  <a:pt x="260" y="322"/>
                  <a:pt x="259" y="323"/>
                  <a:pt x="258" y="324"/>
                </a:cubicBezTo>
                <a:cubicBezTo>
                  <a:pt x="253" y="327"/>
                  <a:pt x="247" y="331"/>
                  <a:pt x="245" y="338"/>
                </a:cubicBezTo>
                <a:cubicBezTo>
                  <a:pt x="243" y="344"/>
                  <a:pt x="245" y="351"/>
                  <a:pt x="247" y="357"/>
                </a:cubicBezTo>
                <a:cubicBezTo>
                  <a:pt x="247" y="358"/>
                  <a:pt x="247" y="360"/>
                  <a:pt x="248" y="361"/>
                </a:cubicBezTo>
                <a:cubicBezTo>
                  <a:pt x="246" y="362"/>
                  <a:pt x="244" y="362"/>
                  <a:pt x="243" y="362"/>
                </a:cubicBezTo>
                <a:cubicBezTo>
                  <a:pt x="237" y="362"/>
                  <a:pt x="230" y="362"/>
                  <a:pt x="224" y="366"/>
                </a:cubicBezTo>
                <a:cubicBezTo>
                  <a:pt x="219" y="370"/>
                  <a:pt x="216" y="376"/>
                  <a:pt x="214" y="382"/>
                </a:cubicBezTo>
                <a:cubicBezTo>
                  <a:pt x="214" y="383"/>
                  <a:pt x="213" y="384"/>
                  <a:pt x="212" y="386"/>
                </a:cubicBezTo>
                <a:cubicBezTo>
                  <a:pt x="211" y="385"/>
                  <a:pt x="209" y="383"/>
                  <a:pt x="208" y="382"/>
                </a:cubicBezTo>
                <a:cubicBezTo>
                  <a:pt x="203" y="379"/>
                  <a:pt x="198" y="373"/>
                  <a:pt x="191" y="373"/>
                </a:cubicBezTo>
                <a:cubicBezTo>
                  <a:pt x="191" y="373"/>
                  <a:pt x="191" y="373"/>
                  <a:pt x="191" y="373"/>
                </a:cubicBezTo>
                <a:cubicBezTo>
                  <a:pt x="184" y="373"/>
                  <a:pt x="178" y="378"/>
                  <a:pt x="173" y="382"/>
                </a:cubicBezTo>
                <a:cubicBezTo>
                  <a:pt x="172" y="383"/>
                  <a:pt x="170" y="385"/>
                  <a:pt x="169" y="386"/>
                </a:cubicBezTo>
                <a:cubicBezTo>
                  <a:pt x="169" y="385"/>
                  <a:pt x="168" y="383"/>
                  <a:pt x="168" y="382"/>
                </a:cubicBezTo>
                <a:cubicBezTo>
                  <a:pt x="166" y="376"/>
                  <a:pt x="163" y="369"/>
                  <a:pt x="158" y="365"/>
                </a:cubicBezTo>
                <a:cubicBezTo>
                  <a:pt x="152" y="361"/>
                  <a:pt x="145" y="361"/>
                  <a:pt x="139" y="360"/>
                </a:cubicBezTo>
                <a:cubicBezTo>
                  <a:pt x="138" y="360"/>
                  <a:pt x="136" y="360"/>
                  <a:pt x="135" y="360"/>
                </a:cubicBezTo>
                <a:cubicBezTo>
                  <a:pt x="135" y="359"/>
                  <a:pt x="135" y="357"/>
                  <a:pt x="136" y="356"/>
                </a:cubicBezTo>
                <a:cubicBezTo>
                  <a:pt x="138" y="350"/>
                  <a:pt x="140" y="343"/>
                  <a:pt x="138" y="336"/>
                </a:cubicBezTo>
                <a:cubicBezTo>
                  <a:pt x="136" y="330"/>
                  <a:pt x="130" y="325"/>
                  <a:pt x="125" y="321"/>
                </a:cubicBezTo>
                <a:cubicBezTo>
                  <a:pt x="124" y="321"/>
                  <a:pt x="123" y="320"/>
                  <a:pt x="122" y="319"/>
                </a:cubicBezTo>
                <a:cubicBezTo>
                  <a:pt x="123" y="318"/>
                  <a:pt x="124" y="317"/>
                  <a:pt x="125" y="316"/>
                </a:cubicBezTo>
                <a:cubicBezTo>
                  <a:pt x="130" y="312"/>
                  <a:pt x="136" y="308"/>
                  <a:pt x="138" y="302"/>
                </a:cubicBezTo>
                <a:cubicBezTo>
                  <a:pt x="140" y="295"/>
                  <a:pt x="138" y="288"/>
                  <a:pt x="137" y="282"/>
                </a:cubicBezTo>
                <a:cubicBezTo>
                  <a:pt x="136" y="281"/>
                  <a:pt x="136" y="279"/>
                  <a:pt x="136" y="278"/>
                </a:cubicBezTo>
                <a:cubicBezTo>
                  <a:pt x="137" y="278"/>
                  <a:pt x="139" y="278"/>
                  <a:pt x="140" y="278"/>
                </a:cubicBezTo>
                <a:cubicBezTo>
                  <a:pt x="146" y="278"/>
                  <a:pt x="153" y="278"/>
                  <a:pt x="159" y="274"/>
                </a:cubicBezTo>
                <a:cubicBezTo>
                  <a:pt x="165" y="270"/>
                  <a:pt x="167" y="263"/>
                  <a:pt x="169" y="258"/>
                </a:cubicBezTo>
                <a:cubicBezTo>
                  <a:pt x="170" y="256"/>
                  <a:pt x="170" y="255"/>
                  <a:pt x="171" y="253"/>
                </a:cubicBezTo>
                <a:cubicBezTo>
                  <a:pt x="172" y="254"/>
                  <a:pt x="174" y="256"/>
                  <a:pt x="175" y="257"/>
                </a:cubicBezTo>
                <a:cubicBezTo>
                  <a:pt x="180" y="261"/>
                  <a:pt x="186" y="266"/>
                  <a:pt x="192" y="266"/>
                </a:cubicBezTo>
                <a:cubicBezTo>
                  <a:pt x="193" y="266"/>
                  <a:pt x="193" y="266"/>
                  <a:pt x="193" y="266"/>
                </a:cubicBezTo>
                <a:cubicBezTo>
                  <a:pt x="200" y="266"/>
                  <a:pt x="205" y="261"/>
                  <a:pt x="210" y="257"/>
                </a:cubicBezTo>
                <a:cubicBezTo>
                  <a:pt x="211" y="257"/>
                  <a:pt x="213" y="254"/>
                  <a:pt x="214" y="253"/>
                </a:cubicBezTo>
                <a:cubicBezTo>
                  <a:pt x="215" y="255"/>
                  <a:pt x="215" y="257"/>
                  <a:pt x="216" y="258"/>
                </a:cubicBezTo>
                <a:cubicBezTo>
                  <a:pt x="218" y="264"/>
                  <a:pt x="220" y="270"/>
                  <a:pt x="226" y="274"/>
                </a:cubicBezTo>
                <a:cubicBezTo>
                  <a:pt x="231" y="278"/>
                  <a:pt x="238" y="279"/>
                  <a:pt x="244" y="279"/>
                </a:cubicBezTo>
                <a:cubicBezTo>
                  <a:pt x="245" y="279"/>
                  <a:pt x="247" y="279"/>
                  <a:pt x="249" y="279"/>
                </a:cubicBezTo>
                <a:cubicBezTo>
                  <a:pt x="248" y="281"/>
                  <a:pt x="248" y="282"/>
                  <a:pt x="248" y="283"/>
                </a:cubicBezTo>
                <a:cubicBezTo>
                  <a:pt x="246" y="289"/>
                  <a:pt x="244" y="296"/>
                  <a:pt x="246" y="303"/>
                </a:cubicBezTo>
                <a:cubicBezTo>
                  <a:pt x="248" y="310"/>
                  <a:pt x="253" y="314"/>
                  <a:pt x="258" y="318"/>
                </a:cubicBezTo>
                <a:close/>
                <a:moveTo>
                  <a:pt x="226" y="309"/>
                </a:moveTo>
                <a:cubicBezTo>
                  <a:pt x="223" y="300"/>
                  <a:pt x="217" y="293"/>
                  <a:pt x="208" y="288"/>
                </a:cubicBezTo>
                <a:cubicBezTo>
                  <a:pt x="200" y="284"/>
                  <a:pt x="190" y="283"/>
                  <a:pt x="181" y="286"/>
                </a:cubicBezTo>
                <a:cubicBezTo>
                  <a:pt x="172" y="289"/>
                  <a:pt x="165" y="295"/>
                  <a:pt x="160" y="303"/>
                </a:cubicBezTo>
                <a:cubicBezTo>
                  <a:pt x="156" y="312"/>
                  <a:pt x="155" y="321"/>
                  <a:pt x="158" y="330"/>
                </a:cubicBezTo>
                <a:cubicBezTo>
                  <a:pt x="161" y="339"/>
                  <a:pt x="167" y="347"/>
                  <a:pt x="175" y="351"/>
                </a:cubicBezTo>
                <a:cubicBezTo>
                  <a:pt x="180" y="354"/>
                  <a:pt x="186" y="355"/>
                  <a:pt x="192" y="355"/>
                </a:cubicBezTo>
                <a:cubicBezTo>
                  <a:pt x="195" y="355"/>
                  <a:pt x="199" y="355"/>
                  <a:pt x="202" y="354"/>
                </a:cubicBezTo>
                <a:cubicBezTo>
                  <a:pt x="211" y="351"/>
                  <a:pt x="219" y="345"/>
                  <a:pt x="223" y="336"/>
                </a:cubicBezTo>
                <a:cubicBezTo>
                  <a:pt x="228" y="328"/>
                  <a:pt x="228" y="318"/>
                  <a:pt x="226" y="30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228792" y="1473759"/>
            <a:ext cx="4516790" cy="338554"/>
          </a:xfrm>
          <a:prstGeom prst="homePlate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cap="all" spc="200" dirty="0"/>
              <a:t>Strategic Priorities</a:t>
            </a:r>
          </a:p>
        </p:txBody>
      </p:sp>
      <p:sp>
        <p:nvSpPr>
          <p:cNvPr id="61" name="Freeform 324"/>
          <p:cNvSpPr>
            <a:spLocks noChangeAspect="1" noEditPoints="1"/>
          </p:cNvSpPr>
          <p:nvPr/>
        </p:nvSpPr>
        <p:spPr bwMode="auto">
          <a:xfrm>
            <a:off x="5826760" y="1458526"/>
            <a:ext cx="369021" cy="369021"/>
          </a:xfrm>
          <a:custGeom>
            <a:avLst/>
            <a:gdLst>
              <a:gd name="T0" fmla="*/ 264 w 512"/>
              <a:gd name="T1" fmla="*/ 120 h 512"/>
              <a:gd name="T2" fmla="*/ 343 w 512"/>
              <a:gd name="T3" fmla="*/ 151 h 512"/>
              <a:gd name="T4" fmla="*/ 341 w 512"/>
              <a:gd name="T5" fmla="*/ 156 h 512"/>
              <a:gd name="T6" fmla="*/ 331 w 512"/>
              <a:gd name="T7" fmla="*/ 161 h 512"/>
              <a:gd name="T8" fmla="*/ 326 w 512"/>
              <a:gd name="T9" fmla="*/ 167 h 512"/>
              <a:gd name="T10" fmla="*/ 291 w 512"/>
              <a:gd name="T11" fmla="*/ 256 h 512"/>
              <a:gd name="T12" fmla="*/ 294 w 512"/>
              <a:gd name="T13" fmla="*/ 268 h 512"/>
              <a:gd name="T14" fmla="*/ 315 w 512"/>
              <a:gd name="T15" fmla="*/ 285 h 512"/>
              <a:gd name="T16" fmla="*/ 306 w 512"/>
              <a:gd name="T17" fmla="*/ 308 h 512"/>
              <a:gd name="T18" fmla="*/ 186 w 512"/>
              <a:gd name="T19" fmla="*/ 262 h 512"/>
              <a:gd name="T20" fmla="*/ 195 w 512"/>
              <a:gd name="T21" fmla="*/ 239 h 512"/>
              <a:gd name="T22" fmla="*/ 221 w 512"/>
              <a:gd name="T23" fmla="*/ 240 h 512"/>
              <a:gd name="T24" fmla="*/ 232 w 512"/>
              <a:gd name="T25" fmla="*/ 233 h 512"/>
              <a:gd name="T26" fmla="*/ 266 w 512"/>
              <a:gd name="T27" fmla="*/ 144 h 512"/>
              <a:gd name="T28" fmla="*/ 266 w 512"/>
              <a:gd name="T29" fmla="*/ 136 h 512"/>
              <a:gd name="T30" fmla="*/ 261 w 512"/>
              <a:gd name="T31" fmla="*/ 126 h 512"/>
              <a:gd name="T32" fmla="*/ 264 w 512"/>
              <a:gd name="T33" fmla="*/ 120 h 512"/>
              <a:gd name="T34" fmla="*/ 512 w 512"/>
              <a:gd name="T35" fmla="*/ 256 h 512"/>
              <a:gd name="T36" fmla="*/ 256 w 512"/>
              <a:gd name="T37" fmla="*/ 512 h 512"/>
              <a:gd name="T38" fmla="*/ 0 w 512"/>
              <a:gd name="T39" fmla="*/ 256 h 512"/>
              <a:gd name="T40" fmla="*/ 256 w 512"/>
              <a:gd name="T41" fmla="*/ 0 h 512"/>
              <a:gd name="T42" fmla="*/ 512 w 512"/>
              <a:gd name="T43" fmla="*/ 256 h 512"/>
              <a:gd name="T44" fmla="*/ 361 w 512"/>
              <a:gd name="T45" fmla="*/ 134 h 512"/>
              <a:gd name="T46" fmla="*/ 261 w 512"/>
              <a:gd name="T47" fmla="*/ 96 h 512"/>
              <a:gd name="T48" fmla="*/ 247 w 512"/>
              <a:gd name="T49" fmla="*/ 102 h 512"/>
              <a:gd name="T50" fmla="*/ 240 w 512"/>
              <a:gd name="T51" fmla="*/ 122 h 512"/>
              <a:gd name="T52" fmla="*/ 240 w 512"/>
              <a:gd name="T53" fmla="*/ 131 h 512"/>
              <a:gd name="T54" fmla="*/ 244 w 512"/>
              <a:gd name="T55" fmla="*/ 140 h 512"/>
              <a:gd name="T56" fmla="*/ 214 w 512"/>
              <a:gd name="T57" fmla="*/ 219 h 512"/>
              <a:gd name="T58" fmla="*/ 188 w 512"/>
              <a:gd name="T59" fmla="*/ 218 h 512"/>
              <a:gd name="T60" fmla="*/ 178 w 512"/>
              <a:gd name="T61" fmla="*/ 224 h 512"/>
              <a:gd name="T62" fmla="*/ 163 w 512"/>
              <a:gd name="T63" fmla="*/ 264 h 512"/>
              <a:gd name="T64" fmla="*/ 163 w 512"/>
              <a:gd name="T65" fmla="*/ 272 h 512"/>
              <a:gd name="T66" fmla="*/ 169 w 512"/>
              <a:gd name="T67" fmla="*/ 278 h 512"/>
              <a:gd name="T68" fmla="*/ 229 w 512"/>
              <a:gd name="T69" fmla="*/ 301 h 512"/>
              <a:gd name="T70" fmla="*/ 194 w 512"/>
              <a:gd name="T71" fmla="*/ 391 h 512"/>
              <a:gd name="T72" fmla="*/ 200 w 512"/>
              <a:gd name="T73" fmla="*/ 404 h 512"/>
              <a:gd name="T74" fmla="*/ 204 w 512"/>
              <a:gd name="T75" fmla="*/ 405 h 512"/>
              <a:gd name="T76" fmla="*/ 214 w 512"/>
              <a:gd name="T77" fmla="*/ 398 h 512"/>
              <a:gd name="T78" fmla="*/ 248 w 512"/>
              <a:gd name="T79" fmla="*/ 308 h 512"/>
              <a:gd name="T80" fmla="*/ 308 w 512"/>
              <a:gd name="T81" fmla="*/ 331 h 512"/>
              <a:gd name="T82" fmla="*/ 312 w 512"/>
              <a:gd name="T83" fmla="*/ 332 h 512"/>
              <a:gd name="T84" fmla="*/ 322 w 512"/>
              <a:gd name="T85" fmla="*/ 325 h 512"/>
              <a:gd name="T86" fmla="*/ 337 w 512"/>
              <a:gd name="T87" fmla="*/ 285 h 512"/>
              <a:gd name="T88" fmla="*/ 334 w 512"/>
              <a:gd name="T89" fmla="*/ 273 h 512"/>
              <a:gd name="T90" fmla="*/ 314 w 512"/>
              <a:gd name="T91" fmla="*/ 257 h 512"/>
              <a:gd name="T92" fmla="*/ 344 w 512"/>
              <a:gd name="T93" fmla="*/ 178 h 512"/>
              <a:gd name="T94" fmla="*/ 354 w 512"/>
              <a:gd name="T95" fmla="*/ 174 h 512"/>
              <a:gd name="T96" fmla="*/ 359 w 512"/>
              <a:gd name="T97" fmla="*/ 168 h 512"/>
              <a:gd name="T98" fmla="*/ 367 w 512"/>
              <a:gd name="T99" fmla="*/ 148 h 512"/>
              <a:gd name="T100" fmla="*/ 361 w 512"/>
              <a:gd name="T101" fmla="*/ 134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512" h="512">
                <a:moveTo>
                  <a:pt x="264" y="120"/>
                </a:moveTo>
                <a:cubicBezTo>
                  <a:pt x="343" y="151"/>
                  <a:pt x="343" y="151"/>
                  <a:pt x="343" y="151"/>
                </a:cubicBezTo>
                <a:cubicBezTo>
                  <a:pt x="341" y="156"/>
                  <a:pt x="341" y="156"/>
                  <a:pt x="341" y="156"/>
                </a:cubicBezTo>
                <a:cubicBezTo>
                  <a:pt x="331" y="161"/>
                  <a:pt x="331" y="161"/>
                  <a:pt x="331" y="161"/>
                </a:cubicBezTo>
                <a:cubicBezTo>
                  <a:pt x="329" y="162"/>
                  <a:pt x="327" y="164"/>
                  <a:pt x="326" y="167"/>
                </a:cubicBezTo>
                <a:cubicBezTo>
                  <a:pt x="291" y="256"/>
                  <a:pt x="291" y="256"/>
                  <a:pt x="291" y="256"/>
                </a:cubicBezTo>
                <a:cubicBezTo>
                  <a:pt x="290" y="261"/>
                  <a:pt x="291" y="266"/>
                  <a:pt x="294" y="268"/>
                </a:cubicBezTo>
                <a:cubicBezTo>
                  <a:pt x="315" y="285"/>
                  <a:pt x="315" y="285"/>
                  <a:pt x="315" y="285"/>
                </a:cubicBezTo>
                <a:cubicBezTo>
                  <a:pt x="306" y="308"/>
                  <a:pt x="306" y="308"/>
                  <a:pt x="306" y="308"/>
                </a:cubicBezTo>
                <a:cubicBezTo>
                  <a:pt x="186" y="262"/>
                  <a:pt x="186" y="262"/>
                  <a:pt x="186" y="262"/>
                </a:cubicBezTo>
                <a:cubicBezTo>
                  <a:pt x="195" y="239"/>
                  <a:pt x="195" y="239"/>
                  <a:pt x="195" y="239"/>
                </a:cubicBezTo>
                <a:cubicBezTo>
                  <a:pt x="221" y="240"/>
                  <a:pt x="221" y="240"/>
                  <a:pt x="221" y="240"/>
                </a:cubicBezTo>
                <a:cubicBezTo>
                  <a:pt x="226" y="241"/>
                  <a:pt x="230" y="238"/>
                  <a:pt x="232" y="233"/>
                </a:cubicBezTo>
                <a:cubicBezTo>
                  <a:pt x="266" y="144"/>
                  <a:pt x="266" y="144"/>
                  <a:pt x="266" y="144"/>
                </a:cubicBezTo>
                <a:cubicBezTo>
                  <a:pt x="267" y="141"/>
                  <a:pt x="267" y="138"/>
                  <a:pt x="266" y="136"/>
                </a:cubicBezTo>
                <a:cubicBezTo>
                  <a:pt x="261" y="126"/>
                  <a:pt x="261" y="126"/>
                  <a:pt x="261" y="126"/>
                </a:cubicBezTo>
                <a:lnTo>
                  <a:pt x="264" y="120"/>
                </a:lnTo>
                <a:close/>
                <a:moveTo>
                  <a:pt x="512" y="256"/>
                </a:moveTo>
                <a:cubicBezTo>
                  <a:pt x="512" y="397"/>
                  <a:pt x="397" y="512"/>
                  <a:pt x="256" y="512"/>
                </a:cubicBezTo>
                <a:cubicBezTo>
                  <a:pt x="114" y="512"/>
                  <a:pt x="0" y="397"/>
                  <a:pt x="0" y="256"/>
                </a:cubicBezTo>
                <a:cubicBezTo>
                  <a:pt x="0" y="114"/>
                  <a:pt x="114" y="0"/>
                  <a:pt x="256" y="0"/>
                </a:cubicBezTo>
                <a:cubicBezTo>
                  <a:pt x="397" y="0"/>
                  <a:pt x="512" y="114"/>
                  <a:pt x="512" y="256"/>
                </a:cubicBezTo>
                <a:close/>
                <a:moveTo>
                  <a:pt x="361" y="134"/>
                </a:moveTo>
                <a:cubicBezTo>
                  <a:pt x="261" y="96"/>
                  <a:pt x="261" y="96"/>
                  <a:pt x="261" y="96"/>
                </a:cubicBezTo>
                <a:cubicBezTo>
                  <a:pt x="256" y="94"/>
                  <a:pt x="250" y="97"/>
                  <a:pt x="247" y="102"/>
                </a:cubicBezTo>
                <a:cubicBezTo>
                  <a:pt x="240" y="122"/>
                  <a:pt x="240" y="122"/>
                  <a:pt x="240" y="122"/>
                </a:cubicBezTo>
                <a:cubicBezTo>
                  <a:pt x="239" y="125"/>
                  <a:pt x="239" y="128"/>
                  <a:pt x="240" y="131"/>
                </a:cubicBezTo>
                <a:cubicBezTo>
                  <a:pt x="244" y="140"/>
                  <a:pt x="244" y="140"/>
                  <a:pt x="244" y="140"/>
                </a:cubicBezTo>
                <a:cubicBezTo>
                  <a:pt x="214" y="219"/>
                  <a:pt x="214" y="219"/>
                  <a:pt x="214" y="219"/>
                </a:cubicBezTo>
                <a:cubicBezTo>
                  <a:pt x="188" y="218"/>
                  <a:pt x="188" y="218"/>
                  <a:pt x="188" y="218"/>
                </a:cubicBezTo>
                <a:cubicBezTo>
                  <a:pt x="184" y="217"/>
                  <a:pt x="180" y="220"/>
                  <a:pt x="178" y="224"/>
                </a:cubicBezTo>
                <a:cubicBezTo>
                  <a:pt x="163" y="264"/>
                  <a:pt x="163" y="264"/>
                  <a:pt x="163" y="264"/>
                </a:cubicBezTo>
                <a:cubicBezTo>
                  <a:pt x="162" y="267"/>
                  <a:pt x="162" y="270"/>
                  <a:pt x="163" y="272"/>
                </a:cubicBezTo>
                <a:cubicBezTo>
                  <a:pt x="164" y="275"/>
                  <a:pt x="166" y="277"/>
                  <a:pt x="169" y="278"/>
                </a:cubicBezTo>
                <a:cubicBezTo>
                  <a:pt x="229" y="301"/>
                  <a:pt x="229" y="301"/>
                  <a:pt x="229" y="301"/>
                </a:cubicBezTo>
                <a:cubicBezTo>
                  <a:pt x="194" y="391"/>
                  <a:pt x="194" y="391"/>
                  <a:pt x="194" y="391"/>
                </a:cubicBezTo>
                <a:cubicBezTo>
                  <a:pt x="192" y="396"/>
                  <a:pt x="195" y="402"/>
                  <a:pt x="200" y="404"/>
                </a:cubicBezTo>
                <a:cubicBezTo>
                  <a:pt x="202" y="405"/>
                  <a:pt x="203" y="405"/>
                  <a:pt x="204" y="405"/>
                </a:cubicBezTo>
                <a:cubicBezTo>
                  <a:pt x="208" y="405"/>
                  <a:pt x="212" y="402"/>
                  <a:pt x="214" y="398"/>
                </a:cubicBezTo>
                <a:cubicBezTo>
                  <a:pt x="248" y="308"/>
                  <a:pt x="248" y="308"/>
                  <a:pt x="248" y="308"/>
                </a:cubicBezTo>
                <a:cubicBezTo>
                  <a:pt x="308" y="331"/>
                  <a:pt x="308" y="331"/>
                  <a:pt x="308" y="331"/>
                </a:cubicBezTo>
                <a:cubicBezTo>
                  <a:pt x="309" y="332"/>
                  <a:pt x="311" y="332"/>
                  <a:pt x="312" y="332"/>
                </a:cubicBezTo>
                <a:cubicBezTo>
                  <a:pt x="316" y="332"/>
                  <a:pt x="320" y="329"/>
                  <a:pt x="322" y="325"/>
                </a:cubicBezTo>
                <a:cubicBezTo>
                  <a:pt x="337" y="285"/>
                  <a:pt x="337" y="285"/>
                  <a:pt x="337" y="285"/>
                </a:cubicBezTo>
                <a:cubicBezTo>
                  <a:pt x="339" y="281"/>
                  <a:pt x="338" y="276"/>
                  <a:pt x="334" y="273"/>
                </a:cubicBezTo>
                <a:cubicBezTo>
                  <a:pt x="314" y="257"/>
                  <a:pt x="314" y="257"/>
                  <a:pt x="314" y="257"/>
                </a:cubicBezTo>
                <a:cubicBezTo>
                  <a:pt x="344" y="178"/>
                  <a:pt x="344" y="178"/>
                  <a:pt x="344" y="178"/>
                </a:cubicBezTo>
                <a:cubicBezTo>
                  <a:pt x="354" y="174"/>
                  <a:pt x="354" y="174"/>
                  <a:pt x="354" y="174"/>
                </a:cubicBezTo>
                <a:cubicBezTo>
                  <a:pt x="356" y="173"/>
                  <a:pt x="358" y="171"/>
                  <a:pt x="359" y="168"/>
                </a:cubicBezTo>
                <a:cubicBezTo>
                  <a:pt x="367" y="148"/>
                  <a:pt x="367" y="148"/>
                  <a:pt x="367" y="148"/>
                </a:cubicBezTo>
                <a:cubicBezTo>
                  <a:pt x="369" y="143"/>
                  <a:pt x="366" y="137"/>
                  <a:pt x="361" y="1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982301" y="1473759"/>
            <a:ext cx="4516790" cy="338554"/>
          </a:xfrm>
          <a:prstGeom prst="homePlate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cap="all" spc="200" dirty="0"/>
              <a:t>2018 Operational Milestones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331267" y="3608760"/>
            <a:ext cx="601880" cy="33855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1600" b="1" dirty="0">
                <a:solidFill>
                  <a:srgbClr val="0071CB"/>
                </a:solidFill>
                <a:latin typeface="+mj-lt"/>
                <a:cs typeface="Calibri Light" panose="020F0302020204030204" pitchFamily="34" charset="0"/>
              </a:rPr>
              <a:t>2017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180962" y="3159830"/>
            <a:ext cx="601880" cy="33855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1600" b="1" dirty="0">
                <a:solidFill>
                  <a:srgbClr val="004F8E"/>
                </a:solidFill>
                <a:latin typeface="+mj-lt"/>
                <a:cs typeface="Calibri Light" panose="020F0302020204030204" pitchFamily="34" charset="0"/>
              </a:rPr>
              <a:t>2018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030656" y="2717050"/>
            <a:ext cx="601880" cy="33855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1600" b="1" dirty="0">
                <a:solidFill>
                  <a:srgbClr val="003865"/>
                </a:solidFill>
                <a:latin typeface="+mj-lt"/>
                <a:cs typeface="Calibri Light" panose="020F0302020204030204" pitchFamily="34" charset="0"/>
              </a:rPr>
              <a:t>2019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393939" y="4025447"/>
            <a:ext cx="16230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Established functional and efficient NESTcc Governing Committee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241348" y="3638433"/>
            <a:ext cx="16276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Ensure NESTcc’s optimal functioning during MDIC’s leadership transition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Ensure optimal governance for NESTcc across all stakeholders</a:t>
            </a:r>
          </a:p>
          <a:p>
            <a:endParaRPr lang="en-US" sz="14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73038" indent="-173038">
              <a:buFont typeface="Arial" panose="020B0604020202020204" pitchFamily="34" charset="0"/>
              <a:buChar char="•"/>
            </a:pPr>
            <a:endParaRPr lang="en-US" sz="1400" i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091042" y="3204891"/>
            <a:ext cx="162763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Ensure NESTcc governance is consistent with sustainability plans and adapt accordingly if needed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316980" y="1881514"/>
            <a:ext cx="5401694" cy="553998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1500" dirty="0">
                <a:latin typeface="Calibri Light" panose="020F0302020204030204" pitchFamily="34" charset="0"/>
                <a:cs typeface="Calibri Light" panose="020F0302020204030204" pitchFamily="34" charset="0"/>
              </a:rPr>
              <a:t>Execution of Operational Milestones will enable NESTcc to achieve the following Strategic Priorities by the end of each year noted: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0" y="419100"/>
            <a:ext cx="128016" cy="6019800"/>
            <a:chOff x="0" y="419100"/>
            <a:chExt cx="91440" cy="6019800"/>
          </a:xfrm>
        </p:grpSpPr>
        <p:sp>
          <p:nvSpPr>
            <p:cNvPr id="42" name="Rectangle 41"/>
            <p:cNvSpPr/>
            <p:nvPr/>
          </p:nvSpPr>
          <p:spPr>
            <a:xfrm>
              <a:off x="0" y="419100"/>
              <a:ext cx="91440" cy="1371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0" y="1968500"/>
              <a:ext cx="91440" cy="1371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0" y="3517900"/>
              <a:ext cx="91440" cy="1371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0" y="5067300"/>
              <a:ext cx="91440" cy="1371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Oval 65"/>
          <p:cNvSpPr/>
          <p:nvPr/>
        </p:nvSpPr>
        <p:spPr>
          <a:xfrm>
            <a:off x="401388" y="301464"/>
            <a:ext cx="447473" cy="44747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" name="Isosceles Triangle 2"/>
          <p:cNvSpPr/>
          <p:nvPr/>
        </p:nvSpPr>
        <p:spPr>
          <a:xfrm flipV="1">
            <a:off x="8333458" y="3101628"/>
            <a:ext cx="100486" cy="86626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22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Freeform 63"/>
          <p:cNvSpPr/>
          <p:nvPr/>
        </p:nvSpPr>
        <p:spPr>
          <a:xfrm>
            <a:off x="8180962" y="3162200"/>
            <a:ext cx="1748404" cy="3124300"/>
          </a:xfrm>
          <a:custGeom>
            <a:avLst/>
            <a:gdLst>
              <a:gd name="connsiteX0" fmla="*/ 1748404 w 1748404"/>
              <a:gd name="connsiteY0" fmla="*/ 0 h 3124300"/>
              <a:gd name="connsiteX1" fmla="*/ 1748404 w 1748404"/>
              <a:gd name="connsiteY1" fmla="*/ 1766585 h 3124300"/>
              <a:gd name="connsiteX2" fmla="*/ 1748404 w 1748404"/>
              <a:gd name="connsiteY2" fmla="*/ 2065117 h 3124300"/>
              <a:gd name="connsiteX3" fmla="*/ 1748404 w 1748404"/>
              <a:gd name="connsiteY3" fmla="*/ 2161543 h 3124300"/>
              <a:gd name="connsiteX4" fmla="*/ 1748404 w 1748404"/>
              <a:gd name="connsiteY4" fmla="*/ 2500742 h 3124300"/>
              <a:gd name="connsiteX5" fmla="*/ 1748404 w 1748404"/>
              <a:gd name="connsiteY5" fmla="*/ 3124300 h 3124300"/>
              <a:gd name="connsiteX6" fmla="*/ 1900 w 1748404"/>
              <a:gd name="connsiteY6" fmla="*/ 3124300 h 3124300"/>
              <a:gd name="connsiteX7" fmla="*/ 1900 w 1748404"/>
              <a:gd name="connsiteY7" fmla="*/ 2500742 h 3124300"/>
              <a:gd name="connsiteX8" fmla="*/ 0 w 1748404"/>
              <a:gd name="connsiteY8" fmla="*/ 2500742 h 3124300"/>
              <a:gd name="connsiteX9" fmla="*/ 0 w 1748404"/>
              <a:gd name="connsiteY9" fmla="*/ 2065117 h 3124300"/>
              <a:gd name="connsiteX10" fmla="*/ 0 w 1748404"/>
              <a:gd name="connsiteY10" fmla="*/ 1766585 h 3124300"/>
              <a:gd name="connsiteX11" fmla="*/ 0 w 1748404"/>
              <a:gd name="connsiteY11" fmla="*/ 413024 h 312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48404" h="3124300">
                <a:moveTo>
                  <a:pt x="1748404" y="0"/>
                </a:moveTo>
                <a:lnTo>
                  <a:pt x="1748404" y="1766585"/>
                </a:lnTo>
                <a:lnTo>
                  <a:pt x="1748404" y="2065117"/>
                </a:lnTo>
                <a:lnTo>
                  <a:pt x="1748404" y="2161543"/>
                </a:lnTo>
                <a:lnTo>
                  <a:pt x="1748404" y="2500742"/>
                </a:lnTo>
                <a:lnTo>
                  <a:pt x="1748404" y="3124300"/>
                </a:lnTo>
                <a:lnTo>
                  <a:pt x="1900" y="3124300"/>
                </a:lnTo>
                <a:lnTo>
                  <a:pt x="1900" y="2500742"/>
                </a:lnTo>
                <a:lnTo>
                  <a:pt x="0" y="2500742"/>
                </a:lnTo>
                <a:lnTo>
                  <a:pt x="0" y="2065117"/>
                </a:lnTo>
                <a:lnTo>
                  <a:pt x="0" y="1766585"/>
                </a:lnTo>
                <a:lnTo>
                  <a:pt x="0" y="413024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Freeform 64"/>
          <p:cNvSpPr/>
          <p:nvPr/>
        </p:nvSpPr>
        <p:spPr>
          <a:xfrm>
            <a:off x="6331267" y="3597825"/>
            <a:ext cx="1748404" cy="2688674"/>
          </a:xfrm>
          <a:custGeom>
            <a:avLst/>
            <a:gdLst>
              <a:gd name="connsiteX0" fmla="*/ 1748404 w 1748404"/>
              <a:gd name="connsiteY0" fmla="*/ 0 h 2688674"/>
              <a:gd name="connsiteX1" fmla="*/ 1748404 w 1748404"/>
              <a:gd name="connsiteY1" fmla="*/ 1725917 h 2688674"/>
              <a:gd name="connsiteX2" fmla="*/ 1748404 w 1748404"/>
              <a:gd name="connsiteY2" fmla="*/ 2065117 h 2688674"/>
              <a:gd name="connsiteX3" fmla="*/ 1748404 w 1748404"/>
              <a:gd name="connsiteY3" fmla="*/ 2688674 h 2688674"/>
              <a:gd name="connsiteX4" fmla="*/ 1900 w 1748404"/>
              <a:gd name="connsiteY4" fmla="*/ 2688674 h 2688674"/>
              <a:gd name="connsiteX5" fmla="*/ 1900 w 1748404"/>
              <a:gd name="connsiteY5" fmla="*/ 2065117 h 2688674"/>
              <a:gd name="connsiteX6" fmla="*/ 0 w 1748404"/>
              <a:gd name="connsiteY6" fmla="*/ 2065117 h 2688674"/>
              <a:gd name="connsiteX7" fmla="*/ 0 w 1748404"/>
              <a:gd name="connsiteY7" fmla="*/ 413023 h 2688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8404" h="2688674">
                <a:moveTo>
                  <a:pt x="1748404" y="0"/>
                </a:moveTo>
                <a:lnTo>
                  <a:pt x="1748404" y="1725917"/>
                </a:lnTo>
                <a:lnTo>
                  <a:pt x="1748404" y="2065117"/>
                </a:lnTo>
                <a:lnTo>
                  <a:pt x="1748404" y="2688674"/>
                </a:lnTo>
                <a:lnTo>
                  <a:pt x="1900" y="2688674"/>
                </a:lnTo>
                <a:lnTo>
                  <a:pt x="1900" y="2065117"/>
                </a:lnTo>
                <a:lnTo>
                  <a:pt x="0" y="2065117"/>
                </a:lnTo>
                <a:lnTo>
                  <a:pt x="0" y="413023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Freeform 62"/>
          <p:cNvSpPr/>
          <p:nvPr/>
        </p:nvSpPr>
        <p:spPr>
          <a:xfrm>
            <a:off x="10030656" y="2708413"/>
            <a:ext cx="1748404" cy="3578086"/>
          </a:xfrm>
          <a:custGeom>
            <a:avLst/>
            <a:gdLst>
              <a:gd name="connsiteX0" fmla="*/ 0 w 1748404"/>
              <a:gd name="connsiteY0" fmla="*/ 2065118 h 3578086"/>
              <a:gd name="connsiteX1" fmla="*/ 1748404 w 1748404"/>
              <a:gd name="connsiteY1" fmla="*/ 2065118 h 3578086"/>
              <a:gd name="connsiteX2" fmla="*/ 1748404 w 1748404"/>
              <a:gd name="connsiteY2" fmla="*/ 2954530 h 3578086"/>
              <a:gd name="connsiteX3" fmla="*/ 1746504 w 1748404"/>
              <a:gd name="connsiteY3" fmla="*/ 2954530 h 3578086"/>
              <a:gd name="connsiteX4" fmla="*/ 1746504 w 1748404"/>
              <a:gd name="connsiteY4" fmla="*/ 3578086 h 3578086"/>
              <a:gd name="connsiteX5" fmla="*/ 0 w 1748404"/>
              <a:gd name="connsiteY5" fmla="*/ 3578086 h 3578086"/>
              <a:gd name="connsiteX6" fmla="*/ 0 w 1748404"/>
              <a:gd name="connsiteY6" fmla="*/ 2954530 h 3578086"/>
              <a:gd name="connsiteX7" fmla="*/ 0 w 1748404"/>
              <a:gd name="connsiteY7" fmla="*/ 2615329 h 3578086"/>
              <a:gd name="connsiteX8" fmla="*/ 1748404 w 1748404"/>
              <a:gd name="connsiteY8" fmla="*/ 0 h 3578086"/>
              <a:gd name="connsiteX9" fmla="*/ 1748404 w 1748404"/>
              <a:gd name="connsiteY9" fmla="*/ 2065117 h 3578086"/>
              <a:gd name="connsiteX10" fmla="*/ 0 w 1748404"/>
              <a:gd name="connsiteY10" fmla="*/ 2065117 h 3578086"/>
              <a:gd name="connsiteX11" fmla="*/ 0 w 1748404"/>
              <a:gd name="connsiteY11" fmla="*/ 413023 h 3578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48404" h="3578086">
                <a:moveTo>
                  <a:pt x="0" y="2065118"/>
                </a:moveTo>
                <a:lnTo>
                  <a:pt x="1748404" y="2065118"/>
                </a:lnTo>
                <a:lnTo>
                  <a:pt x="1748404" y="2954530"/>
                </a:lnTo>
                <a:lnTo>
                  <a:pt x="1746504" y="2954530"/>
                </a:lnTo>
                <a:lnTo>
                  <a:pt x="1746504" y="3578086"/>
                </a:lnTo>
                <a:lnTo>
                  <a:pt x="0" y="3578086"/>
                </a:lnTo>
                <a:lnTo>
                  <a:pt x="0" y="2954530"/>
                </a:lnTo>
                <a:lnTo>
                  <a:pt x="0" y="2615329"/>
                </a:lnTo>
                <a:close/>
                <a:moveTo>
                  <a:pt x="1748404" y="0"/>
                </a:moveTo>
                <a:lnTo>
                  <a:pt x="1748404" y="2065117"/>
                </a:lnTo>
                <a:lnTo>
                  <a:pt x="0" y="2065117"/>
                </a:lnTo>
                <a:lnTo>
                  <a:pt x="0" y="413023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CBEBA87-C176-4D74-8C46-A71B0AFE52D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82301" y="419100"/>
            <a:ext cx="8829674" cy="329837"/>
          </a:xfrm>
        </p:spPr>
        <p:txBody>
          <a:bodyPr/>
          <a:lstStyle/>
          <a:p>
            <a:r>
              <a:rPr lang="en-US" cap="all" dirty="0">
                <a:solidFill>
                  <a:schemeClr val="accent5"/>
                </a:solidFill>
              </a:rPr>
              <a:t>Develop NEST</a:t>
            </a:r>
            <a:r>
              <a:rPr lang="en-US" dirty="0">
                <a:solidFill>
                  <a:schemeClr val="accent5"/>
                </a:solidFill>
              </a:rPr>
              <a:t>cc</a:t>
            </a:r>
            <a:r>
              <a:rPr lang="en-US" cap="all" dirty="0">
                <a:solidFill>
                  <a:schemeClr val="accent5"/>
                </a:solidFill>
              </a:rPr>
              <a:t>’S Role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665B6ED-1ECA-4C23-810F-32F0347868D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19099" y="828675"/>
            <a:ext cx="8829675" cy="1008834"/>
          </a:xfrm>
        </p:spPr>
        <p:txBody>
          <a:bodyPr/>
          <a:lstStyle/>
          <a:p>
            <a:r>
              <a:rPr lang="en-US" dirty="0"/>
              <a:t>To achieve success for developing NESTcc’s role, NESTcc will: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70E8286-2BC1-43E2-B378-D24CC95B9675}"/>
              </a:ext>
            </a:extLst>
          </p:cNvPr>
          <p:cNvCxnSpPr>
            <a:cxnSpLocks/>
          </p:cNvCxnSpPr>
          <p:nvPr/>
        </p:nvCxnSpPr>
        <p:spPr>
          <a:xfrm>
            <a:off x="982301" y="714070"/>
            <a:ext cx="279417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050989"/>
              </p:ext>
            </p:extLst>
          </p:nvPr>
        </p:nvGraphicFramePr>
        <p:xfrm>
          <a:off x="581659" y="1881514"/>
          <a:ext cx="5395187" cy="448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8576">
                  <a:extLst>
                    <a:ext uri="{9D8B030D-6E8A-4147-A177-3AD203B41FA5}">
                      <a16:colId xmlns:a16="http://schemas.microsoft.com/office/drawing/2014/main" val="2930044746"/>
                    </a:ext>
                  </a:extLst>
                </a:gridCol>
                <a:gridCol w="4936611">
                  <a:extLst>
                    <a:ext uri="{9D8B030D-6E8A-4147-A177-3AD203B41FA5}">
                      <a16:colId xmlns:a16="http://schemas.microsoft.com/office/drawing/2014/main" val="2348174019"/>
                    </a:ext>
                  </a:extLst>
                </a:gridCol>
              </a:tblGrid>
              <a:tr h="806983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accent5"/>
                          </a:solidFill>
                        </a:rPr>
                        <a:t>2.1</a:t>
                      </a:r>
                    </a:p>
                  </a:txBody>
                  <a:tcPr marT="91440" marB="91440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Establish NESTcc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Data Network with a mechanism to solicit interest for working with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NESTcc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through an online Front Door (Consultation Form)</a:t>
                      </a:r>
                    </a:p>
                  </a:txBody>
                  <a:tcPr marT="91440" marB="91440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2464995"/>
                  </a:ext>
                </a:extLst>
              </a:tr>
              <a:tr h="597765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accent5"/>
                          </a:solidFill>
                        </a:rPr>
                        <a:t>2.2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Launch initial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test-cases along the Total Product Life-Cycle (TPLC) and subsequent rounds of broad and targeted test-cases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4856426"/>
                  </a:ext>
                </a:extLst>
              </a:tr>
              <a:tr h="597765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accent5"/>
                          </a:solidFill>
                        </a:rPr>
                        <a:t>2.3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Make</a:t>
                      </a:r>
                      <a:r>
                        <a:rPr lang="en-US" sz="140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the case for </a:t>
                      </a:r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the use of RWE to industry and other stakeholders through a case-study report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5479279"/>
                  </a:ext>
                </a:extLst>
              </a:tr>
              <a:tr h="597765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accent5"/>
                          </a:solidFill>
                        </a:rPr>
                        <a:t>2.4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Convene Demonstration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Projects to solicit shared learnings and challenges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0457237"/>
                  </a:ext>
                </a:extLst>
              </a:tr>
              <a:tr h="388547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accent5"/>
                          </a:solidFill>
                        </a:rPr>
                        <a:t>2.5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Identify priority areas for reducing transaction costs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0389118"/>
                  </a:ext>
                </a:extLst>
              </a:tr>
              <a:tr h="597765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accent5"/>
                          </a:solidFill>
                        </a:rPr>
                        <a:t>2.6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Develop data quality standards through the Data Quality Subcommittee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2878870"/>
                  </a:ext>
                </a:extLst>
              </a:tr>
              <a:tr h="806983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accent5"/>
                          </a:solidFill>
                        </a:rPr>
                        <a:t>2.7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Work with the Methods Subcommittee to develop methods standards and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information (“living playbook”) for conducting RWE studies </a:t>
                      </a:r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across use-cases</a:t>
                      </a:r>
                      <a:r>
                        <a:rPr lang="en-US" sz="140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and device types</a:t>
                      </a:r>
                      <a:endParaRPr lang="en-US" sz="14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T="91440" marB="91440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16624032"/>
                  </a:ext>
                </a:extLst>
              </a:tr>
            </a:tbl>
          </a:graphicData>
        </a:graphic>
      </p:graphicFrame>
      <p:sp>
        <p:nvSpPr>
          <p:cNvPr id="56" name="Freeform 36"/>
          <p:cNvSpPr>
            <a:spLocks noChangeAspect="1" noEditPoints="1"/>
          </p:cNvSpPr>
          <p:nvPr/>
        </p:nvSpPr>
        <p:spPr bwMode="auto">
          <a:xfrm>
            <a:off x="581659" y="1459221"/>
            <a:ext cx="367631" cy="367631"/>
          </a:xfrm>
          <a:custGeom>
            <a:avLst/>
            <a:gdLst>
              <a:gd name="T0" fmla="*/ 324 w 512"/>
              <a:gd name="T1" fmla="*/ 194 h 512"/>
              <a:gd name="T2" fmla="*/ 330 w 512"/>
              <a:gd name="T3" fmla="*/ 167 h 512"/>
              <a:gd name="T4" fmla="*/ 400 w 512"/>
              <a:gd name="T5" fmla="*/ 182 h 512"/>
              <a:gd name="T6" fmla="*/ 386 w 512"/>
              <a:gd name="T7" fmla="*/ 223 h 512"/>
              <a:gd name="T8" fmla="*/ 351 w 512"/>
              <a:gd name="T9" fmla="*/ 247 h 512"/>
              <a:gd name="T10" fmla="*/ 312 w 512"/>
              <a:gd name="T11" fmla="*/ 243 h 512"/>
              <a:gd name="T12" fmla="*/ 278 w 512"/>
              <a:gd name="T13" fmla="*/ 222 h 512"/>
              <a:gd name="T14" fmla="*/ 264 w 512"/>
              <a:gd name="T15" fmla="*/ 183 h 512"/>
              <a:gd name="T16" fmla="*/ 275 w 512"/>
              <a:gd name="T17" fmla="*/ 144 h 512"/>
              <a:gd name="T18" fmla="*/ 308 w 512"/>
              <a:gd name="T19" fmla="*/ 119 h 512"/>
              <a:gd name="T20" fmla="*/ 331 w 512"/>
              <a:gd name="T21" fmla="*/ 128 h 512"/>
              <a:gd name="T22" fmla="*/ 364 w 512"/>
              <a:gd name="T23" fmla="*/ 136 h 512"/>
              <a:gd name="T24" fmla="*/ 384 w 512"/>
              <a:gd name="T25" fmla="*/ 164 h 512"/>
              <a:gd name="T26" fmla="*/ 320 w 512"/>
              <a:gd name="T27" fmla="*/ 147 h 512"/>
              <a:gd name="T28" fmla="*/ 330 w 512"/>
              <a:gd name="T29" fmla="*/ 217 h 512"/>
              <a:gd name="T30" fmla="*/ 512 w 512"/>
              <a:gd name="T31" fmla="*/ 256 h 512"/>
              <a:gd name="T32" fmla="*/ 512 w 512"/>
              <a:gd name="T33" fmla="*/ 256 h 512"/>
              <a:gd name="T34" fmla="*/ 268 w 512"/>
              <a:gd name="T35" fmla="*/ 290 h 512"/>
              <a:gd name="T36" fmla="*/ 236 w 512"/>
              <a:gd name="T37" fmla="*/ 251 h 512"/>
              <a:gd name="T38" fmla="*/ 187 w 512"/>
              <a:gd name="T39" fmla="*/ 238 h 512"/>
              <a:gd name="T40" fmla="*/ 140 w 512"/>
              <a:gd name="T41" fmla="*/ 256 h 512"/>
              <a:gd name="T42" fmla="*/ 113 w 512"/>
              <a:gd name="T43" fmla="*/ 299 h 512"/>
              <a:gd name="T44" fmla="*/ 115 w 512"/>
              <a:gd name="T45" fmla="*/ 350 h 512"/>
              <a:gd name="T46" fmla="*/ 147 w 512"/>
              <a:gd name="T47" fmla="*/ 388 h 512"/>
              <a:gd name="T48" fmla="*/ 196 w 512"/>
              <a:gd name="T49" fmla="*/ 401 h 512"/>
              <a:gd name="T50" fmla="*/ 237 w 512"/>
              <a:gd name="T51" fmla="*/ 383 h 512"/>
              <a:gd name="T52" fmla="*/ 266 w 512"/>
              <a:gd name="T53" fmla="*/ 345 h 512"/>
              <a:gd name="T54" fmla="*/ 410 w 512"/>
              <a:gd name="T55" fmla="*/ 163 h 512"/>
              <a:gd name="T56" fmla="*/ 384 w 512"/>
              <a:gd name="T57" fmla="*/ 119 h 512"/>
              <a:gd name="T58" fmla="*/ 337 w 512"/>
              <a:gd name="T59" fmla="*/ 99 h 512"/>
              <a:gd name="T60" fmla="*/ 288 w 512"/>
              <a:gd name="T61" fmla="*/ 111 h 512"/>
              <a:gd name="T62" fmla="*/ 255 w 512"/>
              <a:gd name="T63" fmla="*/ 149 h 512"/>
              <a:gd name="T64" fmla="*/ 251 w 512"/>
              <a:gd name="T65" fmla="*/ 199 h 512"/>
              <a:gd name="T66" fmla="*/ 277 w 512"/>
              <a:gd name="T67" fmla="*/ 243 h 512"/>
              <a:gd name="T68" fmla="*/ 323 w 512"/>
              <a:gd name="T69" fmla="*/ 263 h 512"/>
              <a:gd name="T70" fmla="*/ 358 w 512"/>
              <a:gd name="T71" fmla="*/ 270 h 512"/>
              <a:gd name="T72" fmla="*/ 405 w 512"/>
              <a:gd name="T73" fmla="*/ 237 h 512"/>
              <a:gd name="T74" fmla="*/ 423 w 512"/>
              <a:gd name="T75" fmla="*/ 182 h 512"/>
              <a:gd name="T76" fmla="*/ 179 w 512"/>
              <a:gd name="T77" fmla="*/ 313 h 512"/>
              <a:gd name="T78" fmla="*/ 204 w 512"/>
              <a:gd name="T79" fmla="*/ 326 h 512"/>
              <a:gd name="T80" fmla="*/ 262 w 512"/>
              <a:gd name="T81" fmla="*/ 321 h 512"/>
              <a:gd name="T82" fmla="*/ 248 w 512"/>
              <a:gd name="T83" fmla="*/ 361 h 512"/>
              <a:gd name="T84" fmla="*/ 212 w 512"/>
              <a:gd name="T85" fmla="*/ 386 h 512"/>
              <a:gd name="T86" fmla="*/ 173 w 512"/>
              <a:gd name="T87" fmla="*/ 382 h 512"/>
              <a:gd name="T88" fmla="*/ 139 w 512"/>
              <a:gd name="T89" fmla="*/ 360 h 512"/>
              <a:gd name="T90" fmla="*/ 125 w 512"/>
              <a:gd name="T91" fmla="*/ 321 h 512"/>
              <a:gd name="T92" fmla="*/ 137 w 512"/>
              <a:gd name="T93" fmla="*/ 282 h 512"/>
              <a:gd name="T94" fmla="*/ 169 w 512"/>
              <a:gd name="T95" fmla="*/ 258 h 512"/>
              <a:gd name="T96" fmla="*/ 193 w 512"/>
              <a:gd name="T97" fmla="*/ 266 h 512"/>
              <a:gd name="T98" fmla="*/ 226 w 512"/>
              <a:gd name="T99" fmla="*/ 274 h 512"/>
              <a:gd name="T100" fmla="*/ 246 w 512"/>
              <a:gd name="T101" fmla="*/ 303 h 512"/>
              <a:gd name="T102" fmla="*/ 181 w 512"/>
              <a:gd name="T103" fmla="*/ 286 h 512"/>
              <a:gd name="T104" fmla="*/ 192 w 512"/>
              <a:gd name="T105" fmla="*/ 355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12" h="512">
                <a:moveTo>
                  <a:pt x="344" y="177"/>
                </a:moveTo>
                <a:cubicBezTo>
                  <a:pt x="345" y="180"/>
                  <a:pt x="345" y="184"/>
                  <a:pt x="343" y="188"/>
                </a:cubicBezTo>
                <a:cubicBezTo>
                  <a:pt x="341" y="191"/>
                  <a:pt x="338" y="193"/>
                  <a:pt x="335" y="195"/>
                </a:cubicBezTo>
                <a:cubicBezTo>
                  <a:pt x="331" y="196"/>
                  <a:pt x="327" y="195"/>
                  <a:pt x="324" y="194"/>
                </a:cubicBezTo>
                <a:cubicBezTo>
                  <a:pt x="320" y="192"/>
                  <a:pt x="318" y="189"/>
                  <a:pt x="317" y="185"/>
                </a:cubicBezTo>
                <a:cubicBezTo>
                  <a:pt x="316" y="182"/>
                  <a:pt x="316" y="178"/>
                  <a:pt x="318" y="174"/>
                </a:cubicBezTo>
                <a:cubicBezTo>
                  <a:pt x="320" y="171"/>
                  <a:pt x="322" y="169"/>
                  <a:pt x="326" y="167"/>
                </a:cubicBezTo>
                <a:cubicBezTo>
                  <a:pt x="328" y="167"/>
                  <a:pt x="329" y="167"/>
                  <a:pt x="330" y="167"/>
                </a:cubicBezTo>
                <a:cubicBezTo>
                  <a:pt x="333" y="167"/>
                  <a:pt x="335" y="167"/>
                  <a:pt x="337" y="168"/>
                </a:cubicBezTo>
                <a:cubicBezTo>
                  <a:pt x="340" y="170"/>
                  <a:pt x="343" y="173"/>
                  <a:pt x="344" y="177"/>
                </a:cubicBezTo>
                <a:close/>
                <a:moveTo>
                  <a:pt x="397" y="179"/>
                </a:moveTo>
                <a:cubicBezTo>
                  <a:pt x="398" y="180"/>
                  <a:pt x="399" y="181"/>
                  <a:pt x="400" y="182"/>
                </a:cubicBezTo>
                <a:cubicBezTo>
                  <a:pt x="399" y="183"/>
                  <a:pt x="398" y="184"/>
                  <a:pt x="397" y="185"/>
                </a:cubicBezTo>
                <a:cubicBezTo>
                  <a:pt x="392" y="189"/>
                  <a:pt x="386" y="193"/>
                  <a:pt x="384" y="199"/>
                </a:cubicBezTo>
                <a:cubicBezTo>
                  <a:pt x="382" y="206"/>
                  <a:pt x="384" y="212"/>
                  <a:pt x="385" y="218"/>
                </a:cubicBezTo>
                <a:cubicBezTo>
                  <a:pt x="386" y="220"/>
                  <a:pt x="386" y="221"/>
                  <a:pt x="386" y="223"/>
                </a:cubicBezTo>
                <a:cubicBezTo>
                  <a:pt x="385" y="223"/>
                  <a:pt x="383" y="223"/>
                  <a:pt x="382" y="223"/>
                </a:cubicBezTo>
                <a:cubicBezTo>
                  <a:pt x="376" y="223"/>
                  <a:pt x="369" y="223"/>
                  <a:pt x="363" y="227"/>
                </a:cubicBezTo>
                <a:cubicBezTo>
                  <a:pt x="357" y="231"/>
                  <a:pt x="355" y="237"/>
                  <a:pt x="353" y="243"/>
                </a:cubicBezTo>
                <a:cubicBezTo>
                  <a:pt x="352" y="244"/>
                  <a:pt x="352" y="246"/>
                  <a:pt x="351" y="247"/>
                </a:cubicBezTo>
                <a:cubicBezTo>
                  <a:pt x="350" y="246"/>
                  <a:pt x="348" y="244"/>
                  <a:pt x="347" y="244"/>
                </a:cubicBezTo>
                <a:cubicBezTo>
                  <a:pt x="342" y="240"/>
                  <a:pt x="336" y="234"/>
                  <a:pt x="330" y="234"/>
                </a:cubicBezTo>
                <a:cubicBezTo>
                  <a:pt x="329" y="234"/>
                  <a:pt x="329" y="234"/>
                  <a:pt x="329" y="234"/>
                </a:cubicBezTo>
                <a:cubicBezTo>
                  <a:pt x="322" y="234"/>
                  <a:pt x="317" y="240"/>
                  <a:pt x="312" y="243"/>
                </a:cubicBezTo>
                <a:cubicBezTo>
                  <a:pt x="311" y="244"/>
                  <a:pt x="309" y="246"/>
                  <a:pt x="308" y="247"/>
                </a:cubicBezTo>
                <a:cubicBezTo>
                  <a:pt x="307" y="246"/>
                  <a:pt x="307" y="244"/>
                  <a:pt x="306" y="243"/>
                </a:cubicBezTo>
                <a:cubicBezTo>
                  <a:pt x="304" y="237"/>
                  <a:pt x="302" y="230"/>
                  <a:pt x="296" y="226"/>
                </a:cubicBezTo>
                <a:cubicBezTo>
                  <a:pt x="291" y="222"/>
                  <a:pt x="284" y="222"/>
                  <a:pt x="278" y="222"/>
                </a:cubicBezTo>
                <a:cubicBezTo>
                  <a:pt x="277" y="222"/>
                  <a:pt x="275" y="222"/>
                  <a:pt x="273" y="221"/>
                </a:cubicBezTo>
                <a:cubicBezTo>
                  <a:pt x="274" y="220"/>
                  <a:pt x="274" y="218"/>
                  <a:pt x="274" y="217"/>
                </a:cubicBezTo>
                <a:cubicBezTo>
                  <a:pt x="276" y="211"/>
                  <a:pt x="278" y="204"/>
                  <a:pt x="276" y="198"/>
                </a:cubicBezTo>
                <a:cubicBezTo>
                  <a:pt x="274" y="191"/>
                  <a:pt x="269" y="187"/>
                  <a:pt x="264" y="183"/>
                </a:cubicBezTo>
                <a:cubicBezTo>
                  <a:pt x="263" y="182"/>
                  <a:pt x="261" y="181"/>
                  <a:pt x="260" y="180"/>
                </a:cubicBezTo>
                <a:cubicBezTo>
                  <a:pt x="262" y="179"/>
                  <a:pt x="263" y="178"/>
                  <a:pt x="264" y="177"/>
                </a:cubicBezTo>
                <a:cubicBezTo>
                  <a:pt x="269" y="173"/>
                  <a:pt x="275" y="169"/>
                  <a:pt x="277" y="163"/>
                </a:cubicBezTo>
                <a:cubicBezTo>
                  <a:pt x="279" y="156"/>
                  <a:pt x="277" y="150"/>
                  <a:pt x="275" y="144"/>
                </a:cubicBezTo>
                <a:cubicBezTo>
                  <a:pt x="275" y="142"/>
                  <a:pt x="275" y="141"/>
                  <a:pt x="274" y="139"/>
                </a:cubicBezTo>
                <a:cubicBezTo>
                  <a:pt x="276" y="139"/>
                  <a:pt x="278" y="139"/>
                  <a:pt x="279" y="139"/>
                </a:cubicBezTo>
                <a:cubicBezTo>
                  <a:pt x="285" y="139"/>
                  <a:pt x="292" y="139"/>
                  <a:pt x="298" y="135"/>
                </a:cubicBezTo>
                <a:cubicBezTo>
                  <a:pt x="303" y="131"/>
                  <a:pt x="306" y="125"/>
                  <a:pt x="308" y="119"/>
                </a:cubicBezTo>
                <a:cubicBezTo>
                  <a:pt x="308" y="118"/>
                  <a:pt x="309" y="116"/>
                  <a:pt x="310" y="115"/>
                </a:cubicBezTo>
                <a:cubicBezTo>
                  <a:pt x="311" y="116"/>
                  <a:pt x="313" y="118"/>
                  <a:pt x="314" y="118"/>
                </a:cubicBezTo>
                <a:cubicBezTo>
                  <a:pt x="319" y="122"/>
                  <a:pt x="324" y="128"/>
                  <a:pt x="331" y="128"/>
                </a:cubicBezTo>
                <a:cubicBezTo>
                  <a:pt x="331" y="128"/>
                  <a:pt x="331" y="128"/>
                  <a:pt x="331" y="128"/>
                </a:cubicBezTo>
                <a:cubicBezTo>
                  <a:pt x="338" y="128"/>
                  <a:pt x="344" y="122"/>
                  <a:pt x="349" y="119"/>
                </a:cubicBezTo>
                <a:cubicBezTo>
                  <a:pt x="350" y="118"/>
                  <a:pt x="352" y="116"/>
                  <a:pt x="353" y="115"/>
                </a:cubicBezTo>
                <a:cubicBezTo>
                  <a:pt x="353" y="116"/>
                  <a:pt x="354" y="118"/>
                  <a:pt x="354" y="119"/>
                </a:cubicBezTo>
                <a:cubicBezTo>
                  <a:pt x="356" y="125"/>
                  <a:pt x="359" y="132"/>
                  <a:pt x="364" y="136"/>
                </a:cubicBezTo>
                <a:cubicBezTo>
                  <a:pt x="370" y="140"/>
                  <a:pt x="377" y="140"/>
                  <a:pt x="383" y="140"/>
                </a:cubicBezTo>
                <a:cubicBezTo>
                  <a:pt x="384" y="140"/>
                  <a:pt x="386" y="140"/>
                  <a:pt x="387" y="141"/>
                </a:cubicBezTo>
                <a:cubicBezTo>
                  <a:pt x="387" y="142"/>
                  <a:pt x="387" y="144"/>
                  <a:pt x="386" y="145"/>
                </a:cubicBezTo>
                <a:cubicBezTo>
                  <a:pt x="384" y="151"/>
                  <a:pt x="382" y="158"/>
                  <a:pt x="384" y="164"/>
                </a:cubicBezTo>
                <a:cubicBezTo>
                  <a:pt x="386" y="171"/>
                  <a:pt x="392" y="175"/>
                  <a:pt x="397" y="179"/>
                </a:cubicBezTo>
                <a:close/>
                <a:moveTo>
                  <a:pt x="364" y="170"/>
                </a:moveTo>
                <a:cubicBezTo>
                  <a:pt x="361" y="161"/>
                  <a:pt x="355" y="154"/>
                  <a:pt x="347" y="150"/>
                </a:cubicBezTo>
                <a:cubicBezTo>
                  <a:pt x="338" y="145"/>
                  <a:pt x="329" y="144"/>
                  <a:pt x="320" y="147"/>
                </a:cubicBezTo>
                <a:cubicBezTo>
                  <a:pt x="311" y="150"/>
                  <a:pt x="303" y="156"/>
                  <a:pt x="299" y="164"/>
                </a:cubicBezTo>
                <a:cubicBezTo>
                  <a:pt x="294" y="173"/>
                  <a:pt x="294" y="182"/>
                  <a:pt x="296" y="192"/>
                </a:cubicBezTo>
                <a:cubicBezTo>
                  <a:pt x="299" y="201"/>
                  <a:pt x="305" y="208"/>
                  <a:pt x="314" y="212"/>
                </a:cubicBezTo>
                <a:cubicBezTo>
                  <a:pt x="319" y="215"/>
                  <a:pt x="325" y="217"/>
                  <a:pt x="330" y="217"/>
                </a:cubicBezTo>
                <a:cubicBezTo>
                  <a:pt x="334" y="217"/>
                  <a:pt x="337" y="216"/>
                  <a:pt x="341" y="215"/>
                </a:cubicBezTo>
                <a:cubicBezTo>
                  <a:pt x="350" y="212"/>
                  <a:pt x="357" y="206"/>
                  <a:pt x="362" y="198"/>
                </a:cubicBezTo>
                <a:cubicBezTo>
                  <a:pt x="366" y="189"/>
                  <a:pt x="367" y="180"/>
                  <a:pt x="364" y="170"/>
                </a:cubicBezTo>
                <a:close/>
                <a:moveTo>
                  <a:pt x="512" y="256"/>
                </a:moveTo>
                <a:cubicBezTo>
                  <a:pt x="512" y="397"/>
                  <a:pt x="397" y="512"/>
                  <a:pt x="256" y="512"/>
                </a:cubicBezTo>
                <a:cubicBezTo>
                  <a:pt x="114" y="512"/>
                  <a:pt x="0" y="397"/>
                  <a:pt x="0" y="256"/>
                </a:cubicBezTo>
                <a:cubicBezTo>
                  <a:pt x="0" y="114"/>
                  <a:pt x="114" y="0"/>
                  <a:pt x="256" y="0"/>
                </a:cubicBezTo>
                <a:cubicBezTo>
                  <a:pt x="397" y="0"/>
                  <a:pt x="512" y="114"/>
                  <a:pt x="512" y="256"/>
                </a:cubicBezTo>
                <a:close/>
                <a:moveTo>
                  <a:pt x="284" y="321"/>
                </a:moveTo>
                <a:cubicBezTo>
                  <a:pt x="285" y="312"/>
                  <a:pt x="277" y="306"/>
                  <a:pt x="271" y="301"/>
                </a:cubicBezTo>
                <a:cubicBezTo>
                  <a:pt x="270" y="300"/>
                  <a:pt x="267" y="298"/>
                  <a:pt x="266" y="297"/>
                </a:cubicBezTo>
                <a:cubicBezTo>
                  <a:pt x="266" y="295"/>
                  <a:pt x="267" y="292"/>
                  <a:pt x="268" y="290"/>
                </a:cubicBezTo>
                <a:cubicBezTo>
                  <a:pt x="270" y="283"/>
                  <a:pt x="273" y="274"/>
                  <a:pt x="267" y="266"/>
                </a:cubicBezTo>
                <a:cubicBezTo>
                  <a:pt x="262" y="258"/>
                  <a:pt x="252" y="258"/>
                  <a:pt x="245" y="258"/>
                </a:cubicBezTo>
                <a:cubicBezTo>
                  <a:pt x="243" y="258"/>
                  <a:pt x="240" y="257"/>
                  <a:pt x="238" y="257"/>
                </a:cubicBezTo>
                <a:cubicBezTo>
                  <a:pt x="238" y="256"/>
                  <a:pt x="237" y="253"/>
                  <a:pt x="236" y="251"/>
                </a:cubicBezTo>
                <a:cubicBezTo>
                  <a:pt x="234" y="244"/>
                  <a:pt x="231" y="235"/>
                  <a:pt x="222" y="232"/>
                </a:cubicBezTo>
                <a:cubicBezTo>
                  <a:pt x="213" y="229"/>
                  <a:pt x="204" y="234"/>
                  <a:pt x="199" y="238"/>
                </a:cubicBezTo>
                <a:cubicBezTo>
                  <a:pt x="197" y="239"/>
                  <a:pt x="194" y="241"/>
                  <a:pt x="193" y="242"/>
                </a:cubicBezTo>
                <a:cubicBezTo>
                  <a:pt x="191" y="241"/>
                  <a:pt x="189" y="239"/>
                  <a:pt x="187" y="238"/>
                </a:cubicBezTo>
                <a:cubicBezTo>
                  <a:pt x="182" y="234"/>
                  <a:pt x="173" y="228"/>
                  <a:pt x="164" y="231"/>
                </a:cubicBezTo>
                <a:cubicBezTo>
                  <a:pt x="155" y="234"/>
                  <a:pt x="152" y="243"/>
                  <a:pt x="149" y="250"/>
                </a:cubicBezTo>
                <a:cubicBezTo>
                  <a:pt x="148" y="252"/>
                  <a:pt x="147" y="255"/>
                  <a:pt x="147" y="256"/>
                </a:cubicBezTo>
                <a:cubicBezTo>
                  <a:pt x="145" y="256"/>
                  <a:pt x="142" y="256"/>
                  <a:pt x="140" y="256"/>
                </a:cubicBezTo>
                <a:cubicBezTo>
                  <a:pt x="133" y="256"/>
                  <a:pt x="123" y="257"/>
                  <a:pt x="117" y="264"/>
                </a:cubicBezTo>
                <a:cubicBezTo>
                  <a:pt x="112" y="272"/>
                  <a:pt x="114" y="281"/>
                  <a:pt x="116" y="288"/>
                </a:cubicBezTo>
                <a:cubicBezTo>
                  <a:pt x="117" y="290"/>
                  <a:pt x="118" y="293"/>
                  <a:pt x="118" y="295"/>
                </a:cubicBezTo>
                <a:cubicBezTo>
                  <a:pt x="117" y="296"/>
                  <a:pt x="114" y="298"/>
                  <a:pt x="113" y="299"/>
                </a:cubicBezTo>
                <a:cubicBezTo>
                  <a:pt x="107" y="303"/>
                  <a:pt x="99" y="309"/>
                  <a:pt x="99" y="318"/>
                </a:cubicBezTo>
                <a:cubicBezTo>
                  <a:pt x="99" y="328"/>
                  <a:pt x="106" y="334"/>
                  <a:pt x="112" y="338"/>
                </a:cubicBezTo>
                <a:cubicBezTo>
                  <a:pt x="114" y="340"/>
                  <a:pt x="117" y="342"/>
                  <a:pt x="117" y="342"/>
                </a:cubicBezTo>
                <a:cubicBezTo>
                  <a:pt x="117" y="344"/>
                  <a:pt x="116" y="347"/>
                  <a:pt x="115" y="350"/>
                </a:cubicBezTo>
                <a:cubicBezTo>
                  <a:pt x="113" y="357"/>
                  <a:pt x="110" y="366"/>
                  <a:pt x="116" y="373"/>
                </a:cubicBezTo>
                <a:cubicBezTo>
                  <a:pt x="121" y="381"/>
                  <a:pt x="131" y="381"/>
                  <a:pt x="138" y="382"/>
                </a:cubicBezTo>
                <a:cubicBezTo>
                  <a:pt x="140" y="382"/>
                  <a:pt x="143" y="382"/>
                  <a:pt x="145" y="382"/>
                </a:cubicBezTo>
                <a:cubicBezTo>
                  <a:pt x="146" y="384"/>
                  <a:pt x="147" y="387"/>
                  <a:pt x="147" y="388"/>
                </a:cubicBezTo>
                <a:cubicBezTo>
                  <a:pt x="150" y="395"/>
                  <a:pt x="153" y="404"/>
                  <a:pt x="162" y="408"/>
                </a:cubicBezTo>
                <a:cubicBezTo>
                  <a:pt x="171" y="411"/>
                  <a:pt x="179" y="405"/>
                  <a:pt x="185" y="401"/>
                </a:cubicBezTo>
                <a:cubicBezTo>
                  <a:pt x="186" y="400"/>
                  <a:pt x="189" y="398"/>
                  <a:pt x="191" y="398"/>
                </a:cubicBezTo>
                <a:cubicBezTo>
                  <a:pt x="192" y="398"/>
                  <a:pt x="194" y="400"/>
                  <a:pt x="196" y="401"/>
                </a:cubicBezTo>
                <a:cubicBezTo>
                  <a:pt x="201" y="405"/>
                  <a:pt x="207" y="409"/>
                  <a:pt x="214" y="409"/>
                </a:cubicBezTo>
                <a:cubicBezTo>
                  <a:pt x="216" y="409"/>
                  <a:pt x="217" y="409"/>
                  <a:pt x="219" y="408"/>
                </a:cubicBezTo>
                <a:cubicBezTo>
                  <a:pt x="228" y="405"/>
                  <a:pt x="232" y="396"/>
                  <a:pt x="234" y="389"/>
                </a:cubicBezTo>
                <a:cubicBezTo>
                  <a:pt x="235" y="387"/>
                  <a:pt x="236" y="385"/>
                  <a:pt x="237" y="383"/>
                </a:cubicBezTo>
                <a:cubicBezTo>
                  <a:pt x="238" y="383"/>
                  <a:pt x="241" y="383"/>
                  <a:pt x="244" y="383"/>
                </a:cubicBezTo>
                <a:cubicBezTo>
                  <a:pt x="251" y="383"/>
                  <a:pt x="260" y="383"/>
                  <a:pt x="266" y="375"/>
                </a:cubicBezTo>
                <a:cubicBezTo>
                  <a:pt x="272" y="368"/>
                  <a:pt x="269" y="358"/>
                  <a:pt x="267" y="351"/>
                </a:cubicBezTo>
                <a:cubicBezTo>
                  <a:pt x="267" y="349"/>
                  <a:pt x="266" y="346"/>
                  <a:pt x="266" y="345"/>
                </a:cubicBezTo>
                <a:cubicBezTo>
                  <a:pt x="267" y="344"/>
                  <a:pt x="269" y="342"/>
                  <a:pt x="271" y="341"/>
                </a:cubicBezTo>
                <a:cubicBezTo>
                  <a:pt x="276" y="336"/>
                  <a:pt x="284" y="331"/>
                  <a:pt x="284" y="321"/>
                </a:cubicBezTo>
                <a:close/>
                <a:moveTo>
                  <a:pt x="423" y="182"/>
                </a:moveTo>
                <a:cubicBezTo>
                  <a:pt x="423" y="173"/>
                  <a:pt x="416" y="167"/>
                  <a:pt x="410" y="163"/>
                </a:cubicBezTo>
                <a:cubicBezTo>
                  <a:pt x="408" y="161"/>
                  <a:pt x="406" y="159"/>
                  <a:pt x="405" y="158"/>
                </a:cubicBezTo>
                <a:cubicBezTo>
                  <a:pt x="405" y="156"/>
                  <a:pt x="406" y="153"/>
                  <a:pt x="407" y="151"/>
                </a:cubicBezTo>
                <a:cubicBezTo>
                  <a:pt x="409" y="144"/>
                  <a:pt x="412" y="135"/>
                  <a:pt x="406" y="127"/>
                </a:cubicBezTo>
                <a:cubicBezTo>
                  <a:pt x="401" y="120"/>
                  <a:pt x="391" y="119"/>
                  <a:pt x="384" y="119"/>
                </a:cubicBezTo>
                <a:cubicBezTo>
                  <a:pt x="382" y="119"/>
                  <a:pt x="379" y="119"/>
                  <a:pt x="377" y="118"/>
                </a:cubicBezTo>
                <a:cubicBezTo>
                  <a:pt x="376" y="117"/>
                  <a:pt x="375" y="114"/>
                  <a:pt x="375" y="112"/>
                </a:cubicBezTo>
                <a:cubicBezTo>
                  <a:pt x="372" y="105"/>
                  <a:pt x="369" y="96"/>
                  <a:pt x="360" y="93"/>
                </a:cubicBezTo>
                <a:cubicBezTo>
                  <a:pt x="351" y="90"/>
                  <a:pt x="343" y="95"/>
                  <a:pt x="337" y="99"/>
                </a:cubicBezTo>
                <a:cubicBezTo>
                  <a:pt x="336" y="101"/>
                  <a:pt x="333" y="102"/>
                  <a:pt x="331" y="103"/>
                </a:cubicBezTo>
                <a:cubicBezTo>
                  <a:pt x="330" y="102"/>
                  <a:pt x="328" y="101"/>
                  <a:pt x="326" y="99"/>
                </a:cubicBezTo>
                <a:cubicBezTo>
                  <a:pt x="320" y="95"/>
                  <a:pt x="312" y="89"/>
                  <a:pt x="303" y="92"/>
                </a:cubicBezTo>
                <a:cubicBezTo>
                  <a:pt x="294" y="95"/>
                  <a:pt x="290" y="105"/>
                  <a:pt x="288" y="111"/>
                </a:cubicBezTo>
                <a:cubicBezTo>
                  <a:pt x="287" y="113"/>
                  <a:pt x="286" y="116"/>
                  <a:pt x="285" y="117"/>
                </a:cubicBezTo>
                <a:cubicBezTo>
                  <a:pt x="284" y="118"/>
                  <a:pt x="281" y="118"/>
                  <a:pt x="279" y="118"/>
                </a:cubicBezTo>
                <a:cubicBezTo>
                  <a:pt x="271" y="118"/>
                  <a:pt x="262" y="118"/>
                  <a:pt x="256" y="125"/>
                </a:cubicBezTo>
                <a:cubicBezTo>
                  <a:pt x="250" y="133"/>
                  <a:pt x="253" y="142"/>
                  <a:pt x="255" y="149"/>
                </a:cubicBezTo>
                <a:cubicBezTo>
                  <a:pt x="255" y="151"/>
                  <a:pt x="256" y="154"/>
                  <a:pt x="256" y="156"/>
                </a:cubicBezTo>
                <a:cubicBezTo>
                  <a:pt x="255" y="157"/>
                  <a:pt x="253" y="159"/>
                  <a:pt x="251" y="160"/>
                </a:cubicBezTo>
                <a:cubicBezTo>
                  <a:pt x="246" y="164"/>
                  <a:pt x="238" y="170"/>
                  <a:pt x="238" y="180"/>
                </a:cubicBezTo>
                <a:cubicBezTo>
                  <a:pt x="237" y="189"/>
                  <a:pt x="245" y="195"/>
                  <a:pt x="251" y="199"/>
                </a:cubicBezTo>
                <a:cubicBezTo>
                  <a:pt x="252" y="201"/>
                  <a:pt x="255" y="203"/>
                  <a:pt x="256" y="204"/>
                </a:cubicBezTo>
                <a:cubicBezTo>
                  <a:pt x="256" y="205"/>
                  <a:pt x="255" y="209"/>
                  <a:pt x="254" y="211"/>
                </a:cubicBezTo>
                <a:cubicBezTo>
                  <a:pt x="252" y="218"/>
                  <a:pt x="249" y="227"/>
                  <a:pt x="255" y="235"/>
                </a:cubicBezTo>
                <a:cubicBezTo>
                  <a:pt x="260" y="242"/>
                  <a:pt x="270" y="243"/>
                  <a:pt x="277" y="243"/>
                </a:cubicBezTo>
                <a:cubicBezTo>
                  <a:pt x="279" y="243"/>
                  <a:pt x="282" y="243"/>
                  <a:pt x="284" y="244"/>
                </a:cubicBezTo>
                <a:cubicBezTo>
                  <a:pt x="284" y="245"/>
                  <a:pt x="285" y="248"/>
                  <a:pt x="286" y="250"/>
                </a:cubicBezTo>
                <a:cubicBezTo>
                  <a:pt x="288" y="257"/>
                  <a:pt x="291" y="266"/>
                  <a:pt x="300" y="269"/>
                </a:cubicBezTo>
                <a:cubicBezTo>
                  <a:pt x="309" y="272"/>
                  <a:pt x="317" y="267"/>
                  <a:pt x="323" y="263"/>
                </a:cubicBezTo>
                <a:cubicBezTo>
                  <a:pt x="325" y="261"/>
                  <a:pt x="328" y="260"/>
                  <a:pt x="329" y="259"/>
                </a:cubicBezTo>
                <a:cubicBezTo>
                  <a:pt x="331" y="260"/>
                  <a:pt x="333" y="261"/>
                  <a:pt x="335" y="263"/>
                </a:cubicBezTo>
                <a:cubicBezTo>
                  <a:pt x="339" y="266"/>
                  <a:pt x="346" y="270"/>
                  <a:pt x="353" y="270"/>
                </a:cubicBezTo>
                <a:cubicBezTo>
                  <a:pt x="354" y="270"/>
                  <a:pt x="356" y="270"/>
                  <a:pt x="358" y="270"/>
                </a:cubicBezTo>
                <a:cubicBezTo>
                  <a:pt x="367" y="267"/>
                  <a:pt x="370" y="257"/>
                  <a:pt x="373" y="251"/>
                </a:cubicBezTo>
                <a:cubicBezTo>
                  <a:pt x="374" y="249"/>
                  <a:pt x="375" y="246"/>
                  <a:pt x="375" y="245"/>
                </a:cubicBezTo>
                <a:cubicBezTo>
                  <a:pt x="377" y="244"/>
                  <a:pt x="380" y="244"/>
                  <a:pt x="382" y="244"/>
                </a:cubicBezTo>
                <a:cubicBezTo>
                  <a:pt x="389" y="244"/>
                  <a:pt x="399" y="244"/>
                  <a:pt x="405" y="237"/>
                </a:cubicBezTo>
                <a:cubicBezTo>
                  <a:pt x="410" y="229"/>
                  <a:pt x="408" y="220"/>
                  <a:pt x="406" y="213"/>
                </a:cubicBezTo>
                <a:cubicBezTo>
                  <a:pt x="405" y="211"/>
                  <a:pt x="404" y="208"/>
                  <a:pt x="404" y="206"/>
                </a:cubicBezTo>
                <a:cubicBezTo>
                  <a:pt x="405" y="205"/>
                  <a:pt x="408" y="203"/>
                  <a:pt x="409" y="202"/>
                </a:cubicBezTo>
                <a:cubicBezTo>
                  <a:pt x="415" y="198"/>
                  <a:pt x="423" y="192"/>
                  <a:pt x="423" y="182"/>
                </a:cubicBezTo>
                <a:close/>
                <a:moveTo>
                  <a:pt x="198" y="307"/>
                </a:moveTo>
                <a:cubicBezTo>
                  <a:pt x="196" y="306"/>
                  <a:pt x="194" y="305"/>
                  <a:pt x="192" y="305"/>
                </a:cubicBezTo>
                <a:cubicBezTo>
                  <a:pt x="190" y="305"/>
                  <a:pt x="189" y="306"/>
                  <a:pt x="187" y="306"/>
                </a:cubicBezTo>
                <a:cubicBezTo>
                  <a:pt x="184" y="307"/>
                  <a:pt x="181" y="310"/>
                  <a:pt x="179" y="313"/>
                </a:cubicBezTo>
                <a:cubicBezTo>
                  <a:pt x="177" y="316"/>
                  <a:pt x="177" y="320"/>
                  <a:pt x="178" y="324"/>
                </a:cubicBezTo>
                <a:cubicBezTo>
                  <a:pt x="179" y="328"/>
                  <a:pt x="182" y="330"/>
                  <a:pt x="185" y="332"/>
                </a:cubicBezTo>
                <a:cubicBezTo>
                  <a:pt x="188" y="334"/>
                  <a:pt x="192" y="334"/>
                  <a:pt x="196" y="333"/>
                </a:cubicBezTo>
                <a:cubicBezTo>
                  <a:pt x="200" y="332"/>
                  <a:pt x="202" y="330"/>
                  <a:pt x="204" y="326"/>
                </a:cubicBezTo>
                <a:cubicBezTo>
                  <a:pt x="206" y="323"/>
                  <a:pt x="206" y="319"/>
                  <a:pt x="205" y="315"/>
                </a:cubicBezTo>
                <a:cubicBezTo>
                  <a:pt x="204" y="312"/>
                  <a:pt x="202" y="309"/>
                  <a:pt x="198" y="307"/>
                </a:cubicBezTo>
                <a:close/>
                <a:moveTo>
                  <a:pt x="258" y="318"/>
                </a:moveTo>
                <a:cubicBezTo>
                  <a:pt x="259" y="319"/>
                  <a:pt x="261" y="320"/>
                  <a:pt x="262" y="321"/>
                </a:cubicBezTo>
                <a:cubicBezTo>
                  <a:pt x="260" y="322"/>
                  <a:pt x="259" y="323"/>
                  <a:pt x="258" y="324"/>
                </a:cubicBezTo>
                <a:cubicBezTo>
                  <a:pt x="253" y="327"/>
                  <a:pt x="247" y="331"/>
                  <a:pt x="245" y="338"/>
                </a:cubicBezTo>
                <a:cubicBezTo>
                  <a:pt x="243" y="344"/>
                  <a:pt x="245" y="351"/>
                  <a:pt x="247" y="357"/>
                </a:cubicBezTo>
                <a:cubicBezTo>
                  <a:pt x="247" y="358"/>
                  <a:pt x="247" y="360"/>
                  <a:pt x="248" y="361"/>
                </a:cubicBezTo>
                <a:cubicBezTo>
                  <a:pt x="246" y="362"/>
                  <a:pt x="244" y="362"/>
                  <a:pt x="243" y="362"/>
                </a:cubicBezTo>
                <a:cubicBezTo>
                  <a:pt x="237" y="362"/>
                  <a:pt x="230" y="362"/>
                  <a:pt x="224" y="366"/>
                </a:cubicBezTo>
                <a:cubicBezTo>
                  <a:pt x="219" y="370"/>
                  <a:pt x="216" y="376"/>
                  <a:pt x="214" y="382"/>
                </a:cubicBezTo>
                <a:cubicBezTo>
                  <a:pt x="214" y="383"/>
                  <a:pt x="213" y="384"/>
                  <a:pt x="212" y="386"/>
                </a:cubicBezTo>
                <a:cubicBezTo>
                  <a:pt x="211" y="385"/>
                  <a:pt x="209" y="383"/>
                  <a:pt x="208" y="382"/>
                </a:cubicBezTo>
                <a:cubicBezTo>
                  <a:pt x="203" y="379"/>
                  <a:pt x="198" y="373"/>
                  <a:pt x="191" y="373"/>
                </a:cubicBezTo>
                <a:cubicBezTo>
                  <a:pt x="191" y="373"/>
                  <a:pt x="191" y="373"/>
                  <a:pt x="191" y="373"/>
                </a:cubicBezTo>
                <a:cubicBezTo>
                  <a:pt x="184" y="373"/>
                  <a:pt x="178" y="378"/>
                  <a:pt x="173" y="382"/>
                </a:cubicBezTo>
                <a:cubicBezTo>
                  <a:pt x="172" y="383"/>
                  <a:pt x="170" y="385"/>
                  <a:pt x="169" y="386"/>
                </a:cubicBezTo>
                <a:cubicBezTo>
                  <a:pt x="169" y="385"/>
                  <a:pt x="168" y="383"/>
                  <a:pt x="168" y="382"/>
                </a:cubicBezTo>
                <a:cubicBezTo>
                  <a:pt x="166" y="376"/>
                  <a:pt x="163" y="369"/>
                  <a:pt x="158" y="365"/>
                </a:cubicBezTo>
                <a:cubicBezTo>
                  <a:pt x="152" y="361"/>
                  <a:pt x="145" y="361"/>
                  <a:pt x="139" y="360"/>
                </a:cubicBezTo>
                <a:cubicBezTo>
                  <a:pt x="138" y="360"/>
                  <a:pt x="136" y="360"/>
                  <a:pt x="135" y="360"/>
                </a:cubicBezTo>
                <a:cubicBezTo>
                  <a:pt x="135" y="359"/>
                  <a:pt x="135" y="357"/>
                  <a:pt x="136" y="356"/>
                </a:cubicBezTo>
                <a:cubicBezTo>
                  <a:pt x="138" y="350"/>
                  <a:pt x="140" y="343"/>
                  <a:pt x="138" y="336"/>
                </a:cubicBezTo>
                <a:cubicBezTo>
                  <a:pt x="136" y="330"/>
                  <a:pt x="130" y="325"/>
                  <a:pt x="125" y="321"/>
                </a:cubicBezTo>
                <a:cubicBezTo>
                  <a:pt x="124" y="321"/>
                  <a:pt x="123" y="320"/>
                  <a:pt x="122" y="319"/>
                </a:cubicBezTo>
                <a:cubicBezTo>
                  <a:pt x="123" y="318"/>
                  <a:pt x="124" y="317"/>
                  <a:pt x="125" y="316"/>
                </a:cubicBezTo>
                <a:cubicBezTo>
                  <a:pt x="130" y="312"/>
                  <a:pt x="136" y="308"/>
                  <a:pt x="138" y="302"/>
                </a:cubicBezTo>
                <a:cubicBezTo>
                  <a:pt x="140" y="295"/>
                  <a:pt x="138" y="288"/>
                  <a:pt x="137" y="282"/>
                </a:cubicBezTo>
                <a:cubicBezTo>
                  <a:pt x="136" y="281"/>
                  <a:pt x="136" y="279"/>
                  <a:pt x="136" y="278"/>
                </a:cubicBezTo>
                <a:cubicBezTo>
                  <a:pt x="137" y="278"/>
                  <a:pt x="139" y="278"/>
                  <a:pt x="140" y="278"/>
                </a:cubicBezTo>
                <a:cubicBezTo>
                  <a:pt x="146" y="278"/>
                  <a:pt x="153" y="278"/>
                  <a:pt x="159" y="274"/>
                </a:cubicBezTo>
                <a:cubicBezTo>
                  <a:pt x="165" y="270"/>
                  <a:pt x="167" y="263"/>
                  <a:pt x="169" y="258"/>
                </a:cubicBezTo>
                <a:cubicBezTo>
                  <a:pt x="170" y="256"/>
                  <a:pt x="170" y="255"/>
                  <a:pt x="171" y="253"/>
                </a:cubicBezTo>
                <a:cubicBezTo>
                  <a:pt x="172" y="254"/>
                  <a:pt x="174" y="256"/>
                  <a:pt x="175" y="257"/>
                </a:cubicBezTo>
                <a:cubicBezTo>
                  <a:pt x="180" y="261"/>
                  <a:pt x="186" y="266"/>
                  <a:pt x="192" y="266"/>
                </a:cubicBezTo>
                <a:cubicBezTo>
                  <a:pt x="193" y="266"/>
                  <a:pt x="193" y="266"/>
                  <a:pt x="193" y="266"/>
                </a:cubicBezTo>
                <a:cubicBezTo>
                  <a:pt x="200" y="266"/>
                  <a:pt x="205" y="261"/>
                  <a:pt x="210" y="257"/>
                </a:cubicBezTo>
                <a:cubicBezTo>
                  <a:pt x="211" y="257"/>
                  <a:pt x="213" y="254"/>
                  <a:pt x="214" y="253"/>
                </a:cubicBezTo>
                <a:cubicBezTo>
                  <a:pt x="215" y="255"/>
                  <a:pt x="215" y="257"/>
                  <a:pt x="216" y="258"/>
                </a:cubicBezTo>
                <a:cubicBezTo>
                  <a:pt x="218" y="264"/>
                  <a:pt x="220" y="270"/>
                  <a:pt x="226" y="274"/>
                </a:cubicBezTo>
                <a:cubicBezTo>
                  <a:pt x="231" y="278"/>
                  <a:pt x="238" y="279"/>
                  <a:pt x="244" y="279"/>
                </a:cubicBezTo>
                <a:cubicBezTo>
                  <a:pt x="245" y="279"/>
                  <a:pt x="247" y="279"/>
                  <a:pt x="249" y="279"/>
                </a:cubicBezTo>
                <a:cubicBezTo>
                  <a:pt x="248" y="281"/>
                  <a:pt x="248" y="282"/>
                  <a:pt x="248" y="283"/>
                </a:cubicBezTo>
                <a:cubicBezTo>
                  <a:pt x="246" y="289"/>
                  <a:pt x="244" y="296"/>
                  <a:pt x="246" y="303"/>
                </a:cubicBezTo>
                <a:cubicBezTo>
                  <a:pt x="248" y="310"/>
                  <a:pt x="253" y="314"/>
                  <a:pt x="258" y="318"/>
                </a:cubicBezTo>
                <a:close/>
                <a:moveTo>
                  <a:pt x="226" y="309"/>
                </a:moveTo>
                <a:cubicBezTo>
                  <a:pt x="223" y="300"/>
                  <a:pt x="217" y="293"/>
                  <a:pt x="208" y="288"/>
                </a:cubicBezTo>
                <a:cubicBezTo>
                  <a:pt x="200" y="284"/>
                  <a:pt x="190" y="283"/>
                  <a:pt x="181" y="286"/>
                </a:cubicBezTo>
                <a:cubicBezTo>
                  <a:pt x="172" y="289"/>
                  <a:pt x="165" y="295"/>
                  <a:pt x="160" y="303"/>
                </a:cubicBezTo>
                <a:cubicBezTo>
                  <a:pt x="156" y="312"/>
                  <a:pt x="155" y="321"/>
                  <a:pt x="158" y="330"/>
                </a:cubicBezTo>
                <a:cubicBezTo>
                  <a:pt x="161" y="339"/>
                  <a:pt x="167" y="347"/>
                  <a:pt x="175" y="351"/>
                </a:cubicBezTo>
                <a:cubicBezTo>
                  <a:pt x="180" y="354"/>
                  <a:pt x="186" y="355"/>
                  <a:pt x="192" y="355"/>
                </a:cubicBezTo>
                <a:cubicBezTo>
                  <a:pt x="195" y="355"/>
                  <a:pt x="199" y="355"/>
                  <a:pt x="202" y="354"/>
                </a:cubicBezTo>
                <a:cubicBezTo>
                  <a:pt x="211" y="351"/>
                  <a:pt x="219" y="345"/>
                  <a:pt x="223" y="336"/>
                </a:cubicBezTo>
                <a:cubicBezTo>
                  <a:pt x="228" y="328"/>
                  <a:pt x="228" y="318"/>
                  <a:pt x="226" y="309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228792" y="1473759"/>
            <a:ext cx="4516790" cy="338554"/>
          </a:xfrm>
          <a:prstGeom prst="homePlate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cap="all" spc="200" dirty="0"/>
              <a:t>Strategic Priorities</a:t>
            </a:r>
          </a:p>
        </p:txBody>
      </p:sp>
      <p:sp>
        <p:nvSpPr>
          <p:cNvPr id="61" name="Freeform 324"/>
          <p:cNvSpPr>
            <a:spLocks noChangeAspect="1" noEditPoints="1"/>
          </p:cNvSpPr>
          <p:nvPr/>
        </p:nvSpPr>
        <p:spPr bwMode="auto">
          <a:xfrm>
            <a:off x="5826760" y="1458526"/>
            <a:ext cx="369021" cy="369021"/>
          </a:xfrm>
          <a:custGeom>
            <a:avLst/>
            <a:gdLst>
              <a:gd name="T0" fmla="*/ 264 w 512"/>
              <a:gd name="T1" fmla="*/ 120 h 512"/>
              <a:gd name="T2" fmla="*/ 343 w 512"/>
              <a:gd name="T3" fmla="*/ 151 h 512"/>
              <a:gd name="T4" fmla="*/ 341 w 512"/>
              <a:gd name="T5" fmla="*/ 156 h 512"/>
              <a:gd name="T6" fmla="*/ 331 w 512"/>
              <a:gd name="T7" fmla="*/ 161 h 512"/>
              <a:gd name="T8" fmla="*/ 326 w 512"/>
              <a:gd name="T9" fmla="*/ 167 h 512"/>
              <a:gd name="T10" fmla="*/ 291 w 512"/>
              <a:gd name="T11" fmla="*/ 256 h 512"/>
              <a:gd name="T12" fmla="*/ 294 w 512"/>
              <a:gd name="T13" fmla="*/ 268 h 512"/>
              <a:gd name="T14" fmla="*/ 315 w 512"/>
              <a:gd name="T15" fmla="*/ 285 h 512"/>
              <a:gd name="T16" fmla="*/ 306 w 512"/>
              <a:gd name="T17" fmla="*/ 308 h 512"/>
              <a:gd name="T18" fmla="*/ 186 w 512"/>
              <a:gd name="T19" fmla="*/ 262 h 512"/>
              <a:gd name="T20" fmla="*/ 195 w 512"/>
              <a:gd name="T21" fmla="*/ 239 h 512"/>
              <a:gd name="T22" fmla="*/ 221 w 512"/>
              <a:gd name="T23" fmla="*/ 240 h 512"/>
              <a:gd name="T24" fmla="*/ 232 w 512"/>
              <a:gd name="T25" fmla="*/ 233 h 512"/>
              <a:gd name="T26" fmla="*/ 266 w 512"/>
              <a:gd name="T27" fmla="*/ 144 h 512"/>
              <a:gd name="T28" fmla="*/ 266 w 512"/>
              <a:gd name="T29" fmla="*/ 136 h 512"/>
              <a:gd name="T30" fmla="*/ 261 w 512"/>
              <a:gd name="T31" fmla="*/ 126 h 512"/>
              <a:gd name="T32" fmla="*/ 264 w 512"/>
              <a:gd name="T33" fmla="*/ 120 h 512"/>
              <a:gd name="T34" fmla="*/ 512 w 512"/>
              <a:gd name="T35" fmla="*/ 256 h 512"/>
              <a:gd name="T36" fmla="*/ 256 w 512"/>
              <a:gd name="T37" fmla="*/ 512 h 512"/>
              <a:gd name="T38" fmla="*/ 0 w 512"/>
              <a:gd name="T39" fmla="*/ 256 h 512"/>
              <a:gd name="T40" fmla="*/ 256 w 512"/>
              <a:gd name="T41" fmla="*/ 0 h 512"/>
              <a:gd name="T42" fmla="*/ 512 w 512"/>
              <a:gd name="T43" fmla="*/ 256 h 512"/>
              <a:gd name="T44" fmla="*/ 361 w 512"/>
              <a:gd name="T45" fmla="*/ 134 h 512"/>
              <a:gd name="T46" fmla="*/ 261 w 512"/>
              <a:gd name="T47" fmla="*/ 96 h 512"/>
              <a:gd name="T48" fmla="*/ 247 w 512"/>
              <a:gd name="T49" fmla="*/ 102 h 512"/>
              <a:gd name="T50" fmla="*/ 240 w 512"/>
              <a:gd name="T51" fmla="*/ 122 h 512"/>
              <a:gd name="T52" fmla="*/ 240 w 512"/>
              <a:gd name="T53" fmla="*/ 131 h 512"/>
              <a:gd name="T54" fmla="*/ 244 w 512"/>
              <a:gd name="T55" fmla="*/ 140 h 512"/>
              <a:gd name="T56" fmla="*/ 214 w 512"/>
              <a:gd name="T57" fmla="*/ 219 h 512"/>
              <a:gd name="T58" fmla="*/ 188 w 512"/>
              <a:gd name="T59" fmla="*/ 218 h 512"/>
              <a:gd name="T60" fmla="*/ 178 w 512"/>
              <a:gd name="T61" fmla="*/ 224 h 512"/>
              <a:gd name="T62" fmla="*/ 163 w 512"/>
              <a:gd name="T63" fmla="*/ 264 h 512"/>
              <a:gd name="T64" fmla="*/ 163 w 512"/>
              <a:gd name="T65" fmla="*/ 272 h 512"/>
              <a:gd name="T66" fmla="*/ 169 w 512"/>
              <a:gd name="T67" fmla="*/ 278 h 512"/>
              <a:gd name="T68" fmla="*/ 229 w 512"/>
              <a:gd name="T69" fmla="*/ 301 h 512"/>
              <a:gd name="T70" fmla="*/ 194 w 512"/>
              <a:gd name="T71" fmla="*/ 391 h 512"/>
              <a:gd name="T72" fmla="*/ 200 w 512"/>
              <a:gd name="T73" fmla="*/ 404 h 512"/>
              <a:gd name="T74" fmla="*/ 204 w 512"/>
              <a:gd name="T75" fmla="*/ 405 h 512"/>
              <a:gd name="T76" fmla="*/ 214 w 512"/>
              <a:gd name="T77" fmla="*/ 398 h 512"/>
              <a:gd name="T78" fmla="*/ 248 w 512"/>
              <a:gd name="T79" fmla="*/ 308 h 512"/>
              <a:gd name="T80" fmla="*/ 308 w 512"/>
              <a:gd name="T81" fmla="*/ 331 h 512"/>
              <a:gd name="T82" fmla="*/ 312 w 512"/>
              <a:gd name="T83" fmla="*/ 332 h 512"/>
              <a:gd name="T84" fmla="*/ 322 w 512"/>
              <a:gd name="T85" fmla="*/ 325 h 512"/>
              <a:gd name="T86" fmla="*/ 337 w 512"/>
              <a:gd name="T87" fmla="*/ 285 h 512"/>
              <a:gd name="T88" fmla="*/ 334 w 512"/>
              <a:gd name="T89" fmla="*/ 273 h 512"/>
              <a:gd name="T90" fmla="*/ 314 w 512"/>
              <a:gd name="T91" fmla="*/ 257 h 512"/>
              <a:gd name="T92" fmla="*/ 344 w 512"/>
              <a:gd name="T93" fmla="*/ 178 h 512"/>
              <a:gd name="T94" fmla="*/ 354 w 512"/>
              <a:gd name="T95" fmla="*/ 174 h 512"/>
              <a:gd name="T96" fmla="*/ 359 w 512"/>
              <a:gd name="T97" fmla="*/ 168 h 512"/>
              <a:gd name="T98" fmla="*/ 367 w 512"/>
              <a:gd name="T99" fmla="*/ 148 h 512"/>
              <a:gd name="T100" fmla="*/ 361 w 512"/>
              <a:gd name="T101" fmla="*/ 134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512" h="512">
                <a:moveTo>
                  <a:pt x="264" y="120"/>
                </a:moveTo>
                <a:cubicBezTo>
                  <a:pt x="343" y="151"/>
                  <a:pt x="343" y="151"/>
                  <a:pt x="343" y="151"/>
                </a:cubicBezTo>
                <a:cubicBezTo>
                  <a:pt x="341" y="156"/>
                  <a:pt x="341" y="156"/>
                  <a:pt x="341" y="156"/>
                </a:cubicBezTo>
                <a:cubicBezTo>
                  <a:pt x="331" y="161"/>
                  <a:pt x="331" y="161"/>
                  <a:pt x="331" y="161"/>
                </a:cubicBezTo>
                <a:cubicBezTo>
                  <a:pt x="329" y="162"/>
                  <a:pt x="327" y="164"/>
                  <a:pt x="326" y="167"/>
                </a:cubicBezTo>
                <a:cubicBezTo>
                  <a:pt x="291" y="256"/>
                  <a:pt x="291" y="256"/>
                  <a:pt x="291" y="256"/>
                </a:cubicBezTo>
                <a:cubicBezTo>
                  <a:pt x="290" y="261"/>
                  <a:pt x="291" y="266"/>
                  <a:pt x="294" y="268"/>
                </a:cubicBezTo>
                <a:cubicBezTo>
                  <a:pt x="315" y="285"/>
                  <a:pt x="315" y="285"/>
                  <a:pt x="315" y="285"/>
                </a:cubicBezTo>
                <a:cubicBezTo>
                  <a:pt x="306" y="308"/>
                  <a:pt x="306" y="308"/>
                  <a:pt x="306" y="308"/>
                </a:cubicBezTo>
                <a:cubicBezTo>
                  <a:pt x="186" y="262"/>
                  <a:pt x="186" y="262"/>
                  <a:pt x="186" y="262"/>
                </a:cubicBezTo>
                <a:cubicBezTo>
                  <a:pt x="195" y="239"/>
                  <a:pt x="195" y="239"/>
                  <a:pt x="195" y="239"/>
                </a:cubicBezTo>
                <a:cubicBezTo>
                  <a:pt x="221" y="240"/>
                  <a:pt x="221" y="240"/>
                  <a:pt x="221" y="240"/>
                </a:cubicBezTo>
                <a:cubicBezTo>
                  <a:pt x="226" y="241"/>
                  <a:pt x="230" y="238"/>
                  <a:pt x="232" y="233"/>
                </a:cubicBezTo>
                <a:cubicBezTo>
                  <a:pt x="266" y="144"/>
                  <a:pt x="266" y="144"/>
                  <a:pt x="266" y="144"/>
                </a:cubicBezTo>
                <a:cubicBezTo>
                  <a:pt x="267" y="141"/>
                  <a:pt x="267" y="138"/>
                  <a:pt x="266" y="136"/>
                </a:cubicBezTo>
                <a:cubicBezTo>
                  <a:pt x="261" y="126"/>
                  <a:pt x="261" y="126"/>
                  <a:pt x="261" y="126"/>
                </a:cubicBezTo>
                <a:lnTo>
                  <a:pt x="264" y="120"/>
                </a:lnTo>
                <a:close/>
                <a:moveTo>
                  <a:pt x="512" y="256"/>
                </a:moveTo>
                <a:cubicBezTo>
                  <a:pt x="512" y="397"/>
                  <a:pt x="397" y="512"/>
                  <a:pt x="256" y="512"/>
                </a:cubicBezTo>
                <a:cubicBezTo>
                  <a:pt x="114" y="512"/>
                  <a:pt x="0" y="397"/>
                  <a:pt x="0" y="256"/>
                </a:cubicBezTo>
                <a:cubicBezTo>
                  <a:pt x="0" y="114"/>
                  <a:pt x="114" y="0"/>
                  <a:pt x="256" y="0"/>
                </a:cubicBezTo>
                <a:cubicBezTo>
                  <a:pt x="397" y="0"/>
                  <a:pt x="512" y="114"/>
                  <a:pt x="512" y="256"/>
                </a:cubicBezTo>
                <a:close/>
                <a:moveTo>
                  <a:pt x="361" y="134"/>
                </a:moveTo>
                <a:cubicBezTo>
                  <a:pt x="261" y="96"/>
                  <a:pt x="261" y="96"/>
                  <a:pt x="261" y="96"/>
                </a:cubicBezTo>
                <a:cubicBezTo>
                  <a:pt x="256" y="94"/>
                  <a:pt x="250" y="97"/>
                  <a:pt x="247" y="102"/>
                </a:cubicBezTo>
                <a:cubicBezTo>
                  <a:pt x="240" y="122"/>
                  <a:pt x="240" y="122"/>
                  <a:pt x="240" y="122"/>
                </a:cubicBezTo>
                <a:cubicBezTo>
                  <a:pt x="239" y="125"/>
                  <a:pt x="239" y="128"/>
                  <a:pt x="240" y="131"/>
                </a:cubicBezTo>
                <a:cubicBezTo>
                  <a:pt x="244" y="140"/>
                  <a:pt x="244" y="140"/>
                  <a:pt x="244" y="140"/>
                </a:cubicBezTo>
                <a:cubicBezTo>
                  <a:pt x="214" y="219"/>
                  <a:pt x="214" y="219"/>
                  <a:pt x="214" y="219"/>
                </a:cubicBezTo>
                <a:cubicBezTo>
                  <a:pt x="188" y="218"/>
                  <a:pt x="188" y="218"/>
                  <a:pt x="188" y="218"/>
                </a:cubicBezTo>
                <a:cubicBezTo>
                  <a:pt x="184" y="217"/>
                  <a:pt x="180" y="220"/>
                  <a:pt x="178" y="224"/>
                </a:cubicBezTo>
                <a:cubicBezTo>
                  <a:pt x="163" y="264"/>
                  <a:pt x="163" y="264"/>
                  <a:pt x="163" y="264"/>
                </a:cubicBezTo>
                <a:cubicBezTo>
                  <a:pt x="162" y="267"/>
                  <a:pt x="162" y="270"/>
                  <a:pt x="163" y="272"/>
                </a:cubicBezTo>
                <a:cubicBezTo>
                  <a:pt x="164" y="275"/>
                  <a:pt x="166" y="277"/>
                  <a:pt x="169" y="278"/>
                </a:cubicBezTo>
                <a:cubicBezTo>
                  <a:pt x="229" y="301"/>
                  <a:pt x="229" y="301"/>
                  <a:pt x="229" y="301"/>
                </a:cubicBezTo>
                <a:cubicBezTo>
                  <a:pt x="194" y="391"/>
                  <a:pt x="194" y="391"/>
                  <a:pt x="194" y="391"/>
                </a:cubicBezTo>
                <a:cubicBezTo>
                  <a:pt x="192" y="396"/>
                  <a:pt x="195" y="402"/>
                  <a:pt x="200" y="404"/>
                </a:cubicBezTo>
                <a:cubicBezTo>
                  <a:pt x="202" y="405"/>
                  <a:pt x="203" y="405"/>
                  <a:pt x="204" y="405"/>
                </a:cubicBezTo>
                <a:cubicBezTo>
                  <a:pt x="208" y="405"/>
                  <a:pt x="212" y="402"/>
                  <a:pt x="214" y="398"/>
                </a:cubicBezTo>
                <a:cubicBezTo>
                  <a:pt x="248" y="308"/>
                  <a:pt x="248" y="308"/>
                  <a:pt x="248" y="308"/>
                </a:cubicBezTo>
                <a:cubicBezTo>
                  <a:pt x="308" y="331"/>
                  <a:pt x="308" y="331"/>
                  <a:pt x="308" y="331"/>
                </a:cubicBezTo>
                <a:cubicBezTo>
                  <a:pt x="309" y="332"/>
                  <a:pt x="311" y="332"/>
                  <a:pt x="312" y="332"/>
                </a:cubicBezTo>
                <a:cubicBezTo>
                  <a:pt x="316" y="332"/>
                  <a:pt x="320" y="329"/>
                  <a:pt x="322" y="325"/>
                </a:cubicBezTo>
                <a:cubicBezTo>
                  <a:pt x="337" y="285"/>
                  <a:pt x="337" y="285"/>
                  <a:pt x="337" y="285"/>
                </a:cubicBezTo>
                <a:cubicBezTo>
                  <a:pt x="339" y="281"/>
                  <a:pt x="338" y="276"/>
                  <a:pt x="334" y="273"/>
                </a:cubicBezTo>
                <a:cubicBezTo>
                  <a:pt x="314" y="257"/>
                  <a:pt x="314" y="257"/>
                  <a:pt x="314" y="257"/>
                </a:cubicBezTo>
                <a:cubicBezTo>
                  <a:pt x="344" y="178"/>
                  <a:pt x="344" y="178"/>
                  <a:pt x="344" y="178"/>
                </a:cubicBezTo>
                <a:cubicBezTo>
                  <a:pt x="354" y="174"/>
                  <a:pt x="354" y="174"/>
                  <a:pt x="354" y="174"/>
                </a:cubicBezTo>
                <a:cubicBezTo>
                  <a:pt x="356" y="173"/>
                  <a:pt x="358" y="171"/>
                  <a:pt x="359" y="168"/>
                </a:cubicBezTo>
                <a:cubicBezTo>
                  <a:pt x="367" y="148"/>
                  <a:pt x="367" y="148"/>
                  <a:pt x="367" y="148"/>
                </a:cubicBezTo>
                <a:cubicBezTo>
                  <a:pt x="369" y="143"/>
                  <a:pt x="366" y="137"/>
                  <a:pt x="361" y="13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982301" y="1473759"/>
            <a:ext cx="4516790" cy="338554"/>
          </a:xfrm>
          <a:prstGeom prst="homePlate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cap="all" spc="200" dirty="0"/>
              <a:t>2018 Operational Milestones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331267" y="3608760"/>
            <a:ext cx="601880" cy="33855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1600" b="1" dirty="0">
                <a:solidFill>
                  <a:schemeClr val="accent5"/>
                </a:solidFill>
                <a:latin typeface="+mj-lt"/>
                <a:cs typeface="Calibri Light" panose="020F0302020204030204" pitchFamily="34" charset="0"/>
              </a:rPr>
              <a:t>2017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180962" y="3159830"/>
            <a:ext cx="601880" cy="33855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1600" b="1" dirty="0">
                <a:solidFill>
                  <a:srgbClr val="1F766B"/>
                </a:solidFill>
                <a:latin typeface="+mj-lt"/>
                <a:cs typeface="Calibri Light" panose="020F0302020204030204" pitchFamily="34" charset="0"/>
              </a:rPr>
              <a:t>2018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030656" y="2717050"/>
            <a:ext cx="601880" cy="33855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1600" b="1" dirty="0">
                <a:solidFill>
                  <a:srgbClr val="154E47"/>
                </a:solidFill>
                <a:latin typeface="+mj-lt"/>
                <a:cs typeface="Calibri Light" panose="020F0302020204030204" pitchFamily="34" charset="0"/>
              </a:rPr>
              <a:t>2019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393939" y="4025447"/>
            <a:ext cx="162306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Developed strategic plan for NESTcc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Designated first </a:t>
            </a:r>
            <a:r>
              <a:rPr lang="en-US" sz="14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NESTcc</a:t>
            </a:r>
            <a:r>
              <a:rPr lang="en-US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Demonstration Projects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241348" y="3638433"/>
            <a:ext cx="162763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Make the case for use of RWE to key stakeholders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Provide information for conducting  RWE studies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Establish NESTcc Data Network and reduce transaction costs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0091042" y="3204891"/>
            <a:ext cx="162763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Establish mature Data Network with data quality and methods standards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Become the go-to resource for industry and other stakeholders for RWE studies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316980" y="1881514"/>
            <a:ext cx="5286462" cy="52322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Execution of Operational Milestones will enable NESTcc to achieve the following Strategic Priorities by the end of each year noted: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0" y="419100"/>
            <a:ext cx="128016" cy="6019800"/>
            <a:chOff x="0" y="419100"/>
            <a:chExt cx="91440" cy="6019800"/>
          </a:xfrm>
        </p:grpSpPr>
        <p:sp>
          <p:nvSpPr>
            <p:cNvPr id="42" name="Rectangle 41"/>
            <p:cNvSpPr/>
            <p:nvPr/>
          </p:nvSpPr>
          <p:spPr>
            <a:xfrm>
              <a:off x="0" y="419100"/>
              <a:ext cx="91440" cy="1371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0" y="1968500"/>
              <a:ext cx="91440" cy="13716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0" y="3517900"/>
              <a:ext cx="91440" cy="1371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0" y="5067300"/>
              <a:ext cx="91440" cy="1371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Oval 65"/>
          <p:cNvSpPr/>
          <p:nvPr/>
        </p:nvSpPr>
        <p:spPr>
          <a:xfrm>
            <a:off x="401388" y="301464"/>
            <a:ext cx="447473" cy="44747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6" name="Isosceles Triangle 25"/>
          <p:cNvSpPr/>
          <p:nvPr/>
        </p:nvSpPr>
        <p:spPr>
          <a:xfrm flipV="1">
            <a:off x="8333458" y="3101628"/>
            <a:ext cx="100486" cy="86626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271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Freeform 63"/>
          <p:cNvSpPr/>
          <p:nvPr/>
        </p:nvSpPr>
        <p:spPr>
          <a:xfrm>
            <a:off x="8180962" y="3162200"/>
            <a:ext cx="1748404" cy="3124300"/>
          </a:xfrm>
          <a:custGeom>
            <a:avLst/>
            <a:gdLst>
              <a:gd name="connsiteX0" fmla="*/ 1748404 w 1748404"/>
              <a:gd name="connsiteY0" fmla="*/ 0 h 3124300"/>
              <a:gd name="connsiteX1" fmla="*/ 1748404 w 1748404"/>
              <a:gd name="connsiteY1" fmla="*/ 1766585 h 3124300"/>
              <a:gd name="connsiteX2" fmla="*/ 1748404 w 1748404"/>
              <a:gd name="connsiteY2" fmla="*/ 2065117 h 3124300"/>
              <a:gd name="connsiteX3" fmla="*/ 1748404 w 1748404"/>
              <a:gd name="connsiteY3" fmla="*/ 2161543 h 3124300"/>
              <a:gd name="connsiteX4" fmla="*/ 1748404 w 1748404"/>
              <a:gd name="connsiteY4" fmla="*/ 2500742 h 3124300"/>
              <a:gd name="connsiteX5" fmla="*/ 1748404 w 1748404"/>
              <a:gd name="connsiteY5" fmla="*/ 3124300 h 3124300"/>
              <a:gd name="connsiteX6" fmla="*/ 1900 w 1748404"/>
              <a:gd name="connsiteY6" fmla="*/ 3124300 h 3124300"/>
              <a:gd name="connsiteX7" fmla="*/ 1900 w 1748404"/>
              <a:gd name="connsiteY7" fmla="*/ 2500742 h 3124300"/>
              <a:gd name="connsiteX8" fmla="*/ 0 w 1748404"/>
              <a:gd name="connsiteY8" fmla="*/ 2500742 h 3124300"/>
              <a:gd name="connsiteX9" fmla="*/ 0 w 1748404"/>
              <a:gd name="connsiteY9" fmla="*/ 2065117 h 3124300"/>
              <a:gd name="connsiteX10" fmla="*/ 0 w 1748404"/>
              <a:gd name="connsiteY10" fmla="*/ 1766585 h 3124300"/>
              <a:gd name="connsiteX11" fmla="*/ 0 w 1748404"/>
              <a:gd name="connsiteY11" fmla="*/ 413024 h 312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48404" h="3124300">
                <a:moveTo>
                  <a:pt x="1748404" y="0"/>
                </a:moveTo>
                <a:lnTo>
                  <a:pt x="1748404" y="1766585"/>
                </a:lnTo>
                <a:lnTo>
                  <a:pt x="1748404" y="2065117"/>
                </a:lnTo>
                <a:lnTo>
                  <a:pt x="1748404" y="2161543"/>
                </a:lnTo>
                <a:lnTo>
                  <a:pt x="1748404" y="2500742"/>
                </a:lnTo>
                <a:lnTo>
                  <a:pt x="1748404" y="3124300"/>
                </a:lnTo>
                <a:lnTo>
                  <a:pt x="1900" y="3124300"/>
                </a:lnTo>
                <a:lnTo>
                  <a:pt x="1900" y="2500742"/>
                </a:lnTo>
                <a:lnTo>
                  <a:pt x="0" y="2500742"/>
                </a:lnTo>
                <a:lnTo>
                  <a:pt x="0" y="2065117"/>
                </a:lnTo>
                <a:lnTo>
                  <a:pt x="0" y="1766585"/>
                </a:lnTo>
                <a:lnTo>
                  <a:pt x="0" y="4130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Freeform 64"/>
          <p:cNvSpPr/>
          <p:nvPr/>
        </p:nvSpPr>
        <p:spPr>
          <a:xfrm>
            <a:off x="6331267" y="3597825"/>
            <a:ext cx="1748404" cy="2688674"/>
          </a:xfrm>
          <a:custGeom>
            <a:avLst/>
            <a:gdLst>
              <a:gd name="connsiteX0" fmla="*/ 1748404 w 1748404"/>
              <a:gd name="connsiteY0" fmla="*/ 0 h 2688674"/>
              <a:gd name="connsiteX1" fmla="*/ 1748404 w 1748404"/>
              <a:gd name="connsiteY1" fmla="*/ 1725917 h 2688674"/>
              <a:gd name="connsiteX2" fmla="*/ 1748404 w 1748404"/>
              <a:gd name="connsiteY2" fmla="*/ 2065117 h 2688674"/>
              <a:gd name="connsiteX3" fmla="*/ 1748404 w 1748404"/>
              <a:gd name="connsiteY3" fmla="*/ 2688674 h 2688674"/>
              <a:gd name="connsiteX4" fmla="*/ 1900 w 1748404"/>
              <a:gd name="connsiteY4" fmla="*/ 2688674 h 2688674"/>
              <a:gd name="connsiteX5" fmla="*/ 1900 w 1748404"/>
              <a:gd name="connsiteY5" fmla="*/ 2065117 h 2688674"/>
              <a:gd name="connsiteX6" fmla="*/ 0 w 1748404"/>
              <a:gd name="connsiteY6" fmla="*/ 2065117 h 2688674"/>
              <a:gd name="connsiteX7" fmla="*/ 0 w 1748404"/>
              <a:gd name="connsiteY7" fmla="*/ 413023 h 2688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8404" h="2688674">
                <a:moveTo>
                  <a:pt x="1748404" y="0"/>
                </a:moveTo>
                <a:lnTo>
                  <a:pt x="1748404" y="1725917"/>
                </a:lnTo>
                <a:lnTo>
                  <a:pt x="1748404" y="2065117"/>
                </a:lnTo>
                <a:lnTo>
                  <a:pt x="1748404" y="2688674"/>
                </a:lnTo>
                <a:lnTo>
                  <a:pt x="1900" y="2688674"/>
                </a:lnTo>
                <a:lnTo>
                  <a:pt x="1900" y="2065117"/>
                </a:lnTo>
                <a:lnTo>
                  <a:pt x="0" y="2065117"/>
                </a:lnTo>
                <a:lnTo>
                  <a:pt x="0" y="413023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Freeform 62"/>
          <p:cNvSpPr/>
          <p:nvPr/>
        </p:nvSpPr>
        <p:spPr>
          <a:xfrm>
            <a:off x="10030656" y="2708413"/>
            <a:ext cx="1748404" cy="3578086"/>
          </a:xfrm>
          <a:custGeom>
            <a:avLst/>
            <a:gdLst>
              <a:gd name="connsiteX0" fmla="*/ 0 w 1748404"/>
              <a:gd name="connsiteY0" fmla="*/ 2065118 h 3578086"/>
              <a:gd name="connsiteX1" fmla="*/ 1748404 w 1748404"/>
              <a:gd name="connsiteY1" fmla="*/ 2065118 h 3578086"/>
              <a:gd name="connsiteX2" fmla="*/ 1748404 w 1748404"/>
              <a:gd name="connsiteY2" fmla="*/ 2954530 h 3578086"/>
              <a:gd name="connsiteX3" fmla="*/ 1746504 w 1748404"/>
              <a:gd name="connsiteY3" fmla="*/ 2954530 h 3578086"/>
              <a:gd name="connsiteX4" fmla="*/ 1746504 w 1748404"/>
              <a:gd name="connsiteY4" fmla="*/ 3578086 h 3578086"/>
              <a:gd name="connsiteX5" fmla="*/ 0 w 1748404"/>
              <a:gd name="connsiteY5" fmla="*/ 3578086 h 3578086"/>
              <a:gd name="connsiteX6" fmla="*/ 0 w 1748404"/>
              <a:gd name="connsiteY6" fmla="*/ 2954530 h 3578086"/>
              <a:gd name="connsiteX7" fmla="*/ 0 w 1748404"/>
              <a:gd name="connsiteY7" fmla="*/ 2615329 h 3578086"/>
              <a:gd name="connsiteX8" fmla="*/ 1748404 w 1748404"/>
              <a:gd name="connsiteY8" fmla="*/ 0 h 3578086"/>
              <a:gd name="connsiteX9" fmla="*/ 1748404 w 1748404"/>
              <a:gd name="connsiteY9" fmla="*/ 2065117 h 3578086"/>
              <a:gd name="connsiteX10" fmla="*/ 0 w 1748404"/>
              <a:gd name="connsiteY10" fmla="*/ 2065117 h 3578086"/>
              <a:gd name="connsiteX11" fmla="*/ 0 w 1748404"/>
              <a:gd name="connsiteY11" fmla="*/ 413023 h 3578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48404" h="3578086">
                <a:moveTo>
                  <a:pt x="0" y="2065118"/>
                </a:moveTo>
                <a:lnTo>
                  <a:pt x="1748404" y="2065118"/>
                </a:lnTo>
                <a:lnTo>
                  <a:pt x="1748404" y="2954530"/>
                </a:lnTo>
                <a:lnTo>
                  <a:pt x="1746504" y="2954530"/>
                </a:lnTo>
                <a:lnTo>
                  <a:pt x="1746504" y="3578086"/>
                </a:lnTo>
                <a:lnTo>
                  <a:pt x="0" y="3578086"/>
                </a:lnTo>
                <a:lnTo>
                  <a:pt x="0" y="2954530"/>
                </a:lnTo>
                <a:lnTo>
                  <a:pt x="0" y="2615329"/>
                </a:lnTo>
                <a:close/>
                <a:moveTo>
                  <a:pt x="1748404" y="0"/>
                </a:moveTo>
                <a:lnTo>
                  <a:pt x="1748404" y="2065117"/>
                </a:lnTo>
                <a:lnTo>
                  <a:pt x="0" y="2065117"/>
                </a:lnTo>
                <a:lnTo>
                  <a:pt x="0" y="413023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CBEBA87-C176-4D74-8C46-A71B0AFE52D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82301" y="419100"/>
            <a:ext cx="8829674" cy="329837"/>
          </a:xfrm>
        </p:spPr>
        <p:txBody>
          <a:bodyPr/>
          <a:lstStyle/>
          <a:p>
            <a:r>
              <a:rPr lang="en-US" cap="all" dirty="0">
                <a:solidFill>
                  <a:schemeClr val="accent4"/>
                </a:solidFill>
              </a:rPr>
              <a:t>Establish NEST</a:t>
            </a:r>
            <a:r>
              <a:rPr lang="en-US" dirty="0">
                <a:solidFill>
                  <a:schemeClr val="accent4"/>
                </a:solidFill>
              </a:rPr>
              <a:t>cc</a:t>
            </a:r>
            <a:r>
              <a:rPr lang="en-US" cap="all" dirty="0">
                <a:solidFill>
                  <a:schemeClr val="accent4"/>
                </a:solidFill>
              </a:rPr>
              <a:t>’S Value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665B6ED-1ECA-4C23-810F-32F0347868D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19099" y="828675"/>
            <a:ext cx="8829675" cy="1008834"/>
          </a:xfrm>
        </p:spPr>
        <p:txBody>
          <a:bodyPr/>
          <a:lstStyle/>
          <a:p>
            <a:r>
              <a:rPr lang="en-US" dirty="0"/>
              <a:t>To achieve success for establishing the value of NESTcc, NESTcc will: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70E8286-2BC1-43E2-B378-D24CC95B9675}"/>
              </a:ext>
            </a:extLst>
          </p:cNvPr>
          <p:cNvCxnSpPr>
            <a:cxnSpLocks/>
          </p:cNvCxnSpPr>
          <p:nvPr/>
        </p:nvCxnSpPr>
        <p:spPr>
          <a:xfrm>
            <a:off x="982301" y="714070"/>
            <a:ext cx="3114211" cy="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219902"/>
              </p:ext>
            </p:extLst>
          </p:nvPr>
        </p:nvGraphicFramePr>
        <p:xfrm>
          <a:off x="581659" y="1881514"/>
          <a:ext cx="4849237" cy="342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1124">
                  <a:extLst>
                    <a:ext uri="{9D8B030D-6E8A-4147-A177-3AD203B41FA5}">
                      <a16:colId xmlns:a16="http://schemas.microsoft.com/office/drawing/2014/main" val="2930044746"/>
                    </a:ext>
                  </a:extLst>
                </a:gridCol>
                <a:gridCol w="4268113">
                  <a:extLst>
                    <a:ext uri="{9D8B030D-6E8A-4147-A177-3AD203B41FA5}">
                      <a16:colId xmlns:a16="http://schemas.microsoft.com/office/drawing/2014/main" val="23481740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accent4"/>
                          </a:solidFill>
                        </a:rPr>
                        <a:t>3.1</a:t>
                      </a:r>
                    </a:p>
                  </a:txBody>
                  <a:tcPr marT="91440" marB="91440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baseline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Develop a preliminary business model</a:t>
                      </a:r>
                    </a:p>
                  </a:txBody>
                  <a:tcPr marT="91440" marB="91440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5444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accent4"/>
                          </a:solidFill>
                        </a:rPr>
                        <a:t>3.2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baseline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Launch the Sustainability Subcommittee to support the management and direction of planning for </a:t>
                      </a:r>
                      <a:r>
                        <a:rPr lang="en-US" sz="1500" kern="1200" baseline="0" dirty="0" err="1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NESTcc’s</a:t>
                      </a:r>
                      <a:r>
                        <a:rPr lang="en-US" sz="1500" kern="1200" baseline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 sustainability 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9297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accent4"/>
                          </a:solidFill>
                        </a:rPr>
                        <a:t>3.3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baseline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Secure a consultant to partner with NESTcc to develop a comprehensive market analysis and develop a business plan</a:t>
                      </a:r>
                      <a:endParaRPr lang="en-US" sz="1500" strike="sngStrike" kern="1200" baseline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T="91440" marB="91440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9511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accent4"/>
                          </a:solidFill>
                        </a:rPr>
                        <a:t>3.4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kern="1200" baseline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Establish pricing models for NESTcc functions and services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1459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accent4"/>
                          </a:solidFill>
                        </a:rPr>
                        <a:t>3.5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kern="1200" baseline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Solicit stakeholder feedback to ensure the business model aligns with their needs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4413080"/>
                  </a:ext>
                </a:extLst>
              </a:tr>
            </a:tbl>
          </a:graphicData>
        </a:graphic>
      </p:graphicFrame>
      <p:sp>
        <p:nvSpPr>
          <p:cNvPr id="56" name="Freeform 36"/>
          <p:cNvSpPr>
            <a:spLocks noChangeAspect="1" noEditPoints="1"/>
          </p:cNvSpPr>
          <p:nvPr/>
        </p:nvSpPr>
        <p:spPr bwMode="auto">
          <a:xfrm>
            <a:off x="581659" y="1459221"/>
            <a:ext cx="367631" cy="367631"/>
          </a:xfrm>
          <a:custGeom>
            <a:avLst/>
            <a:gdLst>
              <a:gd name="T0" fmla="*/ 324 w 512"/>
              <a:gd name="T1" fmla="*/ 194 h 512"/>
              <a:gd name="T2" fmla="*/ 330 w 512"/>
              <a:gd name="T3" fmla="*/ 167 h 512"/>
              <a:gd name="T4" fmla="*/ 400 w 512"/>
              <a:gd name="T5" fmla="*/ 182 h 512"/>
              <a:gd name="T6" fmla="*/ 386 w 512"/>
              <a:gd name="T7" fmla="*/ 223 h 512"/>
              <a:gd name="T8" fmla="*/ 351 w 512"/>
              <a:gd name="T9" fmla="*/ 247 h 512"/>
              <a:gd name="T10" fmla="*/ 312 w 512"/>
              <a:gd name="T11" fmla="*/ 243 h 512"/>
              <a:gd name="T12" fmla="*/ 278 w 512"/>
              <a:gd name="T13" fmla="*/ 222 h 512"/>
              <a:gd name="T14" fmla="*/ 264 w 512"/>
              <a:gd name="T15" fmla="*/ 183 h 512"/>
              <a:gd name="T16" fmla="*/ 275 w 512"/>
              <a:gd name="T17" fmla="*/ 144 h 512"/>
              <a:gd name="T18" fmla="*/ 308 w 512"/>
              <a:gd name="T19" fmla="*/ 119 h 512"/>
              <a:gd name="T20" fmla="*/ 331 w 512"/>
              <a:gd name="T21" fmla="*/ 128 h 512"/>
              <a:gd name="T22" fmla="*/ 364 w 512"/>
              <a:gd name="T23" fmla="*/ 136 h 512"/>
              <a:gd name="T24" fmla="*/ 384 w 512"/>
              <a:gd name="T25" fmla="*/ 164 h 512"/>
              <a:gd name="T26" fmla="*/ 320 w 512"/>
              <a:gd name="T27" fmla="*/ 147 h 512"/>
              <a:gd name="T28" fmla="*/ 330 w 512"/>
              <a:gd name="T29" fmla="*/ 217 h 512"/>
              <a:gd name="T30" fmla="*/ 512 w 512"/>
              <a:gd name="T31" fmla="*/ 256 h 512"/>
              <a:gd name="T32" fmla="*/ 512 w 512"/>
              <a:gd name="T33" fmla="*/ 256 h 512"/>
              <a:gd name="T34" fmla="*/ 268 w 512"/>
              <a:gd name="T35" fmla="*/ 290 h 512"/>
              <a:gd name="T36" fmla="*/ 236 w 512"/>
              <a:gd name="T37" fmla="*/ 251 h 512"/>
              <a:gd name="T38" fmla="*/ 187 w 512"/>
              <a:gd name="T39" fmla="*/ 238 h 512"/>
              <a:gd name="T40" fmla="*/ 140 w 512"/>
              <a:gd name="T41" fmla="*/ 256 h 512"/>
              <a:gd name="T42" fmla="*/ 113 w 512"/>
              <a:gd name="T43" fmla="*/ 299 h 512"/>
              <a:gd name="T44" fmla="*/ 115 w 512"/>
              <a:gd name="T45" fmla="*/ 350 h 512"/>
              <a:gd name="T46" fmla="*/ 147 w 512"/>
              <a:gd name="T47" fmla="*/ 388 h 512"/>
              <a:gd name="T48" fmla="*/ 196 w 512"/>
              <a:gd name="T49" fmla="*/ 401 h 512"/>
              <a:gd name="T50" fmla="*/ 237 w 512"/>
              <a:gd name="T51" fmla="*/ 383 h 512"/>
              <a:gd name="T52" fmla="*/ 266 w 512"/>
              <a:gd name="T53" fmla="*/ 345 h 512"/>
              <a:gd name="T54" fmla="*/ 410 w 512"/>
              <a:gd name="T55" fmla="*/ 163 h 512"/>
              <a:gd name="T56" fmla="*/ 384 w 512"/>
              <a:gd name="T57" fmla="*/ 119 h 512"/>
              <a:gd name="T58" fmla="*/ 337 w 512"/>
              <a:gd name="T59" fmla="*/ 99 h 512"/>
              <a:gd name="T60" fmla="*/ 288 w 512"/>
              <a:gd name="T61" fmla="*/ 111 h 512"/>
              <a:gd name="T62" fmla="*/ 255 w 512"/>
              <a:gd name="T63" fmla="*/ 149 h 512"/>
              <a:gd name="T64" fmla="*/ 251 w 512"/>
              <a:gd name="T65" fmla="*/ 199 h 512"/>
              <a:gd name="T66" fmla="*/ 277 w 512"/>
              <a:gd name="T67" fmla="*/ 243 h 512"/>
              <a:gd name="T68" fmla="*/ 323 w 512"/>
              <a:gd name="T69" fmla="*/ 263 h 512"/>
              <a:gd name="T70" fmla="*/ 358 w 512"/>
              <a:gd name="T71" fmla="*/ 270 h 512"/>
              <a:gd name="T72" fmla="*/ 405 w 512"/>
              <a:gd name="T73" fmla="*/ 237 h 512"/>
              <a:gd name="T74" fmla="*/ 423 w 512"/>
              <a:gd name="T75" fmla="*/ 182 h 512"/>
              <a:gd name="T76" fmla="*/ 179 w 512"/>
              <a:gd name="T77" fmla="*/ 313 h 512"/>
              <a:gd name="T78" fmla="*/ 204 w 512"/>
              <a:gd name="T79" fmla="*/ 326 h 512"/>
              <a:gd name="T80" fmla="*/ 262 w 512"/>
              <a:gd name="T81" fmla="*/ 321 h 512"/>
              <a:gd name="T82" fmla="*/ 248 w 512"/>
              <a:gd name="T83" fmla="*/ 361 h 512"/>
              <a:gd name="T84" fmla="*/ 212 w 512"/>
              <a:gd name="T85" fmla="*/ 386 h 512"/>
              <a:gd name="T86" fmla="*/ 173 w 512"/>
              <a:gd name="T87" fmla="*/ 382 h 512"/>
              <a:gd name="T88" fmla="*/ 139 w 512"/>
              <a:gd name="T89" fmla="*/ 360 h 512"/>
              <a:gd name="T90" fmla="*/ 125 w 512"/>
              <a:gd name="T91" fmla="*/ 321 h 512"/>
              <a:gd name="T92" fmla="*/ 137 w 512"/>
              <a:gd name="T93" fmla="*/ 282 h 512"/>
              <a:gd name="T94" fmla="*/ 169 w 512"/>
              <a:gd name="T95" fmla="*/ 258 h 512"/>
              <a:gd name="T96" fmla="*/ 193 w 512"/>
              <a:gd name="T97" fmla="*/ 266 h 512"/>
              <a:gd name="T98" fmla="*/ 226 w 512"/>
              <a:gd name="T99" fmla="*/ 274 h 512"/>
              <a:gd name="T100" fmla="*/ 246 w 512"/>
              <a:gd name="T101" fmla="*/ 303 h 512"/>
              <a:gd name="T102" fmla="*/ 181 w 512"/>
              <a:gd name="T103" fmla="*/ 286 h 512"/>
              <a:gd name="T104" fmla="*/ 192 w 512"/>
              <a:gd name="T105" fmla="*/ 355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12" h="512">
                <a:moveTo>
                  <a:pt x="344" y="177"/>
                </a:moveTo>
                <a:cubicBezTo>
                  <a:pt x="345" y="180"/>
                  <a:pt x="345" y="184"/>
                  <a:pt x="343" y="188"/>
                </a:cubicBezTo>
                <a:cubicBezTo>
                  <a:pt x="341" y="191"/>
                  <a:pt x="338" y="193"/>
                  <a:pt x="335" y="195"/>
                </a:cubicBezTo>
                <a:cubicBezTo>
                  <a:pt x="331" y="196"/>
                  <a:pt x="327" y="195"/>
                  <a:pt x="324" y="194"/>
                </a:cubicBezTo>
                <a:cubicBezTo>
                  <a:pt x="320" y="192"/>
                  <a:pt x="318" y="189"/>
                  <a:pt x="317" y="185"/>
                </a:cubicBezTo>
                <a:cubicBezTo>
                  <a:pt x="316" y="182"/>
                  <a:pt x="316" y="178"/>
                  <a:pt x="318" y="174"/>
                </a:cubicBezTo>
                <a:cubicBezTo>
                  <a:pt x="320" y="171"/>
                  <a:pt x="322" y="169"/>
                  <a:pt x="326" y="167"/>
                </a:cubicBezTo>
                <a:cubicBezTo>
                  <a:pt x="328" y="167"/>
                  <a:pt x="329" y="167"/>
                  <a:pt x="330" y="167"/>
                </a:cubicBezTo>
                <a:cubicBezTo>
                  <a:pt x="333" y="167"/>
                  <a:pt x="335" y="167"/>
                  <a:pt x="337" y="168"/>
                </a:cubicBezTo>
                <a:cubicBezTo>
                  <a:pt x="340" y="170"/>
                  <a:pt x="343" y="173"/>
                  <a:pt x="344" y="177"/>
                </a:cubicBezTo>
                <a:close/>
                <a:moveTo>
                  <a:pt x="397" y="179"/>
                </a:moveTo>
                <a:cubicBezTo>
                  <a:pt x="398" y="180"/>
                  <a:pt x="399" y="181"/>
                  <a:pt x="400" y="182"/>
                </a:cubicBezTo>
                <a:cubicBezTo>
                  <a:pt x="399" y="183"/>
                  <a:pt x="398" y="184"/>
                  <a:pt x="397" y="185"/>
                </a:cubicBezTo>
                <a:cubicBezTo>
                  <a:pt x="392" y="189"/>
                  <a:pt x="386" y="193"/>
                  <a:pt x="384" y="199"/>
                </a:cubicBezTo>
                <a:cubicBezTo>
                  <a:pt x="382" y="206"/>
                  <a:pt x="384" y="212"/>
                  <a:pt x="385" y="218"/>
                </a:cubicBezTo>
                <a:cubicBezTo>
                  <a:pt x="386" y="220"/>
                  <a:pt x="386" y="221"/>
                  <a:pt x="386" y="223"/>
                </a:cubicBezTo>
                <a:cubicBezTo>
                  <a:pt x="385" y="223"/>
                  <a:pt x="383" y="223"/>
                  <a:pt x="382" y="223"/>
                </a:cubicBezTo>
                <a:cubicBezTo>
                  <a:pt x="376" y="223"/>
                  <a:pt x="369" y="223"/>
                  <a:pt x="363" y="227"/>
                </a:cubicBezTo>
                <a:cubicBezTo>
                  <a:pt x="357" y="231"/>
                  <a:pt x="355" y="237"/>
                  <a:pt x="353" y="243"/>
                </a:cubicBezTo>
                <a:cubicBezTo>
                  <a:pt x="352" y="244"/>
                  <a:pt x="352" y="246"/>
                  <a:pt x="351" y="247"/>
                </a:cubicBezTo>
                <a:cubicBezTo>
                  <a:pt x="350" y="246"/>
                  <a:pt x="348" y="244"/>
                  <a:pt x="347" y="244"/>
                </a:cubicBezTo>
                <a:cubicBezTo>
                  <a:pt x="342" y="240"/>
                  <a:pt x="336" y="234"/>
                  <a:pt x="330" y="234"/>
                </a:cubicBezTo>
                <a:cubicBezTo>
                  <a:pt x="329" y="234"/>
                  <a:pt x="329" y="234"/>
                  <a:pt x="329" y="234"/>
                </a:cubicBezTo>
                <a:cubicBezTo>
                  <a:pt x="322" y="234"/>
                  <a:pt x="317" y="240"/>
                  <a:pt x="312" y="243"/>
                </a:cubicBezTo>
                <a:cubicBezTo>
                  <a:pt x="311" y="244"/>
                  <a:pt x="309" y="246"/>
                  <a:pt x="308" y="247"/>
                </a:cubicBezTo>
                <a:cubicBezTo>
                  <a:pt x="307" y="246"/>
                  <a:pt x="307" y="244"/>
                  <a:pt x="306" y="243"/>
                </a:cubicBezTo>
                <a:cubicBezTo>
                  <a:pt x="304" y="237"/>
                  <a:pt x="302" y="230"/>
                  <a:pt x="296" y="226"/>
                </a:cubicBezTo>
                <a:cubicBezTo>
                  <a:pt x="291" y="222"/>
                  <a:pt x="284" y="222"/>
                  <a:pt x="278" y="222"/>
                </a:cubicBezTo>
                <a:cubicBezTo>
                  <a:pt x="277" y="222"/>
                  <a:pt x="275" y="222"/>
                  <a:pt x="273" y="221"/>
                </a:cubicBezTo>
                <a:cubicBezTo>
                  <a:pt x="274" y="220"/>
                  <a:pt x="274" y="218"/>
                  <a:pt x="274" y="217"/>
                </a:cubicBezTo>
                <a:cubicBezTo>
                  <a:pt x="276" y="211"/>
                  <a:pt x="278" y="204"/>
                  <a:pt x="276" y="198"/>
                </a:cubicBezTo>
                <a:cubicBezTo>
                  <a:pt x="274" y="191"/>
                  <a:pt x="269" y="187"/>
                  <a:pt x="264" y="183"/>
                </a:cubicBezTo>
                <a:cubicBezTo>
                  <a:pt x="263" y="182"/>
                  <a:pt x="261" y="181"/>
                  <a:pt x="260" y="180"/>
                </a:cubicBezTo>
                <a:cubicBezTo>
                  <a:pt x="262" y="179"/>
                  <a:pt x="263" y="178"/>
                  <a:pt x="264" y="177"/>
                </a:cubicBezTo>
                <a:cubicBezTo>
                  <a:pt x="269" y="173"/>
                  <a:pt x="275" y="169"/>
                  <a:pt x="277" y="163"/>
                </a:cubicBezTo>
                <a:cubicBezTo>
                  <a:pt x="279" y="156"/>
                  <a:pt x="277" y="150"/>
                  <a:pt x="275" y="144"/>
                </a:cubicBezTo>
                <a:cubicBezTo>
                  <a:pt x="275" y="142"/>
                  <a:pt x="275" y="141"/>
                  <a:pt x="274" y="139"/>
                </a:cubicBezTo>
                <a:cubicBezTo>
                  <a:pt x="276" y="139"/>
                  <a:pt x="278" y="139"/>
                  <a:pt x="279" y="139"/>
                </a:cubicBezTo>
                <a:cubicBezTo>
                  <a:pt x="285" y="139"/>
                  <a:pt x="292" y="139"/>
                  <a:pt x="298" y="135"/>
                </a:cubicBezTo>
                <a:cubicBezTo>
                  <a:pt x="303" y="131"/>
                  <a:pt x="306" y="125"/>
                  <a:pt x="308" y="119"/>
                </a:cubicBezTo>
                <a:cubicBezTo>
                  <a:pt x="308" y="118"/>
                  <a:pt x="309" y="116"/>
                  <a:pt x="310" y="115"/>
                </a:cubicBezTo>
                <a:cubicBezTo>
                  <a:pt x="311" y="116"/>
                  <a:pt x="313" y="118"/>
                  <a:pt x="314" y="118"/>
                </a:cubicBezTo>
                <a:cubicBezTo>
                  <a:pt x="319" y="122"/>
                  <a:pt x="324" y="128"/>
                  <a:pt x="331" y="128"/>
                </a:cubicBezTo>
                <a:cubicBezTo>
                  <a:pt x="331" y="128"/>
                  <a:pt x="331" y="128"/>
                  <a:pt x="331" y="128"/>
                </a:cubicBezTo>
                <a:cubicBezTo>
                  <a:pt x="338" y="128"/>
                  <a:pt x="344" y="122"/>
                  <a:pt x="349" y="119"/>
                </a:cubicBezTo>
                <a:cubicBezTo>
                  <a:pt x="350" y="118"/>
                  <a:pt x="352" y="116"/>
                  <a:pt x="353" y="115"/>
                </a:cubicBezTo>
                <a:cubicBezTo>
                  <a:pt x="353" y="116"/>
                  <a:pt x="354" y="118"/>
                  <a:pt x="354" y="119"/>
                </a:cubicBezTo>
                <a:cubicBezTo>
                  <a:pt x="356" y="125"/>
                  <a:pt x="359" y="132"/>
                  <a:pt x="364" y="136"/>
                </a:cubicBezTo>
                <a:cubicBezTo>
                  <a:pt x="370" y="140"/>
                  <a:pt x="377" y="140"/>
                  <a:pt x="383" y="140"/>
                </a:cubicBezTo>
                <a:cubicBezTo>
                  <a:pt x="384" y="140"/>
                  <a:pt x="386" y="140"/>
                  <a:pt x="387" y="141"/>
                </a:cubicBezTo>
                <a:cubicBezTo>
                  <a:pt x="387" y="142"/>
                  <a:pt x="387" y="144"/>
                  <a:pt x="386" y="145"/>
                </a:cubicBezTo>
                <a:cubicBezTo>
                  <a:pt x="384" y="151"/>
                  <a:pt x="382" y="158"/>
                  <a:pt x="384" y="164"/>
                </a:cubicBezTo>
                <a:cubicBezTo>
                  <a:pt x="386" y="171"/>
                  <a:pt x="392" y="175"/>
                  <a:pt x="397" y="179"/>
                </a:cubicBezTo>
                <a:close/>
                <a:moveTo>
                  <a:pt x="364" y="170"/>
                </a:moveTo>
                <a:cubicBezTo>
                  <a:pt x="361" y="161"/>
                  <a:pt x="355" y="154"/>
                  <a:pt x="347" y="150"/>
                </a:cubicBezTo>
                <a:cubicBezTo>
                  <a:pt x="338" y="145"/>
                  <a:pt x="329" y="144"/>
                  <a:pt x="320" y="147"/>
                </a:cubicBezTo>
                <a:cubicBezTo>
                  <a:pt x="311" y="150"/>
                  <a:pt x="303" y="156"/>
                  <a:pt x="299" y="164"/>
                </a:cubicBezTo>
                <a:cubicBezTo>
                  <a:pt x="294" y="173"/>
                  <a:pt x="294" y="182"/>
                  <a:pt x="296" y="192"/>
                </a:cubicBezTo>
                <a:cubicBezTo>
                  <a:pt x="299" y="201"/>
                  <a:pt x="305" y="208"/>
                  <a:pt x="314" y="212"/>
                </a:cubicBezTo>
                <a:cubicBezTo>
                  <a:pt x="319" y="215"/>
                  <a:pt x="325" y="217"/>
                  <a:pt x="330" y="217"/>
                </a:cubicBezTo>
                <a:cubicBezTo>
                  <a:pt x="334" y="217"/>
                  <a:pt x="337" y="216"/>
                  <a:pt x="341" y="215"/>
                </a:cubicBezTo>
                <a:cubicBezTo>
                  <a:pt x="350" y="212"/>
                  <a:pt x="357" y="206"/>
                  <a:pt x="362" y="198"/>
                </a:cubicBezTo>
                <a:cubicBezTo>
                  <a:pt x="366" y="189"/>
                  <a:pt x="367" y="180"/>
                  <a:pt x="364" y="170"/>
                </a:cubicBezTo>
                <a:close/>
                <a:moveTo>
                  <a:pt x="512" y="256"/>
                </a:moveTo>
                <a:cubicBezTo>
                  <a:pt x="512" y="397"/>
                  <a:pt x="397" y="512"/>
                  <a:pt x="256" y="512"/>
                </a:cubicBezTo>
                <a:cubicBezTo>
                  <a:pt x="114" y="512"/>
                  <a:pt x="0" y="397"/>
                  <a:pt x="0" y="256"/>
                </a:cubicBezTo>
                <a:cubicBezTo>
                  <a:pt x="0" y="114"/>
                  <a:pt x="114" y="0"/>
                  <a:pt x="256" y="0"/>
                </a:cubicBezTo>
                <a:cubicBezTo>
                  <a:pt x="397" y="0"/>
                  <a:pt x="512" y="114"/>
                  <a:pt x="512" y="256"/>
                </a:cubicBezTo>
                <a:close/>
                <a:moveTo>
                  <a:pt x="284" y="321"/>
                </a:moveTo>
                <a:cubicBezTo>
                  <a:pt x="285" y="312"/>
                  <a:pt x="277" y="306"/>
                  <a:pt x="271" y="301"/>
                </a:cubicBezTo>
                <a:cubicBezTo>
                  <a:pt x="270" y="300"/>
                  <a:pt x="267" y="298"/>
                  <a:pt x="266" y="297"/>
                </a:cubicBezTo>
                <a:cubicBezTo>
                  <a:pt x="266" y="295"/>
                  <a:pt x="267" y="292"/>
                  <a:pt x="268" y="290"/>
                </a:cubicBezTo>
                <a:cubicBezTo>
                  <a:pt x="270" y="283"/>
                  <a:pt x="273" y="274"/>
                  <a:pt x="267" y="266"/>
                </a:cubicBezTo>
                <a:cubicBezTo>
                  <a:pt x="262" y="258"/>
                  <a:pt x="252" y="258"/>
                  <a:pt x="245" y="258"/>
                </a:cubicBezTo>
                <a:cubicBezTo>
                  <a:pt x="243" y="258"/>
                  <a:pt x="240" y="257"/>
                  <a:pt x="238" y="257"/>
                </a:cubicBezTo>
                <a:cubicBezTo>
                  <a:pt x="238" y="256"/>
                  <a:pt x="237" y="253"/>
                  <a:pt x="236" y="251"/>
                </a:cubicBezTo>
                <a:cubicBezTo>
                  <a:pt x="234" y="244"/>
                  <a:pt x="231" y="235"/>
                  <a:pt x="222" y="232"/>
                </a:cubicBezTo>
                <a:cubicBezTo>
                  <a:pt x="213" y="229"/>
                  <a:pt x="204" y="234"/>
                  <a:pt x="199" y="238"/>
                </a:cubicBezTo>
                <a:cubicBezTo>
                  <a:pt x="197" y="239"/>
                  <a:pt x="194" y="241"/>
                  <a:pt x="193" y="242"/>
                </a:cubicBezTo>
                <a:cubicBezTo>
                  <a:pt x="191" y="241"/>
                  <a:pt x="189" y="239"/>
                  <a:pt x="187" y="238"/>
                </a:cubicBezTo>
                <a:cubicBezTo>
                  <a:pt x="182" y="234"/>
                  <a:pt x="173" y="228"/>
                  <a:pt x="164" y="231"/>
                </a:cubicBezTo>
                <a:cubicBezTo>
                  <a:pt x="155" y="234"/>
                  <a:pt x="152" y="243"/>
                  <a:pt x="149" y="250"/>
                </a:cubicBezTo>
                <a:cubicBezTo>
                  <a:pt x="148" y="252"/>
                  <a:pt x="147" y="255"/>
                  <a:pt x="147" y="256"/>
                </a:cubicBezTo>
                <a:cubicBezTo>
                  <a:pt x="145" y="256"/>
                  <a:pt x="142" y="256"/>
                  <a:pt x="140" y="256"/>
                </a:cubicBezTo>
                <a:cubicBezTo>
                  <a:pt x="133" y="256"/>
                  <a:pt x="123" y="257"/>
                  <a:pt x="117" y="264"/>
                </a:cubicBezTo>
                <a:cubicBezTo>
                  <a:pt x="112" y="272"/>
                  <a:pt x="114" y="281"/>
                  <a:pt x="116" y="288"/>
                </a:cubicBezTo>
                <a:cubicBezTo>
                  <a:pt x="117" y="290"/>
                  <a:pt x="118" y="293"/>
                  <a:pt x="118" y="295"/>
                </a:cubicBezTo>
                <a:cubicBezTo>
                  <a:pt x="117" y="296"/>
                  <a:pt x="114" y="298"/>
                  <a:pt x="113" y="299"/>
                </a:cubicBezTo>
                <a:cubicBezTo>
                  <a:pt x="107" y="303"/>
                  <a:pt x="99" y="309"/>
                  <a:pt x="99" y="318"/>
                </a:cubicBezTo>
                <a:cubicBezTo>
                  <a:pt x="99" y="328"/>
                  <a:pt x="106" y="334"/>
                  <a:pt x="112" y="338"/>
                </a:cubicBezTo>
                <a:cubicBezTo>
                  <a:pt x="114" y="340"/>
                  <a:pt x="117" y="342"/>
                  <a:pt x="117" y="342"/>
                </a:cubicBezTo>
                <a:cubicBezTo>
                  <a:pt x="117" y="344"/>
                  <a:pt x="116" y="347"/>
                  <a:pt x="115" y="350"/>
                </a:cubicBezTo>
                <a:cubicBezTo>
                  <a:pt x="113" y="357"/>
                  <a:pt x="110" y="366"/>
                  <a:pt x="116" y="373"/>
                </a:cubicBezTo>
                <a:cubicBezTo>
                  <a:pt x="121" y="381"/>
                  <a:pt x="131" y="381"/>
                  <a:pt x="138" y="382"/>
                </a:cubicBezTo>
                <a:cubicBezTo>
                  <a:pt x="140" y="382"/>
                  <a:pt x="143" y="382"/>
                  <a:pt x="145" y="382"/>
                </a:cubicBezTo>
                <a:cubicBezTo>
                  <a:pt x="146" y="384"/>
                  <a:pt x="147" y="387"/>
                  <a:pt x="147" y="388"/>
                </a:cubicBezTo>
                <a:cubicBezTo>
                  <a:pt x="150" y="395"/>
                  <a:pt x="153" y="404"/>
                  <a:pt x="162" y="408"/>
                </a:cubicBezTo>
                <a:cubicBezTo>
                  <a:pt x="171" y="411"/>
                  <a:pt x="179" y="405"/>
                  <a:pt x="185" y="401"/>
                </a:cubicBezTo>
                <a:cubicBezTo>
                  <a:pt x="186" y="400"/>
                  <a:pt x="189" y="398"/>
                  <a:pt x="191" y="398"/>
                </a:cubicBezTo>
                <a:cubicBezTo>
                  <a:pt x="192" y="398"/>
                  <a:pt x="194" y="400"/>
                  <a:pt x="196" y="401"/>
                </a:cubicBezTo>
                <a:cubicBezTo>
                  <a:pt x="201" y="405"/>
                  <a:pt x="207" y="409"/>
                  <a:pt x="214" y="409"/>
                </a:cubicBezTo>
                <a:cubicBezTo>
                  <a:pt x="216" y="409"/>
                  <a:pt x="217" y="409"/>
                  <a:pt x="219" y="408"/>
                </a:cubicBezTo>
                <a:cubicBezTo>
                  <a:pt x="228" y="405"/>
                  <a:pt x="232" y="396"/>
                  <a:pt x="234" y="389"/>
                </a:cubicBezTo>
                <a:cubicBezTo>
                  <a:pt x="235" y="387"/>
                  <a:pt x="236" y="385"/>
                  <a:pt x="237" y="383"/>
                </a:cubicBezTo>
                <a:cubicBezTo>
                  <a:pt x="238" y="383"/>
                  <a:pt x="241" y="383"/>
                  <a:pt x="244" y="383"/>
                </a:cubicBezTo>
                <a:cubicBezTo>
                  <a:pt x="251" y="383"/>
                  <a:pt x="260" y="383"/>
                  <a:pt x="266" y="375"/>
                </a:cubicBezTo>
                <a:cubicBezTo>
                  <a:pt x="272" y="368"/>
                  <a:pt x="269" y="358"/>
                  <a:pt x="267" y="351"/>
                </a:cubicBezTo>
                <a:cubicBezTo>
                  <a:pt x="267" y="349"/>
                  <a:pt x="266" y="346"/>
                  <a:pt x="266" y="345"/>
                </a:cubicBezTo>
                <a:cubicBezTo>
                  <a:pt x="267" y="344"/>
                  <a:pt x="269" y="342"/>
                  <a:pt x="271" y="341"/>
                </a:cubicBezTo>
                <a:cubicBezTo>
                  <a:pt x="276" y="336"/>
                  <a:pt x="284" y="331"/>
                  <a:pt x="284" y="321"/>
                </a:cubicBezTo>
                <a:close/>
                <a:moveTo>
                  <a:pt x="423" y="182"/>
                </a:moveTo>
                <a:cubicBezTo>
                  <a:pt x="423" y="173"/>
                  <a:pt x="416" y="167"/>
                  <a:pt x="410" y="163"/>
                </a:cubicBezTo>
                <a:cubicBezTo>
                  <a:pt x="408" y="161"/>
                  <a:pt x="406" y="159"/>
                  <a:pt x="405" y="158"/>
                </a:cubicBezTo>
                <a:cubicBezTo>
                  <a:pt x="405" y="156"/>
                  <a:pt x="406" y="153"/>
                  <a:pt x="407" y="151"/>
                </a:cubicBezTo>
                <a:cubicBezTo>
                  <a:pt x="409" y="144"/>
                  <a:pt x="412" y="135"/>
                  <a:pt x="406" y="127"/>
                </a:cubicBezTo>
                <a:cubicBezTo>
                  <a:pt x="401" y="120"/>
                  <a:pt x="391" y="119"/>
                  <a:pt x="384" y="119"/>
                </a:cubicBezTo>
                <a:cubicBezTo>
                  <a:pt x="382" y="119"/>
                  <a:pt x="379" y="119"/>
                  <a:pt x="377" y="118"/>
                </a:cubicBezTo>
                <a:cubicBezTo>
                  <a:pt x="376" y="117"/>
                  <a:pt x="375" y="114"/>
                  <a:pt x="375" y="112"/>
                </a:cubicBezTo>
                <a:cubicBezTo>
                  <a:pt x="372" y="105"/>
                  <a:pt x="369" y="96"/>
                  <a:pt x="360" y="93"/>
                </a:cubicBezTo>
                <a:cubicBezTo>
                  <a:pt x="351" y="90"/>
                  <a:pt x="343" y="95"/>
                  <a:pt x="337" y="99"/>
                </a:cubicBezTo>
                <a:cubicBezTo>
                  <a:pt x="336" y="101"/>
                  <a:pt x="333" y="102"/>
                  <a:pt x="331" y="103"/>
                </a:cubicBezTo>
                <a:cubicBezTo>
                  <a:pt x="330" y="102"/>
                  <a:pt x="328" y="101"/>
                  <a:pt x="326" y="99"/>
                </a:cubicBezTo>
                <a:cubicBezTo>
                  <a:pt x="320" y="95"/>
                  <a:pt x="312" y="89"/>
                  <a:pt x="303" y="92"/>
                </a:cubicBezTo>
                <a:cubicBezTo>
                  <a:pt x="294" y="95"/>
                  <a:pt x="290" y="105"/>
                  <a:pt x="288" y="111"/>
                </a:cubicBezTo>
                <a:cubicBezTo>
                  <a:pt x="287" y="113"/>
                  <a:pt x="286" y="116"/>
                  <a:pt x="285" y="117"/>
                </a:cubicBezTo>
                <a:cubicBezTo>
                  <a:pt x="284" y="118"/>
                  <a:pt x="281" y="118"/>
                  <a:pt x="279" y="118"/>
                </a:cubicBezTo>
                <a:cubicBezTo>
                  <a:pt x="271" y="118"/>
                  <a:pt x="262" y="118"/>
                  <a:pt x="256" y="125"/>
                </a:cubicBezTo>
                <a:cubicBezTo>
                  <a:pt x="250" y="133"/>
                  <a:pt x="253" y="142"/>
                  <a:pt x="255" y="149"/>
                </a:cubicBezTo>
                <a:cubicBezTo>
                  <a:pt x="255" y="151"/>
                  <a:pt x="256" y="154"/>
                  <a:pt x="256" y="156"/>
                </a:cubicBezTo>
                <a:cubicBezTo>
                  <a:pt x="255" y="157"/>
                  <a:pt x="253" y="159"/>
                  <a:pt x="251" y="160"/>
                </a:cubicBezTo>
                <a:cubicBezTo>
                  <a:pt x="246" y="164"/>
                  <a:pt x="238" y="170"/>
                  <a:pt x="238" y="180"/>
                </a:cubicBezTo>
                <a:cubicBezTo>
                  <a:pt x="237" y="189"/>
                  <a:pt x="245" y="195"/>
                  <a:pt x="251" y="199"/>
                </a:cubicBezTo>
                <a:cubicBezTo>
                  <a:pt x="252" y="201"/>
                  <a:pt x="255" y="203"/>
                  <a:pt x="256" y="204"/>
                </a:cubicBezTo>
                <a:cubicBezTo>
                  <a:pt x="256" y="205"/>
                  <a:pt x="255" y="209"/>
                  <a:pt x="254" y="211"/>
                </a:cubicBezTo>
                <a:cubicBezTo>
                  <a:pt x="252" y="218"/>
                  <a:pt x="249" y="227"/>
                  <a:pt x="255" y="235"/>
                </a:cubicBezTo>
                <a:cubicBezTo>
                  <a:pt x="260" y="242"/>
                  <a:pt x="270" y="243"/>
                  <a:pt x="277" y="243"/>
                </a:cubicBezTo>
                <a:cubicBezTo>
                  <a:pt x="279" y="243"/>
                  <a:pt x="282" y="243"/>
                  <a:pt x="284" y="244"/>
                </a:cubicBezTo>
                <a:cubicBezTo>
                  <a:pt x="284" y="245"/>
                  <a:pt x="285" y="248"/>
                  <a:pt x="286" y="250"/>
                </a:cubicBezTo>
                <a:cubicBezTo>
                  <a:pt x="288" y="257"/>
                  <a:pt x="291" y="266"/>
                  <a:pt x="300" y="269"/>
                </a:cubicBezTo>
                <a:cubicBezTo>
                  <a:pt x="309" y="272"/>
                  <a:pt x="317" y="267"/>
                  <a:pt x="323" y="263"/>
                </a:cubicBezTo>
                <a:cubicBezTo>
                  <a:pt x="325" y="261"/>
                  <a:pt x="328" y="260"/>
                  <a:pt x="329" y="259"/>
                </a:cubicBezTo>
                <a:cubicBezTo>
                  <a:pt x="331" y="260"/>
                  <a:pt x="333" y="261"/>
                  <a:pt x="335" y="263"/>
                </a:cubicBezTo>
                <a:cubicBezTo>
                  <a:pt x="339" y="266"/>
                  <a:pt x="346" y="270"/>
                  <a:pt x="353" y="270"/>
                </a:cubicBezTo>
                <a:cubicBezTo>
                  <a:pt x="354" y="270"/>
                  <a:pt x="356" y="270"/>
                  <a:pt x="358" y="270"/>
                </a:cubicBezTo>
                <a:cubicBezTo>
                  <a:pt x="367" y="267"/>
                  <a:pt x="370" y="257"/>
                  <a:pt x="373" y="251"/>
                </a:cubicBezTo>
                <a:cubicBezTo>
                  <a:pt x="374" y="249"/>
                  <a:pt x="375" y="246"/>
                  <a:pt x="375" y="245"/>
                </a:cubicBezTo>
                <a:cubicBezTo>
                  <a:pt x="377" y="244"/>
                  <a:pt x="380" y="244"/>
                  <a:pt x="382" y="244"/>
                </a:cubicBezTo>
                <a:cubicBezTo>
                  <a:pt x="389" y="244"/>
                  <a:pt x="399" y="244"/>
                  <a:pt x="405" y="237"/>
                </a:cubicBezTo>
                <a:cubicBezTo>
                  <a:pt x="410" y="229"/>
                  <a:pt x="408" y="220"/>
                  <a:pt x="406" y="213"/>
                </a:cubicBezTo>
                <a:cubicBezTo>
                  <a:pt x="405" y="211"/>
                  <a:pt x="404" y="208"/>
                  <a:pt x="404" y="206"/>
                </a:cubicBezTo>
                <a:cubicBezTo>
                  <a:pt x="405" y="205"/>
                  <a:pt x="408" y="203"/>
                  <a:pt x="409" y="202"/>
                </a:cubicBezTo>
                <a:cubicBezTo>
                  <a:pt x="415" y="198"/>
                  <a:pt x="423" y="192"/>
                  <a:pt x="423" y="182"/>
                </a:cubicBezTo>
                <a:close/>
                <a:moveTo>
                  <a:pt x="198" y="307"/>
                </a:moveTo>
                <a:cubicBezTo>
                  <a:pt x="196" y="306"/>
                  <a:pt x="194" y="305"/>
                  <a:pt x="192" y="305"/>
                </a:cubicBezTo>
                <a:cubicBezTo>
                  <a:pt x="190" y="305"/>
                  <a:pt x="189" y="306"/>
                  <a:pt x="187" y="306"/>
                </a:cubicBezTo>
                <a:cubicBezTo>
                  <a:pt x="184" y="307"/>
                  <a:pt x="181" y="310"/>
                  <a:pt x="179" y="313"/>
                </a:cubicBezTo>
                <a:cubicBezTo>
                  <a:pt x="177" y="316"/>
                  <a:pt x="177" y="320"/>
                  <a:pt x="178" y="324"/>
                </a:cubicBezTo>
                <a:cubicBezTo>
                  <a:pt x="179" y="328"/>
                  <a:pt x="182" y="330"/>
                  <a:pt x="185" y="332"/>
                </a:cubicBezTo>
                <a:cubicBezTo>
                  <a:pt x="188" y="334"/>
                  <a:pt x="192" y="334"/>
                  <a:pt x="196" y="333"/>
                </a:cubicBezTo>
                <a:cubicBezTo>
                  <a:pt x="200" y="332"/>
                  <a:pt x="202" y="330"/>
                  <a:pt x="204" y="326"/>
                </a:cubicBezTo>
                <a:cubicBezTo>
                  <a:pt x="206" y="323"/>
                  <a:pt x="206" y="319"/>
                  <a:pt x="205" y="315"/>
                </a:cubicBezTo>
                <a:cubicBezTo>
                  <a:pt x="204" y="312"/>
                  <a:pt x="202" y="309"/>
                  <a:pt x="198" y="307"/>
                </a:cubicBezTo>
                <a:close/>
                <a:moveTo>
                  <a:pt x="258" y="318"/>
                </a:moveTo>
                <a:cubicBezTo>
                  <a:pt x="259" y="319"/>
                  <a:pt x="261" y="320"/>
                  <a:pt x="262" y="321"/>
                </a:cubicBezTo>
                <a:cubicBezTo>
                  <a:pt x="260" y="322"/>
                  <a:pt x="259" y="323"/>
                  <a:pt x="258" y="324"/>
                </a:cubicBezTo>
                <a:cubicBezTo>
                  <a:pt x="253" y="327"/>
                  <a:pt x="247" y="331"/>
                  <a:pt x="245" y="338"/>
                </a:cubicBezTo>
                <a:cubicBezTo>
                  <a:pt x="243" y="344"/>
                  <a:pt x="245" y="351"/>
                  <a:pt x="247" y="357"/>
                </a:cubicBezTo>
                <a:cubicBezTo>
                  <a:pt x="247" y="358"/>
                  <a:pt x="247" y="360"/>
                  <a:pt x="248" y="361"/>
                </a:cubicBezTo>
                <a:cubicBezTo>
                  <a:pt x="246" y="362"/>
                  <a:pt x="244" y="362"/>
                  <a:pt x="243" y="362"/>
                </a:cubicBezTo>
                <a:cubicBezTo>
                  <a:pt x="237" y="362"/>
                  <a:pt x="230" y="362"/>
                  <a:pt x="224" y="366"/>
                </a:cubicBezTo>
                <a:cubicBezTo>
                  <a:pt x="219" y="370"/>
                  <a:pt x="216" y="376"/>
                  <a:pt x="214" y="382"/>
                </a:cubicBezTo>
                <a:cubicBezTo>
                  <a:pt x="214" y="383"/>
                  <a:pt x="213" y="384"/>
                  <a:pt x="212" y="386"/>
                </a:cubicBezTo>
                <a:cubicBezTo>
                  <a:pt x="211" y="385"/>
                  <a:pt x="209" y="383"/>
                  <a:pt x="208" y="382"/>
                </a:cubicBezTo>
                <a:cubicBezTo>
                  <a:pt x="203" y="379"/>
                  <a:pt x="198" y="373"/>
                  <a:pt x="191" y="373"/>
                </a:cubicBezTo>
                <a:cubicBezTo>
                  <a:pt x="191" y="373"/>
                  <a:pt x="191" y="373"/>
                  <a:pt x="191" y="373"/>
                </a:cubicBezTo>
                <a:cubicBezTo>
                  <a:pt x="184" y="373"/>
                  <a:pt x="178" y="378"/>
                  <a:pt x="173" y="382"/>
                </a:cubicBezTo>
                <a:cubicBezTo>
                  <a:pt x="172" y="383"/>
                  <a:pt x="170" y="385"/>
                  <a:pt x="169" y="386"/>
                </a:cubicBezTo>
                <a:cubicBezTo>
                  <a:pt x="169" y="385"/>
                  <a:pt x="168" y="383"/>
                  <a:pt x="168" y="382"/>
                </a:cubicBezTo>
                <a:cubicBezTo>
                  <a:pt x="166" y="376"/>
                  <a:pt x="163" y="369"/>
                  <a:pt x="158" y="365"/>
                </a:cubicBezTo>
                <a:cubicBezTo>
                  <a:pt x="152" y="361"/>
                  <a:pt x="145" y="361"/>
                  <a:pt x="139" y="360"/>
                </a:cubicBezTo>
                <a:cubicBezTo>
                  <a:pt x="138" y="360"/>
                  <a:pt x="136" y="360"/>
                  <a:pt x="135" y="360"/>
                </a:cubicBezTo>
                <a:cubicBezTo>
                  <a:pt x="135" y="359"/>
                  <a:pt x="135" y="357"/>
                  <a:pt x="136" y="356"/>
                </a:cubicBezTo>
                <a:cubicBezTo>
                  <a:pt x="138" y="350"/>
                  <a:pt x="140" y="343"/>
                  <a:pt x="138" y="336"/>
                </a:cubicBezTo>
                <a:cubicBezTo>
                  <a:pt x="136" y="330"/>
                  <a:pt x="130" y="325"/>
                  <a:pt x="125" y="321"/>
                </a:cubicBezTo>
                <a:cubicBezTo>
                  <a:pt x="124" y="321"/>
                  <a:pt x="123" y="320"/>
                  <a:pt x="122" y="319"/>
                </a:cubicBezTo>
                <a:cubicBezTo>
                  <a:pt x="123" y="318"/>
                  <a:pt x="124" y="317"/>
                  <a:pt x="125" y="316"/>
                </a:cubicBezTo>
                <a:cubicBezTo>
                  <a:pt x="130" y="312"/>
                  <a:pt x="136" y="308"/>
                  <a:pt x="138" y="302"/>
                </a:cubicBezTo>
                <a:cubicBezTo>
                  <a:pt x="140" y="295"/>
                  <a:pt x="138" y="288"/>
                  <a:pt x="137" y="282"/>
                </a:cubicBezTo>
                <a:cubicBezTo>
                  <a:pt x="136" y="281"/>
                  <a:pt x="136" y="279"/>
                  <a:pt x="136" y="278"/>
                </a:cubicBezTo>
                <a:cubicBezTo>
                  <a:pt x="137" y="278"/>
                  <a:pt x="139" y="278"/>
                  <a:pt x="140" y="278"/>
                </a:cubicBezTo>
                <a:cubicBezTo>
                  <a:pt x="146" y="278"/>
                  <a:pt x="153" y="278"/>
                  <a:pt x="159" y="274"/>
                </a:cubicBezTo>
                <a:cubicBezTo>
                  <a:pt x="165" y="270"/>
                  <a:pt x="167" y="263"/>
                  <a:pt x="169" y="258"/>
                </a:cubicBezTo>
                <a:cubicBezTo>
                  <a:pt x="170" y="256"/>
                  <a:pt x="170" y="255"/>
                  <a:pt x="171" y="253"/>
                </a:cubicBezTo>
                <a:cubicBezTo>
                  <a:pt x="172" y="254"/>
                  <a:pt x="174" y="256"/>
                  <a:pt x="175" y="257"/>
                </a:cubicBezTo>
                <a:cubicBezTo>
                  <a:pt x="180" y="261"/>
                  <a:pt x="186" y="266"/>
                  <a:pt x="192" y="266"/>
                </a:cubicBezTo>
                <a:cubicBezTo>
                  <a:pt x="193" y="266"/>
                  <a:pt x="193" y="266"/>
                  <a:pt x="193" y="266"/>
                </a:cubicBezTo>
                <a:cubicBezTo>
                  <a:pt x="200" y="266"/>
                  <a:pt x="205" y="261"/>
                  <a:pt x="210" y="257"/>
                </a:cubicBezTo>
                <a:cubicBezTo>
                  <a:pt x="211" y="257"/>
                  <a:pt x="213" y="254"/>
                  <a:pt x="214" y="253"/>
                </a:cubicBezTo>
                <a:cubicBezTo>
                  <a:pt x="215" y="255"/>
                  <a:pt x="215" y="257"/>
                  <a:pt x="216" y="258"/>
                </a:cubicBezTo>
                <a:cubicBezTo>
                  <a:pt x="218" y="264"/>
                  <a:pt x="220" y="270"/>
                  <a:pt x="226" y="274"/>
                </a:cubicBezTo>
                <a:cubicBezTo>
                  <a:pt x="231" y="278"/>
                  <a:pt x="238" y="279"/>
                  <a:pt x="244" y="279"/>
                </a:cubicBezTo>
                <a:cubicBezTo>
                  <a:pt x="245" y="279"/>
                  <a:pt x="247" y="279"/>
                  <a:pt x="249" y="279"/>
                </a:cubicBezTo>
                <a:cubicBezTo>
                  <a:pt x="248" y="281"/>
                  <a:pt x="248" y="282"/>
                  <a:pt x="248" y="283"/>
                </a:cubicBezTo>
                <a:cubicBezTo>
                  <a:pt x="246" y="289"/>
                  <a:pt x="244" y="296"/>
                  <a:pt x="246" y="303"/>
                </a:cubicBezTo>
                <a:cubicBezTo>
                  <a:pt x="248" y="310"/>
                  <a:pt x="253" y="314"/>
                  <a:pt x="258" y="318"/>
                </a:cubicBezTo>
                <a:close/>
                <a:moveTo>
                  <a:pt x="226" y="309"/>
                </a:moveTo>
                <a:cubicBezTo>
                  <a:pt x="223" y="300"/>
                  <a:pt x="217" y="293"/>
                  <a:pt x="208" y="288"/>
                </a:cubicBezTo>
                <a:cubicBezTo>
                  <a:pt x="200" y="284"/>
                  <a:pt x="190" y="283"/>
                  <a:pt x="181" y="286"/>
                </a:cubicBezTo>
                <a:cubicBezTo>
                  <a:pt x="172" y="289"/>
                  <a:pt x="165" y="295"/>
                  <a:pt x="160" y="303"/>
                </a:cubicBezTo>
                <a:cubicBezTo>
                  <a:pt x="156" y="312"/>
                  <a:pt x="155" y="321"/>
                  <a:pt x="158" y="330"/>
                </a:cubicBezTo>
                <a:cubicBezTo>
                  <a:pt x="161" y="339"/>
                  <a:pt x="167" y="347"/>
                  <a:pt x="175" y="351"/>
                </a:cubicBezTo>
                <a:cubicBezTo>
                  <a:pt x="180" y="354"/>
                  <a:pt x="186" y="355"/>
                  <a:pt x="192" y="355"/>
                </a:cubicBezTo>
                <a:cubicBezTo>
                  <a:pt x="195" y="355"/>
                  <a:pt x="199" y="355"/>
                  <a:pt x="202" y="354"/>
                </a:cubicBezTo>
                <a:cubicBezTo>
                  <a:pt x="211" y="351"/>
                  <a:pt x="219" y="345"/>
                  <a:pt x="223" y="336"/>
                </a:cubicBezTo>
                <a:cubicBezTo>
                  <a:pt x="228" y="328"/>
                  <a:pt x="228" y="318"/>
                  <a:pt x="226" y="30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228792" y="1473759"/>
            <a:ext cx="4516790" cy="338554"/>
          </a:xfrm>
          <a:prstGeom prst="homePlate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cap="all" spc="200" dirty="0"/>
              <a:t>Strategic Priorities</a:t>
            </a:r>
          </a:p>
        </p:txBody>
      </p:sp>
      <p:sp>
        <p:nvSpPr>
          <p:cNvPr id="61" name="Freeform 324"/>
          <p:cNvSpPr>
            <a:spLocks noChangeAspect="1" noEditPoints="1"/>
          </p:cNvSpPr>
          <p:nvPr/>
        </p:nvSpPr>
        <p:spPr bwMode="auto">
          <a:xfrm>
            <a:off x="5826760" y="1458526"/>
            <a:ext cx="369021" cy="369021"/>
          </a:xfrm>
          <a:custGeom>
            <a:avLst/>
            <a:gdLst>
              <a:gd name="T0" fmla="*/ 264 w 512"/>
              <a:gd name="T1" fmla="*/ 120 h 512"/>
              <a:gd name="T2" fmla="*/ 343 w 512"/>
              <a:gd name="T3" fmla="*/ 151 h 512"/>
              <a:gd name="T4" fmla="*/ 341 w 512"/>
              <a:gd name="T5" fmla="*/ 156 h 512"/>
              <a:gd name="T6" fmla="*/ 331 w 512"/>
              <a:gd name="T7" fmla="*/ 161 h 512"/>
              <a:gd name="T8" fmla="*/ 326 w 512"/>
              <a:gd name="T9" fmla="*/ 167 h 512"/>
              <a:gd name="T10" fmla="*/ 291 w 512"/>
              <a:gd name="T11" fmla="*/ 256 h 512"/>
              <a:gd name="T12" fmla="*/ 294 w 512"/>
              <a:gd name="T13" fmla="*/ 268 h 512"/>
              <a:gd name="T14" fmla="*/ 315 w 512"/>
              <a:gd name="T15" fmla="*/ 285 h 512"/>
              <a:gd name="T16" fmla="*/ 306 w 512"/>
              <a:gd name="T17" fmla="*/ 308 h 512"/>
              <a:gd name="T18" fmla="*/ 186 w 512"/>
              <a:gd name="T19" fmla="*/ 262 h 512"/>
              <a:gd name="T20" fmla="*/ 195 w 512"/>
              <a:gd name="T21" fmla="*/ 239 h 512"/>
              <a:gd name="T22" fmla="*/ 221 w 512"/>
              <a:gd name="T23" fmla="*/ 240 h 512"/>
              <a:gd name="T24" fmla="*/ 232 w 512"/>
              <a:gd name="T25" fmla="*/ 233 h 512"/>
              <a:gd name="T26" fmla="*/ 266 w 512"/>
              <a:gd name="T27" fmla="*/ 144 h 512"/>
              <a:gd name="T28" fmla="*/ 266 w 512"/>
              <a:gd name="T29" fmla="*/ 136 h 512"/>
              <a:gd name="T30" fmla="*/ 261 w 512"/>
              <a:gd name="T31" fmla="*/ 126 h 512"/>
              <a:gd name="T32" fmla="*/ 264 w 512"/>
              <a:gd name="T33" fmla="*/ 120 h 512"/>
              <a:gd name="T34" fmla="*/ 512 w 512"/>
              <a:gd name="T35" fmla="*/ 256 h 512"/>
              <a:gd name="T36" fmla="*/ 256 w 512"/>
              <a:gd name="T37" fmla="*/ 512 h 512"/>
              <a:gd name="T38" fmla="*/ 0 w 512"/>
              <a:gd name="T39" fmla="*/ 256 h 512"/>
              <a:gd name="T40" fmla="*/ 256 w 512"/>
              <a:gd name="T41" fmla="*/ 0 h 512"/>
              <a:gd name="T42" fmla="*/ 512 w 512"/>
              <a:gd name="T43" fmla="*/ 256 h 512"/>
              <a:gd name="T44" fmla="*/ 361 w 512"/>
              <a:gd name="T45" fmla="*/ 134 h 512"/>
              <a:gd name="T46" fmla="*/ 261 w 512"/>
              <a:gd name="T47" fmla="*/ 96 h 512"/>
              <a:gd name="T48" fmla="*/ 247 w 512"/>
              <a:gd name="T49" fmla="*/ 102 h 512"/>
              <a:gd name="T50" fmla="*/ 240 w 512"/>
              <a:gd name="T51" fmla="*/ 122 h 512"/>
              <a:gd name="T52" fmla="*/ 240 w 512"/>
              <a:gd name="T53" fmla="*/ 131 h 512"/>
              <a:gd name="T54" fmla="*/ 244 w 512"/>
              <a:gd name="T55" fmla="*/ 140 h 512"/>
              <a:gd name="T56" fmla="*/ 214 w 512"/>
              <a:gd name="T57" fmla="*/ 219 h 512"/>
              <a:gd name="T58" fmla="*/ 188 w 512"/>
              <a:gd name="T59" fmla="*/ 218 h 512"/>
              <a:gd name="T60" fmla="*/ 178 w 512"/>
              <a:gd name="T61" fmla="*/ 224 h 512"/>
              <a:gd name="T62" fmla="*/ 163 w 512"/>
              <a:gd name="T63" fmla="*/ 264 h 512"/>
              <a:gd name="T64" fmla="*/ 163 w 512"/>
              <a:gd name="T65" fmla="*/ 272 h 512"/>
              <a:gd name="T66" fmla="*/ 169 w 512"/>
              <a:gd name="T67" fmla="*/ 278 h 512"/>
              <a:gd name="T68" fmla="*/ 229 w 512"/>
              <a:gd name="T69" fmla="*/ 301 h 512"/>
              <a:gd name="T70" fmla="*/ 194 w 512"/>
              <a:gd name="T71" fmla="*/ 391 h 512"/>
              <a:gd name="T72" fmla="*/ 200 w 512"/>
              <a:gd name="T73" fmla="*/ 404 h 512"/>
              <a:gd name="T74" fmla="*/ 204 w 512"/>
              <a:gd name="T75" fmla="*/ 405 h 512"/>
              <a:gd name="T76" fmla="*/ 214 w 512"/>
              <a:gd name="T77" fmla="*/ 398 h 512"/>
              <a:gd name="T78" fmla="*/ 248 w 512"/>
              <a:gd name="T79" fmla="*/ 308 h 512"/>
              <a:gd name="T80" fmla="*/ 308 w 512"/>
              <a:gd name="T81" fmla="*/ 331 h 512"/>
              <a:gd name="T82" fmla="*/ 312 w 512"/>
              <a:gd name="T83" fmla="*/ 332 h 512"/>
              <a:gd name="T84" fmla="*/ 322 w 512"/>
              <a:gd name="T85" fmla="*/ 325 h 512"/>
              <a:gd name="T86" fmla="*/ 337 w 512"/>
              <a:gd name="T87" fmla="*/ 285 h 512"/>
              <a:gd name="T88" fmla="*/ 334 w 512"/>
              <a:gd name="T89" fmla="*/ 273 h 512"/>
              <a:gd name="T90" fmla="*/ 314 w 512"/>
              <a:gd name="T91" fmla="*/ 257 h 512"/>
              <a:gd name="T92" fmla="*/ 344 w 512"/>
              <a:gd name="T93" fmla="*/ 178 h 512"/>
              <a:gd name="T94" fmla="*/ 354 w 512"/>
              <a:gd name="T95" fmla="*/ 174 h 512"/>
              <a:gd name="T96" fmla="*/ 359 w 512"/>
              <a:gd name="T97" fmla="*/ 168 h 512"/>
              <a:gd name="T98" fmla="*/ 367 w 512"/>
              <a:gd name="T99" fmla="*/ 148 h 512"/>
              <a:gd name="T100" fmla="*/ 361 w 512"/>
              <a:gd name="T101" fmla="*/ 134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512" h="512">
                <a:moveTo>
                  <a:pt x="264" y="120"/>
                </a:moveTo>
                <a:cubicBezTo>
                  <a:pt x="343" y="151"/>
                  <a:pt x="343" y="151"/>
                  <a:pt x="343" y="151"/>
                </a:cubicBezTo>
                <a:cubicBezTo>
                  <a:pt x="341" y="156"/>
                  <a:pt x="341" y="156"/>
                  <a:pt x="341" y="156"/>
                </a:cubicBezTo>
                <a:cubicBezTo>
                  <a:pt x="331" y="161"/>
                  <a:pt x="331" y="161"/>
                  <a:pt x="331" y="161"/>
                </a:cubicBezTo>
                <a:cubicBezTo>
                  <a:pt x="329" y="162"/>
                  <a:pt x="327" y="164"/>
                  <a:pt x="326" y="167"/>
                </a:cubicBezTo>
                <a:cubicBezTo>
                  <a:pt x="291" y="256"/>
                  <a:pt x="291" y="256"/>
                  <a:pt x="291" y="256"/>
                </a:cubicBezTo>
                <a:cubicBezTo>
                  <a:pt x="290" y="261"/>
                  <a:pt x="291" y="266"/>
                  <a:pt x="294" y="268"/>
                </a:cubicBezTo>
                <a:cubicBezTo>
                  <a:pt x="315" y="285"/>
                  <a:pt x="315" y="285"/>
                  <a:pt x="315" y="285"/>
                </a:cubicBezTo>
                <a:cubicBezTo>
                  <a:pt x="306" y="308"/>
                  <a:pt x="306" y="308"/>
                  <a:pt x="306" y="308"/>
                </a:cubicBezTo>
                <a:cubicBezTo>
                  <a:pt x="186" y="262"/>
                  <a:pt x="186" y="262"/>
                  <a:pt x="186" y="262"/>
                </a:cubicBezTo>
                <a:cubicBezTo>
                  <a:pt x="195" y="239"/>
                  <a:pt x="195" y="239"/>
                  <a:pt x="195" y="239"/>
                </a:cubicBezTo>
                <a:cubicBezTo>
                  <a:pt x="221" y="240"/>
                  <a:pt x="221" y="240"/>
                  <a:pt x="221" y="240"/>
                </a:cubicBezTo>
                <a:cubicBezTo>
                  <a:pt x="226" y="241"/>
                  <a:pt x="230" y="238"/>
                  <a:pt x="232" y="233"/>
                </a:cubicBezTo>
                <a:cubicBezTo>
                  <a:pt x="266" y="144"/>
                  <a:pt x="266" y="144"/>
                  <a:pt x="266" y="144"/>
                </a:cubicBezTo>
                <a:cubicBezTo>
                  <a:pt x="267" y="141"/>
                  <a:pt x="267" y="138"/>
                  <a:pt x="266" y="136"/>
                </a:cubicBezTo>
                <a:cubicBezTo>
                  <a:pt x="261" y="126"/>
                  <a:pt x="261" y="126"/>
                  <a:pt x="261" y="126"/>
                </a:cubicBezTo>
                <a:lnTo>
                  <a:pt x="264" y="120"/>
                </a:lnTo>
                <a:close/>
                <a:moveTo>
                  <a:pt x="512" y="256"/>
                </a:moveTo>
                <a:cubicBezTo>
                  <a:pt x="512" y="397"/>
                  <a:pt x="397" y="512"/>
                  <a:pt x="256" y="512"/>
                </a:cubicBezTo>
                <a:cubicBezTo>
                  <a:pt x="114" y="512"/>
                  <a:pt x="0" y="397"/>
                  <a:pt x="0" y="256"/>
                </a:cubicBezTo>
                <a:cubicBezTo>
                  <a:pt x="0" y="114"/>
                  <a:pt x="114" y="0"/>
                  <a:pt x="256" y="0"/>
                </a:cubicBezTo>
                <a:cubicBezTo>
                  <a:pt x="397" y="0"/>
                  <a:pt x="512" y="114"/>
                  <a:pt x="512" y="256"/>
                </a:cubicBezTo>
                <a:close/>
                <a:moveTo>
                  <a:pt x="361" y="134"/>
                </a:moveTo>
                <a:cubicBezTo>
                  <a:pt x="261" y="96"/>
                  <a:pt x="261" y="96"/>
                  <a:pt x="261" y="96"/>
                </a:cubicBezTo>
                <a:cubicBezTo>
                  <a:pt x="256" y="94"/>
                  <a:pt x="250" y="97"/>
                  <a:pt x="247" y="102"/>
                </a:cubicBezTo>
                <a:cubicBezTo>
                  <a:pt x="240" y="122"/>
                  <a:pt x="240" y="122"/>
                  <a:pt x="240" y="122"/>
                </a:cubicBezTo>
                <a:cubicBezTo>
                  <a:pt x="239" y="125"/>
                  <a:pt x="239" y="128"/>
                  <a:pt x="240" y="131"/>
                </a:cubicBezTo>
                <a:cubicBezTo>
                  <a:pt x="244" y="140"/>
                  <a:pt x="244" y="140"/>
                  <a:pt x="244" y="140"/>
                </a:cubicBezTo>
                <a:cubicBezTo>
                  <a:pt x="214" y="219"/>
                  <a:pt x="214" y="219"/>
                  <a:pt x="214" y="219"/>
                </a:cubicBezTo>
                <a:cubicBezTo>
                  <a:pt x="188" y="218"/>
                  <a:pt x="188" y="218"/>
                  <a:pt x="188" y="218"/>
                </a:cubicBezTo>
                <a:cubicBezTo>
                  <a:pt x="184" y="217"/>
                  <a:pt x="180" y="220"/>
                  <a:pt x="178" y="224"/>
                </a:cubicBezTo>
                <a:cubicBezTo>
                  <a:pt x="163" y="264"/>
                  <a:pt x="163" y="264"/>
                  <a:pt x="163" y="264"/>
                </a:cubicBezTo>
                <a:cubicBezTo>
                  <a:pt x="162" y="267"/>
                  <a:pt x="162" y="270"/>
                  <a:pt x="163" y="272"/>
                </a:cubicBezTo>
                <a:cubicBezTo>
                  <a:pt x="164" y="275"/>
                  <a:pt x="166" y="277"/>
                  <a:pt x="169" y="278"/>
                </a:cubicBezTo>
                <a:cubicBezTo>
                  <a:pt x="229" y="301"/>
                  <a:pt x="229" y="301"/>
                  <a:pt x="229" y="301"/>
                </a:cubicBezTo>
                <a:cubicBezTo>
                  <a:pt x="194" y="391"/>
                  <a:pt x="194" y="391"/>
                  <a:pt x="194" y="391"/>
                </a:cubicBezTo>
                <a:cubicBezTo>
                  <a:pt x="192" y="396"/>
                  <a:pt x="195" y="402"/>
                  <a:pt x="200" y="404"/>
                </a:cubicBezTo>
                <a:cubicBezTo>
                  <a:pt x="202" y="405"/>
                  <a:pt x="203" y="405"/>
                  <a:pt x="204" y="405"/>
                </a:cubicBezTo>
                <a:cubicBezTo>
                  <a:pt x="208" y="405"/>
                  <a:pt x="212" y="402"/>
                  <a:pt x="214" y="398"/>
                </a:cubicBezTo>
                <a:cubicBezTo>
                  <a:pt x="248" y="308"/>
                  <a:pt x="248" y="308"/>
                  <a:pt x="248" y="308"/>
                </a:cubicBezTo>
                <a:cubicBezTo>
                  <a:pt x="308" y="331"/>
                  <a:pt x="308" y="331"/>
                  <a:pt x="308" y="331"/>
                </a:cubicBezTo>
                <a:cubicBezTo>
                  <a:pt x="309" y="332"/>
                  <a:pt x="311" y="332"/>
                  <a:pt x="312" y="332"/>
                </a:cubicBezTo>
                <a:cubicBezTo>
                  <a:pt x="316" y="332"/>
                  <a:pt x="320" y="329"/>
                  <a:pt x="322" y="325"/>
                </a:cubicBezTo>
                <a:cubicBezTo>
                  <a:pt x="337" y="285"/>
                  <a:pt x="337" y="285"/>
                  <a:pt x="337" y="285"/>
                </a:cubicBezTo>
                <a:cubicBezTo>
                  <a:pt x="339" y="281"/>
                  <a:pt x="338" y="276"/>
                  <a:pt x="334" y="273"/>
                </a:cubicBezTo>
                <a:cubicBezTo>
                  <a:pt x="314" y="257"/>
                  <a:pt x="314" y="257"/>
                  <a:pt x="314" y="257"/>
                </a:cubicBezTo>
                <a:cubicBezTo>
                  <a:pt x="344" y="178"/>
                  <a:pt x="344" y="178"/>
                  <a:pt x="344" y="178"/>
                </a:cubicBezTo>
                <a:cubicBezTo>
                  <a:pt x="354" y="174"/>
                  <a:pt x="354" y="174"/>
                  <a:pt x="354" y="174"/>
                </a:cubicBezTo>
                <a:cubicBezTo>
                  <a:pt x="356" y="173"/>
                  <a:pt x="358" y="171"/>
                  <a:pt x="359" y="168"/>
                </a:cubicBezTo>
                <a:cubicBezTo>
                  <a:pt x="367" y="148"/>
                  <a:pt x="367" y="148"/>
                  <a:pt x="367" y="148"/>
                </a:cubicBezTo>
                <a:cubicBezTo>
                  <a:pt x="369" y="143"/>
                  <a:pt x="366" y="137"/>
                  <a:pt x="361" y="13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982301" y="1473759"/>
            <a:ext cx="4516790" cy="338554"/>
          </a:xfrm>
          <a:prstGeom prst="homePlate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cap="all" spc="200" dirty="0"/>
              <a:t>2018 Operational Milestones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331267" y="3608760"/>
            <a:ext cx="601880" cy="33855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1600" b="1" dirty="0">
                <a:solidFill>
                  <a:srgbClr val="F1A997"/>
                </a:solidFill>
                <a:latin typeface="+mj-lt"/>
                <a:cs typeface="Calibri Light" panose="020F0302020204030204" pitchFamily="34" charset="0"/>
              </a:rPr>
              <a:t>2017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180962" y="3159830"/>
            <a:ext cx="601880" cy="33855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1600" b="1" dirty="0">
                <a:solidFill>
                  <a:srgbClr val="E76F51"/>
                </a:solidFill>
                <a:latin typeface="+mj-lt"/>
                <a:cs typeface="Calibri Light" panose="020F0302020204030204" pitchFamily="34" charset="0"/>
              </a:rPr>
              <a:t>2018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030656" y="2717050"/>
            <a:ext cx="601880" cy="33855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1600" b="1" dirty="0">
                <a:solidFill>
                  <a:srgbClr val="CE401C"/>
                </a:solidFill>
                <a:latin typeface="+mj-lt"/>
                <a:cs typeface="Calibri Light" panose="020F0302020204030204" pitchFamily="34" charset="0"/>
              </a:rPr>
              <a:t>2019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393939" y="4025447"/>
            <a:ext cx="1623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Initiated planning for sustainability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241348" y="3638433"/>
            <a:ext cx="16276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Outline viable sustainability plan 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Define NESTcc services and pricing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0091042" y="3204891"/>
            <a:ext cx="16276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173038" indent="-173038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Deploy viable sustainability plan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316980" y="1881514"/>
            <a:ext cx="5401694" cy="553998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1500" dirty="0">
                <a:latin typeface="Calibri Light" panose="020F0302020204030204" pitchFamily="34" charset="0"/>
                <a:cs typeface="Calibri Light" panose="020F0302020204030204" pitchFamily="34" charset="0"/>
              </a:rPr>
              <a:t>Execution of Operational Milestones will enable NESTcc to achieve the following Strategic Priorities by the end of each year noted: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0" y="419100"/>
            <a:ext cx="128016" cy="6019800"/>
            <a:chOff x="0" y="419100"/>
            <a:chExt cx="91440" cy="6019800"/>
          </a:xfrm>
        </p:grpSpPr>
        <p:sp>
          <p:nvSpPr>
            <p:cNvPr id="42" name="Rectangle 41"/>
            <p:cNvSpPr/>
            <p:nvPr/>
          </p:nvSpPr>
          <p:spPr>
            <a:xfrm>
              <a:off x="0" y="419100"/>
              <a:ext cx="91440" cy="1371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0" y="1968500"/>
              <a:ext cx="91440" cy="1371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0" y="3517900"/>
              <a:ext cx="91440" cy="13716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0" y="5067300"/>
              <a:ext cx="91440" cy="1371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Oval 65"/>
          <p:cNvSpPr/>
          <p:nvPr/>
        </p:nvSpPr>
        <p:spPr>
          <a:xfrm>
            <a:off x="401388" y="301464"/>
            <a:ext cx="447473" cy="44747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6" name="Isosceles Triangle 25"/>
          <p:cNvSpPr/>
          <p:nvPr/>
        </p:nvSpPr>
        <p:spPr>
          <a:xfrm flipV="1">
            <a:off x="8333458" y="3101628"/>
            <a:ext cx="100486" cy="86626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303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171616"/>
      </a:dk1>
      <a:lt1>
        <a:srgbClr val="FFFFFF"/>
      </a:lt1>
      <a:dk2>
        <a:srgbClr val="003865"/>
      </a:dk2>
      <a:lt2>
        <a:srgbClr val="E7E6E6"/>
      </a:lt2>
      <a:accent1>
        <a:srgbClr val="003865"/>
      </a:accent1>
      <a:accent2>
        <a:srgbClr val="E9C46A"/>
      </a:accent2>
      <a:accent3>
        <a:srgbClr val="F4A261"/>
      </a:accent3>
      <a:accent4>
        <a:srgbClr val="E76F51"/>
      </a:accent4>
      <a:accent5>
        <a:srgbClr val="2A9D8F"/>
      </a:accent5>
      <a:accent6>
        <a:srgbClr val="7F7F7F"/>
      </a:accent6>
      <a:hlink>
        <a:srgbClr val="0563C1"/>
      </a:hlink>
      <a:folHlink>
        <a:srgbClr val="954F72"/>
      </a:folHlink>
    </a:clrScheme>
    <a:fontScheme name="NESTcc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22265</TotalTime>
  <Words>1521</Words>
  <Application>Microsoft Office PowerPoint</Application>
  <PresentationFormat>Widescreen</PresentationFormat>
  <Paragraphs>266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Deloitte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Wilcox, Ellen</dc:creator>
  <cp:lastModifiedBy>Tom Anderson</cp:lastModifiedBy>
  <cp:revision>878</cp:revision>
  <cp:lastPrinted>2017-11-13T13:47:44Z</cp:lastPrinted>
  <dcterms:created xsi:type="dcterms:W3CDTF">2017-08-30T16:37:15Z</dcterms:created>
  <dcterms:modified xsi:type="dcterms:W3CDTF">2018-09-28T18:11:53Z</dcterms:modified>
</cp:coreProperties>
</file>